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16" r:id="rId3"/>
    <p:sldId id="360" r:id="rId4"/>
    <p:sldId id="400" r:id="rId5"/>
    <p:sldId id="403" r:id="rId6"/>
    <p:sldId id="402" r:id="rId7"/>
    <p:sldId id="396" r:id="rId8"/>
    <p:sldId id="404" r:id="rId9"/>
    <p:sldId id="406" r:id="rId10"/>
    <p:sldId id="395" r:id="rId11"/>
    <p:sldId id="407" r:id="rId12"/>
    <p:sldId id="408" r:id="rId13"/>
    <p:sldId id="409" r:id="rId14"/>
    <p:sldId id="410" r:id="rId15"/>
    <p:sldId id="412" r:id="rId16"/>
    <p:sldId id="399" r:id="rId17"/>
  </p:sldIdLst>
  <p:sldSz cx="9144000" cy="6858000" type="screen4x3"/>
  <p:notesSz cx="6735763" cy="9799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6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29" autoAdjust="0"/>
  </p:normalViewPr>
  <p:slideViewPr>
    <p:cSldViewPr>
      <p:cViewPr varScale="1">
        <p:scale>
          <a:sx n="61" d="100"/>
          <a:sy n="61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A594759-DCB7-4D59-B1D3-220C491ED3BF}" type="datetimeFigureOut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311F6F9-4C0D-4FF6-B5AE-8F15EC7CEE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699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6D95087-9308-4706-A53F-8D2E315087CB}" type="datetimeFigureOut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C372B5B-5077-43C0-AA59-8C868217E4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927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C4D82-52B8-4191-8B20-0C16DF2DF548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93BF32-1438-4E26-A723-33F996B30B56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93BF32-1438-4E26-A723-33F996B30B56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Approaches for Entrepreneurship Development to date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Gender-neutral approach: Provision of business training and start-up funds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Women-specific approach: Basic empowerment, business training, mentoring, starting ‘small’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　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and women have different needs (gender-based roles, access to resources/information, readiness for taking ‘ownership’, skill-set, social capital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93BF32-1438-4E26-A723-33F996B30B56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Act on Promotion of Women's Participation and Advancement in the Workplace</a:t>
            </a:r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6BCA4-5053-42A8-B733-4A6EE294948D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72B5B-5077-43C0-AA59-8C868217E4C2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004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Tokyo 19,5%</a:t>
            </a:r>
          </a:p>
          <a:p>
            <a:r>
              <a:rPr kumimoji="1" lang="en-US" altLang="ja-JP" dirty="0" smtClean="0"/>
              <a:t>Aomori</a:t>
            </a:r>
            <a:r>
              <a:rPr kumimoji="1" lang="en-US" altLang="ja-JP" baseline="0" dirty="0" smtClean="0"/>
              <a:t> 6.3%</a:t>
            </a:r>
          </a:p>
          <a:p>
            <a:r>
              <a:rPr kumimoji="1" lang="en-US" altLang="ja-JP" baseline="0" dirty="0" smtClean="0"/>
              <a:t>Ehime 2.1% 1 out of 45</a:t>
            </a:r>
          </a:p>
          <a:p>
            <a:r>
              <a:rPr kumimoji="1" lang="en-US" altLang="ja-JP" baseline="0" dirty="0" smtClean="0"/>
              <a:t>NATIONAL AVERAGE 12.8%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72B5B-5077-43C0-AA59-8C868217E4C2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20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4A8F5-623D-45B2-BA9B-E03963E5A267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entrepreneurship?</a:t>
            </a: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Contributes to women’s empowerment (self-realization, economic empowerment, voice in the household)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Contributes to re-vitalizing disaster-affected communities (serving the needs of community members, tourists/aid workers, wider market)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 the barrier for gender bias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92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8FE6B0-DC68-4D91-8C21-7D059DDEBEF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Natural disaster was a tragic</a:t>
            </a:r>
            <a:r>
              <a:rPr kumimoji="1" lang="en-US" altLang="ja-JP" baseline="0" dirty="0" smtClean="0"/>
              <a:t> event but the reconstruction process was an empowerment process for rural women </a:t>
            </a:r>
            <a:endParaRPr kumimoji="1" lang="en-US" altLang="ja-JP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Iwate 8.3% →14,6% </a:t>
            </a:r>
          </a:p>
          <a:p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CB8197-F813-4645-BE50-ED708EE7DBE5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93BF32-1438-4E26-A723-33F996B30B56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93BF32-1438-4E26-A723-33F996B30B56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6849-BA87-4749-9993-9DB46CBC9FCF}" type="datetime1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FA7DC-C491-4BB9-B68C-372931107C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9E82-9F1B-4810-A5A9-367415CCD345}" type="datetime1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A55E-D46B-49E5-8B46-611937B0FC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0A0A-71B3-4F21-8781-65E4520FB71A}" type="datetime1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604B-25BE-42BC-BB6F-4FFC115A17A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7215-C9B6-4E80-8D21-0ADA67EFA513}" type="datetime1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790E-EE87-4C31-BA98-A924DF64E9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01ABE-BD9D-40C7-A585-5183D60E95ED}" type="datetime1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B2F7-635A-4787-BEE1-6784D57FC7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3E12-8F85-4496-B202-26FBE34D3408}" type="datetime1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7823-B9BE-4C87-A8FE-660D7C90C4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1B81-8135-4D43-8F4D-B87519A151A7}" type="datetime1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6AA9-A008-47E5-B254-8C51B51811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5CF1-8CF0-4A82-9AEC-58A1A213333F}" type="datetime1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9B4A-1D4F-47F0-9482-7D1DBF85E4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82DE-1CDD-47C1-AFD6-9AE07155FCDC}" type="datetime1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6711-684C-46DB-9847-031DFB8801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9845-83C8-4A77-A5F2-5A261CF9FA6E}" type="datetime1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611A-F110-4285-B8A3-B4E51B28BD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7251-AEEA-4B5D-A989-1A4C0BF2F8F1}" type="datetime1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E04E-0435-48AC-9638-7DD9E0062B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3FED3D-8A0B-41FC-985B-27946524FEC0}" type="datetime1">
              <a:rPr lang="ja-JP" altLang="en-US"/>
              <a:pPr>
                <a:defRPr/>
              </a:pPr>
              <a:t>2017/7/12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CC4ABB-5924-4BAE-9995-2AA96E4D59D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89683" y="908720"/>
            <a:ext cx="7754317" cy="30956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A62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600" b="1" dirty="0" smtClean="0">
                <a:solidFill>
                  <a:srgbClr val="A62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600" b="1" dirty="0" smtClean="0">
                <a:solidFill>
                  <a:srgbClr val="A62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Empowerment of Women: Challenges and Good Practices in </a:t>
            </a:r>
            <a:br>
              <a:rPr lang="en-US" altLang="ja-JP" sz="3600" b="1" dirty="0" smtClean="0">
                <a:solidFill>
                  <a:srgbClr val="A62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600" b="1" dirty="0" smtClean="0">
                <a:solidFill>
                  <a:srgbClr val="A62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 Areas in Japan</a:t>
            </a:r>
            <a:endParaRPr lang="ja-JP" altLang="en-US" sz="3600" b="1" dirty="0">
              <a:solidFill>
                <a:srgbClr val="A622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8024911" cy="2544242"/>
          </a:xfrm>
        </p:spPr>
        <p:txBody>
          <a:bodyPr rtlCol="0">
            <a:normAutofit fontScale="625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4800" dirty="0" err="1" smtClean="0">
                <a:solidFill>
                  <a:schemeClr val="tx1"/>
                </a:solidFill>
              </a:rPr>
              <a:t>Asako</a:t>
            </a:r>
            <a:r>
              <a:rPr lang="en-US" altLang="ja-JP" sz="4800" dirty="0" smtClean="0">
                <a:solidFill>
                  <a:schemeClr val="tx1"/>
                </a:solidFill>
              </a:rPr>
              <a:t> Osaki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>
                <a:solidFill>
                  <a:schemeClr val="tx1"/>
                </a:solidFill>
              </a:rPr>
              <a:t>26 May 2017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>
                <a:solidFill>
                  <a:schemeClr val="tx1"/>
                </a:solidFill>
              </a:rPr>
              <a:t>@ASEM Conference on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>
                <a:solidFill>
                  <a:schemeClr val="tx1"/>
                </a:solidFill>
              </a:rPr>
              <a:t>Women’s Economic Empowerment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altLang="ja-JP" sz="2800" b="1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92696"/>
            <a:ext cx="8697144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HGｺﾞｼｯｸE" pitchFamily="49" charset="-128"/>
              </a:rPr>
              <a:t>Case Studies on</a:t>
            </a:r>
            <a:br>
              <a:rPr lang="en-US" altLang="ja-JP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HGｺﾞｼｯｸE" pitchFamily="49" charset="-128"/>
              </a:rPr>
            </a:br>
            <a:r>
              <a:rPr lang="en-US" altLang="ja-JP" sz="2800" b="1" dirty="0">
                <a:solidFill>
                  <a:srgbClr val="000000"/>
                </a:solidFill>
              </a:rPr>
              <a:t>Economic Empowerment of Women in Post-Disaster Reconstruction in Tohoku and the Asia-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Pacific (2015)</a:t>
            </a:r>
            <a:r>
              <a:rPr lang="en-US" altLang="ja-JP" sz="2800" b="1" dirty="0">
                <a:solidFill>
                  <a:srgbClr val="000000"/>
                </a:solidFill>
              </a:rPr>
              <a:t/>
            </a:r>
            <a:br>
              <a:rPr lang="en-US" altLang="ja-JP" sz="2800" b="1" dirty="0">
                <a:solidFill>
                  <a:srgbClr val="000000"/>
                </a:solidFill>
              </a:rPr>
            </a:br>
            <a:r>
              <a:rPr lang="en-US" altLang="ja-JP" sz="2800" b="1" dirty="0" smtClean="0">
                <a:solidFill>
                  <a:srgbClr val="000000"/>
                </a:solidFill>
              </a:rPr>
              <a:t> (MOFA, Japan) </a:t>
            </a:r>
            <a:br>
              <a:rPr lang="en-US" altLang="ja-JP" sz="2800" b="1" dirty="0" smtClean="0">
                <a:solidFill>
                  <a:srgbClr val="000000"/>
                </a:solidFill>
              </a:rPr>
            </a:br>
            <a:r>
              <a:rPr lang="en-US" altLang="ja-JP" sz="2400" b="1" dirty="0">
                <a:solidFill>
                  <a:srgbClr val="0000FF"/>
                </a:solidFill>
              </a:rPr>
              <a:t>http://</a:t>
            </a:r>
            <a:r>
              <a:rPr lang="en-US" altLang="ja-JP" sz="2400" b="1" dirty="0" err="1">
                <a:solidFill>
                  <a:srgbClr val="0000FF"/>
                </a:solidFill>
              </a:rPr>
              <a:t>www.mofa.go.jp</a:t>
            </a:r>
            <a:r>
              <a:rPr lang="en-US" altLang="ja-JP" sz="2400" b="1" dirty="0">
                <a:solidFill>
                  <a:srgbClr val="0000FF"/>
                </a:solidFill>
              </a:rPr>
              <a:t>/</a:t>
            </a:r>
            <a:r>
              <a:rPr lang="en-US" altLang="ja-JP" sz="2400" b="1" dirty="0" err="1">
                <a:solidFill>
                  <a:srgbClr val="0000FF"/>
                </a:solidFill>
              </a:rPr>
              <a:t>mofaj</a:t>
            </a:r>
            <a:r>
              <a:rPr lang="en-US" altLang="ja-JP" sz="2400" b="1" dirty="0">
                <a:solidFill>
                  <a:srgbClr val="0000FF"/>
                </a:solidFill>
              </a:rPr>
              <a:t>/files/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000088221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564904"/>
            <a:ext cx="8229600" cy="380588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Objectives: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Present </a:t>
            </a:r>
            <a:r>
              <a:rPr lang="en-US" altLang="ja-JP" dirty="0">
                <a:solidFill>
                  <a:srgbClr val="FF0000"/>
                </a:solidFill>
              </a:rPr>
              <a:t>good practices</a:t>
            </a:r>
            <a:r>
              <a:rPr lang="en-US" altLang="ja-JP" dirty="0"/>
              <a:t> in the promotion of economic empowerment of women in the </a:t>
            </a:r>
            <a:r>
              <a:rPr lang="en-US" altLang="ja-JP" dirty="0">
                <a:solidFill>
                  <a:srgbClr val="FF0000"/>
                </a:solidFill>
              </a:rPr>
              <a:t>post-disaster situations through entrepreneurship development</a:t>
            </a:r>
            <a:r>
              <a:rPr lang="en-US" altLang="ja-JP" dirty="0"/>
              <a:t> in Japan and the APEC 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Discuss </a:t>
            </a:r>
            <a:r>
              <a:rPr lang="en-US" altLang="ja-JP" dirty="0"/>
              <a:t>and </a:t>
            </a:r>
            <a:r>
              <a:rPr lang="en-US" altLang="ja-JP" dirty="0">
                <a:solidFill>
                  <a:srgbClr val="FF0000"/>
                </a:solidFill>
              </a:rPr>
              <a:t>analyze factors contributing to the success </a:t>
            </a:r>
            <a:r>
              <a:rPr lang="en-US" altLang="ja-JP" dirty="0"/>
              <a:t>of the </a:t>
            </a:r>
            <a:r>
              <a:rPr lang="en-US" altLang="ja-JP" dirty="0" smtClean="0"/>
              <a:t>projects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7790E-EE87-4C31-BA98-A924DF64E933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49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25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Support to Women’s Entrepreneurship in Disaster Affected Areas implemented by Local Women’s NPO in Iwate </a:t>
            </a:r>
            <a:br>
              <a:rPr lang="en-US" altLang="ja-JP" sz="2800" dirty="0" smtClean="0">
                <a:solidFill>
                  <a:srgbClr val="0000FF"/>
                </a:solidFill>
              </a:rPr>
            </a:br>
            <a:endParaRPr lang="ja-JP" alt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7171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484784"/>
            <a:ext cx="8424936" cy="5174035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en-US" altLang="ja-JP" sz="2800" b="1" u="sng" dirty="0" smtClean="0"/>
              <a:t>Aim</a:t>
            </a:r>
            <a:r>
              <a:rPr lang="ja-JP" altLang="en-US" sz="2800" b="1" u="sng" dirty="0" smtClean="0"/>
              <a:t>：</a:t>
            </a:r>
            <a:endParaRPr lang="en-US" altLang="ja-JP" sz="2800" b="1" u="sng" dirty="0" smtClean="0"/>
          </a:p>
          <a:p>
            <a:pPr marL="514350" indent="-514350">
              <a:buNone/>
            </a:pPr>
            <a:r>
              <a:rPr lang="en-US" altLang="ja-JP" sz="2800" dirty="0" smtClean="0"/>
              <a:t>To prepare women to become entrepreneur/employee</a:t>
            </a:r>
          </a:p>
          <a:p>
            <a:pPr marL="514350" indent="-514350">
              <a:buNone/>
            </a:pPr>
            <a:endParaRPr lang="en-US" altLang="ja-JP" sz="2800" b="1" u="sng" dirty="0" smtClean="0"/>
          </a:p>
          <a:p>
            <a:pPr marL="514350" indent="-514350">
              <a:buNone/>
            </a:pPr>
            <a:r>
              <a:rPr lang="en-US" altLang="ja-JP" sz="2800" b="1" u="sng" dirty="0" smtClean="0"/>
              <a:t>Workshop Programs</a:t>
            </a:r>
            <a:r>
              <a:rPr lang="ja-JP" altLang="en-US" sz="2800" b="1" u="sng" dirty="0" smtClean="0"/>
              <a:t>：</a:t>
            </a:r>
            <a:endParaRPr lang="en-US" altLang="ja-JP" sz="2800" b="1" u="sng" dirty="0" smtClean="0"/>
          </a:p>
          <a:p>
            <a:pPr marL="514350" indent="-514350"/>
            <a:r>
              <a:rPr lang="en-US" altLang="ja-JP" sz="2800" dirty="0" smtClean="0"/>
              <a:t>Introductory Course on Entrepreneurship or on IT (6 months</a:t>
            </a:r>
          </a:p>
          <a:p>
            <a:pPr marL="514350" indent="-514350"/>
            <a:r>
              <a:rPr lang="en-US" altLang="ja-JP" sz="2800" dirty="0" smtClean="0"/>
              <a:t>Introductory PC seminar </a:t>
            </a:r>
          </a:p>
          <a:p>
            <a:pPr marL="514350" indent="-514350"/>
            <a:r>
              <a:rPr lang="en-US" altLang="ja-JP" sz="2800" dirty="0" smtClean="0"/>
              <a:t>Follow-up Course on demand for further consultation </a:t>
            </a:r>
          </a:p>
          <a:p>
            <a:pPr marL="514350" indent="-514350"/>
            <a:r>
              <a:rPr lang="en-US" altLang="ja-JP" sz="2800" dirty="0" smtClean="0"/>
              <a:t>Boosting Forum – Presentation of concrete plans</a:t>
            </a:r>
            <a:endParaRPr lang="ja-JP" altLang="en-US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70A83-3D5D-41FC-A868-E88091755DF3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49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0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Support to Women’s Entrepreneurship in Disaster Affected Areas implemented by Local Women’s NPO </a:t>
            </a:r>
            <a:br>
              <a:rPr lang="en-US" altLang="ja-JP" sz="2800" dirty="0" smtClean="0">
                <a:solidFill>
                  <a:srgbClr val="0000FF"/>
                </a:solidFill>
              </a:rPr>
            </a:br>
            <a:endParaRPr lang="ja-JP" alt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7171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484784"/>
            <a:ext cx="8424936" cy="5174035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en-US" altLang="ja-JP" sz="2800" b="1" u="sng" dirty="0" smtClean="0"/>
              <a:t>Methodology </a:t>
            </a:r>
            <a:r>
              <a:rPr lang="ja-JP" altLang="en-US" sz="2800" b="1" u="sng" dirty="0" smtClean="0"/>
              <a:t>：</a:t>
            </a:r>
            <a:endParaRPr lang="en-US" altLang="ja-JP" sz="2800" b="1" u="sng" dirty="0" smtClean="0"/>
          </a:p>
          <a:p>
            <a:pPr marL="514350" indent="-514350">
              <a:buNone/>
            </a:pPr>
            <a:r>
              <a:rPr lang="en-US" altLang="ja-JP" sz="2800" dirty="0" smtClean="0"/>
              <a:t>Methodology </a:t>
            </a:r>
            <a:r>
              <a:rPr lang="en-US" altLang="ja-JP" sz="2800" dirty="0" smtClean="0">
                <a:solidFill>
                  <a:srgbClr val="FF0000"/>
                </a:solidFill>
              </a:rPr>
              <a:t>responsive to the specific needs of women</a:t>
            </a:r>
          </a:p>
          <a:p>
            <a:pPr marL="514350" indent="-514350"/>
            <a:r>
              <a:rPr lang="en-US" altLang="ja-JP" sz="2800" dirty="0" smtClean="0"/>
              <a:t>Encourage and develop </a:t>
            </a:r>
            <a:r>
              <a:rPr lang="en-US" altLang="ja-JP" sz="2800" dirty="0" smtClean="0">
                <a:solidFill>
                  <a:srgbClr val="FF0000"/>
                </a:solidFill>
              </a:rPr>
              <a:t>self-confidence </a:t>
            </a:r>
          </a:p>
          <a:p>
            <a:pPr marL="514350" indent="-514350"/>
            <a:r>
              <a:rPr lang="en-US" altLang="ja-JP" sz="2800" dirty="0" smtClean="0"/>
              <a:t>Raise awareness of their skills, experience, and network as </a:t>
            </a:r>
            <a:r>
              <a:rPr lang="en-US" altLang="ja-JP" sz="2800" dirty="0" smtClean="0">
                <a:solidFill>
                  <a:srgbClr val="FF0000"/>
                </a:solidFill>
              </a:rPr>
              <a:t>resources </a:t>
            </a:r>
          </a:p>
          <a:p>
            <a:pPr marL="514350" indent="-514350"/>
            <a:r>
              <a:rPr lang="en-US" altLang="ja-JP" sz="2800" dirty="0" smtClean="0"/>
              <a:t>Train </a:t>
            </a:r>
            <a:r>
              <a:rPr lang="en-US" altLang="ja-JP" sz="2800" dirty="0" smtClean="0">
                <a:solidFill>
                  <a:srgbClr val="FF0000"/>
                </a:solidFill>
              </a:rPr>
              <a:t>logical thinking </a:t>
            </a:r>
            <a:r>
              <a:rPr lang="en-US" altLang="ja-JP" sz="2800" dirty="0" smtClean="0"/>
              <a:t>skills </a:t>
            </a:r>
            <a:endParaRPr lang="en-US" altLang="ja-JP" sz="2800" dirty="0"/>
          </a:p>
          <a:p>
            <a:pPr marL="514350" indent="-514350"/>
            <a:r>
              <a:rPr lang="en-US" altLang="ja-JP" sz="2800" dirty="0" smtClean="0"/>
              <a:t>Train how to </a:t>
            </a:r>
            <a:r>
              <a:rPr lang="en-US" altLang="ja-JP" sz="2800" dirty="0" smtClean="0">
                <a:solidFill>
                  <a:srgbClr val="FF0000"/>
                </a:solidFill>
              </a:rPr>
              <a:t>identify ideas/plans </a:t>
            </a:r>
          </a:p>
          <a:p>
            <a:pPr marL="514350" indent="-514350"/>
            <a:r>
              <a:rPr lang="en-US" altLang="ja-JP" sz="2800" dirty="0" smtClean="0"/>
              <a:t>Provide comprehensive skills necessary for job hunting (e.g., writing resume, interview skills, suitable outfit </a:t>
            </a:r>
            <a:r>
              <a:rPr lang="en-US" altLang="ja-JP" sz="2800" dirty="0" err="1" smtClean="0"/>
              <a:t>etc</a:t>
            </a:r>
            <a:r>
              <a:rPr lang="en-US" altLang="ja-JP" sz="2800" dirty="0" smtClean="0"/>
              <a:t>)</a:t>
            </a:r>
            <a:endParaRPr lang="ja-JP" altLang="en-US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70A83-3D5D-41FC-A868-E88091755DF3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49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5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Support to Women’s Entrepreneurship in Disaster Affected Areas implemented by Local Women’s NPO </a:t>
            </a:r>
            <a:br>
              <a:rPr lang="en-US" altLang="ja-JP" sz="2800" dirty="0" smtClean="0">
                <a:solidFill>
                  <a:srgbClr val="0000FF"/>
                </a:solidFill>
              </a:rPr>
            </a:br>
            <a:endParaRPr lang="ja-JP" alt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7171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699741"/>
            <a:ext cx="8424936" cy="5174035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en-US" altLang="ja-JP" sz="2800" b="1" u="sng" dirty="0" smtClean="0"/>
              <a:t>Capacity-building </a:t>
            </a:r>
            <a:r>
              <a:rPr lang="ja-JP" altLang="en-US" sz="2800" b="1" u="sng" dirty="0" smtClean="0"/>
              <a:t>：</a:t>
            </a:r>
            <a:endParaRPr lang="en-US" altLang="ja-JP" sz="2800" b="1" u="sng" dirty="0" smtClean="0"/>
          </a:p>
          <a:p>
            <a:pPr marL="514350" indent="-514350"/>
            <a:r>
              <a:rPr lang="en-US" altLang="ja-JP" sz="2800" dirty="0" smtClean="0"/>
              <a:t>Participants </a:t>
            </a:r>
            <a:r>
              <a:rPr lang="en-US" altLang="ja-JP" sz="2800" dirty="0" smtClean="0">
                <a:solidFill>
                  <a:srgbClr val="FF0000"/>
                </a:solidFill>
              </a:rPr>
              <a:t>recognize their needs, resources and motives</a:t>
            </a:r>
          </a:p>
          <a:p>
            <a:pPr marL="514350" indent="-514350"/>
            <a:r>
              <a:rPr lang="en-US" altLang="ja-JP" sz="2800" dirty="0" smtClean="0"/>
              <a:t>Participants </a:t>
            </a:r>
            <a:r>
              <a:rPr lang="en-US" altLang="ja-JP" sz="2800" dirty="0" smtClean="0">
                <a:solidFill>
                  <a:schemeClr val="tx1"/>
                </a:solidFill>
              </a:rPr>
              <a:t>develop self-esteem/confidence through </a:t>
            </a:r>
            <a:r>
              <a:rPr lang="en-US" altLang="ja-JP" sz="2800" dirty="0" smtClean="0">
                <a:solidFill>
                  <a:srgbClr val="FF0000"/>
                </a:solidFill>
              </a:rPr>
              <a:t>meeting other women</a:t>
            </a:r>
          </a:p>
          <a:p>
            <a:pPr marL="514350" indent="-514350"/>
            <a:r>
              <a:rPr lang="en-US" altLang="ja-JP" sz="2800" dirty="0" smtClean="0"/>
              <a:t>Knowledge and </a:t>
            </a:r>
            <a:r>
              <a:rPr lang="en-US" altLang="ja-JP" sz="2800" dirty="0" smtClean="0">
                <a:solidFill>
                  <a:srgbClr val="FF0000"/>
                </a:solidFill>
              </a:rPr>
              <a:t>skills to access resources and social services </a:t>
            </a:r>
          </a:p>
          <a:p>
            <a:pPr marL="514350" indent="-514350"/>
            <a:r>
              <a:rPr lang="en-US" altLang="ja-JP" sz="2800" dirty="0" smtClean="0"/>
              <a:t>Starting work, managing one’s life</a:t>
            </a:r>
          </a:p>
          <a:p>
            <a:pPr marL="514350" indent="-514350"/>
            <a:r>
              <a:rPr lang="en-US" altLang="ja-JP" sz="2800" dirty="0" smtClean="0"/>
              <a:t>The follow-up course was a powerful tool</a:t>
            </a:r>
            <a:endParaRPr lang="ja-JP" altLang="en-US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70A83-3D5D-41FC-A868-E88091755DF3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49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0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Support to Women’s Entrepreneurship in Disaster Affected Areas implemented by Local Women’s NPO </a:t>
            </a:r>
            <a:br>
              <a:rPr lang="en-US" altLang="ja-JP" sz="2800" dirty="0" smtClean="0">
                <a:solidFill>
                  <a:srgbClr val="0000FF"/>
                </a:solidFill>
              </a:rPr>
            </a:br>
            <a:endParaRPr lang="ja-JP" alt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7171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484784"/>
            <a:ext cx="8424936" cy="5174035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en-US" altLang="ja-JP" sz="2800" b="1" u="sng" dirty="0" smtClean="0"/>
              <a:t>Mentoring </a:t>
            </a:r>
            <a:r>
              <a:rPr lang="ja-JP" altLang="en-US" sz="2800" b="1" u="sng" dirty="0" smtClean="0"/>
              <a:t>：</a:t>
            </a:r>
            <a:endParaRPr lang="en-US" altLang="ja-JP" sz="2800" b="1" u="sng" dirty="0" smtClean="0"/>
          </a:p>
          <a:p>
            <a:pPr marL="514350" indent="-514350"/>
            <a:r>
              <a:rPr lang="en-US" altLang="ja-JP" sz="2800" dirty="0" smtClean="0">
                <a:solidFill>
                  <a:srgbClr val="FF0000"/>
                </a:solidFill>
              </a:rPr>
              <a:t>Mental and technical readiness</a:t>
            </a:r>
            <a:r>
              <a:rPr lang="en-US" altLang="ja-JP" sz="2800" dirty="0" smtClean="0"/>
              <a:t> to start business </a:t>
            </a:r>
          </a:p>
          <a:p>
            <a:pPr marL="514350" indent="-514350"/>
            <a:r>
              <a:rPr lang="en-US" altLang="ja-JP" sz="2800" dirty="0" smtClean="0">
                <a:solidFill>
                  <a:srgbClr val="FF0000"/>
                </a:solidFill>
              </a:rPr>
              <a:t>Psychological affirmation</a:t>
            </a:r>
            <a:r>
              <a:rPr lang="en-US" altLang="ja-JP" sz="2800" dirty="0" smtClean="0"/>
              <a:t> for business</a:t>
            </a:r>
          </a:p>
          <a:p>
            <a:pPr marL="514350" indent="-514350">
              <a:buNone/>
            </a:pPr>
            <a:endParaRPr lang="en-US" altLang="ja-JP" sz="2800" b="1" u="sng" dirty="0" smtClean="0"/>
          </a:p>
          <a:p>
            <a:pPr marL="514350" indent="-514350">
              <a:buNone/>
            </a:pPr>
            <a:r>
              <a:rPr lang="en-US" altLang="ja-JP" sz="2800" b="1" u="sng" dirty="0" smtClean="0"/>
              <a:t>Impact on local community </a:t>
            </a:r>
            <a:r>
              <a:rPr lang="ja-JP" altLang="en-US" sz="2800" b="1" u="sng" dirty="0" smtClean="0"/>
              <a:t>：</a:t>
            </a:r>
            <a:endParaRPr lang="en-US" altLang="ja-JP" sz="2800" b="1" u="sng" dirty="0" smtClean="0"/>
          </a:p>
          <a:p>
            <a:pPr marL="514350" indent="-514350"/>
            <a:r>
              <a:rPr lang="en-US" altLang="ja-JP" sz="2800" dirty="0" smtClean="0"/>
              <a:t>Became tax payers, job providers, off the welfare-recipients</a:t>
            </a:r>
          </a:p>
          <a:p>
            <a:pPr marL="514350" indent="-514350"/>
            <a:r>
              <a:rPr lang="en-US" altLang="ja-JP" sz="2800" dirty="0" smtClean="0"/>
              <a:t>Often created community, social spaces for residents (e.g., restaurant, café)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70A83-3D5D-41FC-A868-E88091755DF3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49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6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Support to Women’s Entrepreneurship in Disaster Affected Areas implemented by Local Women’s NPO </a:t>
            </a:r>
            <a:br>
              <a:rPr lang="en-US" altLang="ja-JP" sz="2800" dirty="0" smtClean="0">
                <a:solidFill>
                  <a:srgbClr val="0000FF"/>
                </a:solidFill>
              </a:rPr>
            </a:br>
            <a:endParaRPr lang="ja-JP" alt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kumimoji="1" lang="en-US" altLang="ja-JP" dirty="0" smtClean="0"/>
              <a:t>Gender Sensitive Approach</a:t>
            </a:r>
            <a:endParaRPr kumimoji="1" lang="ja-JP" altLang="en-US" dirty="0"/>
          </a:p>
        </p:txBody>
      </p:sp>
      <p:sp>
        <p:nvSpPr>
          <p:cNvPr id="7171" name="コンテンツ プレースホルダ 2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464496" cy="3951288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en-US" altLang="ja-JP" dirty="0" smtClean="0"/>
              <a:t>Basic empowerment (confidence-building, ownership, decision-making)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Technical skills and knowledge or business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altLang="ja-JP" dirty="0">
                <a:solidFill>
                  <a:srgbClr val="000000"/>
                </a:solidFill>
              </a:rPr>
              <a:t>F</a:t>
            </a:r>
            <a:r>
              <a:rPr lang="en-US" altLang="ja-JP" dirty="0" smtClean="0">
                <a:solidFill>
                  <a:srgbClr val="000000"/>
                </a:solidFill>
              </a:rPr>
              <a:t>ollow-up services (mentoring) </a:t>
            </a:r>
            <a:endParaRPr lang="en-US" altLang="ja-JP" dirty="0">
              <a:solidFill>
                <a:srgbClr val="000000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altLang="ja-JP" dirty="0">
                <a:solidFill>
                  <a:srgbClr val="000000"/>
                </a:solidFill>
              </a:rPr>
              <a:t>G</a:t>
            </a:r>
            <a:r>
              <a:rPr lang="en-US" altLang="ja-JP" dirty="0" smtClean="0">
                <a:solidFill>
                  <a:srgbClr val="000000"/>
                </a:solidFill>
              </a:rPr>
              <a:t>ender-sensitive instructors and in-house staff </a:t>
            </a:r>
            <a:r>
              <a:rPr lang="en-US" altLang="ja-JP" dirty="0" smtClean="0"/>
              <a:t>catered to meet individual needs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196752"/>
            <a:ext cx="4041775" cy="639762"/>
          </a:xfrm>
        </p:spPr>
        <p:txBody>
          <a:bodyPr/>
          <a:lstStyle/>
          <a:p>
            <a:r>
              <a:rPr kumimoji="1" lang="en-US" altLang="ja-JP" dirty="0" smtClean="0"/>
              <a:t>Gender Neutral Approach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041775" cy="3951288"/>
          </a:xfrm>
        </p:spPr>
        <p:txBody>
          <a:bodyPr/>
          <a:lstStyle/>
          <a:p>
            <a:r>
              <a:rPr lang="en-US" altLang="ja-JP" dirty="0"/>
              <a:t>B</a:t>
            </a:r>
            <a:r>
              <a:rPr kumimoji="1" lang="en-US" altLang="ja-JP" dirty="0" smtClean="0"/>
              <a:t>usiness training</a:t>
            </a:r>
          </a:p>
          <a:p>
            <a:r>
              <a:rPr lang="en-US" altLang="ja-JP" dirty="0" smtClean="0"/>
              <a:t>Start-up funds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70A83-3D5D-41FC-A868-E88091755DF3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49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5076056" y="3645024"/>
            <a:ext cx="3168352" cy="2592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Men and Women have different needs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altLang="ja-JP" sz="2000" dirty="0" smtClean="0"/>
              <a:t>Gender-based roles (</a:t>
            </a:r>
            <a:r>
              <a:rPr lang="en-US" altLang="ja-JP" sz="2000" smtClean="0"/>
              <a:t>particularly, care </a:t>
            </a:r>
            <a:r>
              <a:rPr lang="en-US" altLang="ja-JP" sz="2000" dirty="0" smtClean="0"/>
              <a:t>work)</a:t>
            </a:r>
          </a:p>
          <a:p>
            <a:pPr marL="285750" indent="-285750" algn="ctr">
              <a:buFont typeface="Wingdings" charset="2"/>
              <a:buChar char="ü"/>
            </a:pPr>
            <a:r>
              <a:rPr kumimoji="1" lang="en-US" altLang="ja-JP" sz="2000" dirty="0" smtClean="0"/>
              <a:t>Access to resources</a:t>
            </a:r>
            <a:r>
              <a:rPr lang="en-US" altLang="ja-JP" sz="2000" dirty="0" smtClean="0"/>
              <a:t> and information</a:t>
            </a:r>
          </a:p>
          <a:p>
            <a:pPr marL="285750" indent="-285750" algn="ctr">
              <a:buFont typeface="Wingdings" charset="2"/>
              <a:buChar char="ü"/>
            </a:pPr>
            <a:r>
              <a:rPr kumimoji="1" lang="en-US" altLang="ja-JP" sz="2000" dirty="0" smtClean="0"/>
              <a:t>Skills-set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altLang="ja-JP" sz="2000" dirty="0" smtClean="0"/>
              <a:t>Social Capital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16536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en-US" altLang="ja-JP" sz="3600" dirty="0" smtClean="0"/>
              <a:t>Entrepreneurship (not employment)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37" y="1124744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Entrepreneurship: Policy, Law, and Program </a:t>
            </a:r>
          </a:p>
          <a:p>
            <a:pPr>
              <a:buFont typeface="Wingdings" charset="2"/>
              <a:buChar char="ü"/>
            </a:pPr>
            <a:r>
              <a:rPr lang="en-US" altLang="ja-JP" dirty="0" smtClean="0"/>
              <a:t> Gender-sensitive entrepreneurship </a:t>
            </a:r>
            <a:r>
              <a:rPr lang="en-US" altLang="ja-JP" dirty="0" err="1" smtClean="0"/>
              <a:t>programme</a:t>
            </a:r>
            <a:endParaRPr lang="en-US" altLang="ja-JP" dirty="0" smtClean="0"/>
          </a:p>
          <a:p>
            <a:pPr>
              <a:buFont typeface="Wingdings" charset="2"/>
              <a:buChar char="ü"/>
            </a:pPr>
            <a:r>
              <a:rPr lang="en-US" altLang="ja-JP" dirty="0" smtClean="0"/>
              <a:t>Provision of financial/credit services</a:t>
            </a:r>
          </a:p>
          <a:p>
            <a:pPr>
              <a:buFont typeface="Wingdings" charset="2"/>
              <a:buChar char="ü"/>
            </a:pPr>
            <a:r>
              <a:rPr lang="en-US" altLang="ja-JP" dirty="0" smtClean="0"/>
              <a:t>Strategic use of ICTs and technological innovation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8000"/>
                </a:solidFill>
              </a:rPr>
              <a:t>Girls and Young </a:t>
            </a:r>
            <a:r>
              <a:rPr lang="en-US" altLang="ja-JP" dirty="0" smtClean="0">
                <a:solidFill>
                  <a:srgbClr val="008000"/>
                </a:solidFill>
              </a:rPr>
              <a:t>Women in Rural Communities</a:t>
            </a:r>
            <a:endParaRPr lang="en-US" altLang="ja-JP" dirty="0">
              <a:solidFill>
                <a:srgbClr val="008000"/>
              </a:solidFill>
            </a:endParaRPr>
          </a:p>
          <a:p>
            <a:r>
              <a:rPr lang="en-US" altLang="ja-JP" dirty="0" smtClean="0"/>
              <a:t>EMPOWERMENT (confidence, education, participation, decision-making, leadership)</a:t>
            </a:r>
            <a:endParaRPr lang="en-US" altLang="ja-JP" dirty="0"/>
          </a:p>
          <a:p>
            <a:r>
              <a:rPr lang="en-US" altLang="ja-JP" dirty="0"/>
              <a:t>Role </a:t>
            </a:r>
            <a:r>
              <a:rPr lang="en-US" altLang="ja-JP" dirty="0" smtClean="0"/>
              <a:t>models</a:t>
            </a:r>
          </a:p>
          <a:p>
            <a:r>
              <a:rPr lang="en-US" altLang="ja-JP" dirty="0" smtClean="0"/>
              <a:t>Entrepreneurship </a:t>
            </a:r>
            <a:endParaRPr lang="en-US" altLang="ja-JP" dirty="0"/>
          </a:p>
          <a:p>
            <a:r>
              <a:rPr lang="en-US" altLang="ja-JP" dirty="0"/>
              <a:t>Digital empowerment/ STEM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7790E-EE87-4C31-BA98-A924DF64E933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49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503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Main Points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Ongoing efforts for women’s empowerment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Challenges of women in local and rural areas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Entrepreneurship as driver for women’s economic empowerment in rural areas</a:t>
            </a:r>
          </a:p>
          <a:p>
            <a:pPr>
              <a:buFont typeface="Wingdings" charset="2"/>
              <a:buChar char="v"/>
            </a:pPr>
            <a:r>
              <a:rPr lang="en-US" altLang="ja-JP" dirty="0"/>
              <a:t> </a:t>
            </a:r>
            <a:r>
              <a:rPr lang="en-US" altLang="ja-JP" dirty="0" smtClean="0"/>
              <a:t>Post-disaster reconstruction in Tohoku</a:t>
            </a:r>
          </a:p>
          <a:p>
            <a:pPr>
              <a:buFont typeface="Wingdings" charset="2"/>
              <a:buChar char="v"/>
            </a:pPr>
            <a:r>
              <a:rPr lang="en-US" altLang="ja-JP" dirty="0"/>
              <a:t> </a:t>
            </a:r>
            <a:r>
              <a:rPr lang="en-US" altLang="ja-JP" dirty="0" smtClean="0"/>
              <a:t>Factors contributing to success of entrepreneurship support projects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7790E-EE87-4C31-BA98-A924DF64E933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49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68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143000"/>
          </a:xfrm>
        </p:spPr>
        <p:txBody>
          <a:bodyPr/>
          <a:lstStyle/>
          <a:p>
            <a:r>
              <a:rPr kumimoji="1" lang="en-US" altLang="ja-JP" sz="3600" dirty="0" smtClean="0"/>
              <a:t>Under the leadership of 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Prime Minister Abe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“</a:t>
            </a:r>
            <a:r>
              <a:rPr lang="en-US" altLang="ja-JP" sz="3600" dirty="0" smtClean="0"/>
              <a:t>Society in which women can shine”</a:t>
            </a:r>
            <a:endParaRPr kumimoji="1" lang="ja-JP" altLang="en-US" sz="36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525963"/>
          </a:xfrm>
        </p:spPr>
        <p:txBody>
          <a:bodyPr/>
          <a:lstStyle/>
          <a:p>
            <a:r>
              <a:rPr lang="en-US" altLang="ja-JP" dirty="0" err="1" smtClean="0"/>
              <a:t>Abenomics</a:t>
            </a:r>
            <a:r>
              <a:rPr lang="en-US" altLang="ja-JP" dirty="0" smtClean="0"/>
              <a:t> is </a:t>
            </a:r>
            <a:r>
              <a:rPr lang="en-US" altLang="ja-JP" dirty="0" err="1" smtClean="0"/>
              <a:t>Womenomics</a:t>
            </a:r>
            <a:r>
              <a:rPr lang="en-US" altLang="ja-JP" dirty="0" smtClean="0"/>
              <a:t> !  (2013)</a:t>
            </a:r>
          </a:p>
          <a:p>
            <a:r>
              <a:rPr lang="en-US" altLang="ja-JP" dirty="0" smtClean="0"/>
              <a:t>World Assembly of Women (2014,2015,2016)</a:t>
            </a:r>
          </a:p>
          <a:p>
            <a:r>
              <a:rPr lang="en-US" altLang="ja-JP" dirty="0" smtClean="0"/>
              <a:t>National Action Plan for SCR 1325 ‘Women, Peace, and Security’ (2015)</a:t>
            </a:r>
          </a:p>
          <a:p>
            <a:r>
              <a:rPr lang="en-US" altLang="ja-JP" dirty="0" smtClean="0"/>
              <a:t>Act on Promotion of Women’s Participation and Advancement in the Workplace (2016)</a:t>
            </a:r>
          </a:p>
          <a:p>
            <a:r>
              <a:rPr kumimoji="1" lang="en-US" altLang="ja-JP" dirty="0" smtClean="0"/>
              <a:t>Development Strategy for Gender Equality and Women’s Empowerment (2016)</a:t>
            </a:r>
            <a:endParaRPr kumimoji="1" lang="ja-JP" altLang="en-US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BFFEF-7FFF-4343-99AA-5E53481BF797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49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AutoShape 6" descr="data:image/jpeg;base64,/9j/4AAQSkZJRgABAQAAAQABAAD/2wCEAAkGBxQTEhUUExQUFRUVFxQUFRUVFBQUFBUUFBcXFxUVFBQYHCggGBolHBUUITEhJSkrLi4uFx8zODMsNygtLisBCgoKDg0OGxAQGywkHyQsLCwsLCwsLCwsLCwsLCwsLCwsLCwsLCwsLCwsLCwsLCwsLCwsLCwsLCwsLCwsLCwsLP/AABEIALcBEwMBIgACEQEDEQH/xAAcAAABBQEBAQAAAAAAAAAAAAADAAIEBQYBBwj/xABBEAABAwIDBgMEBwcDBAMAAAABAAIDESEEBTEGEkFRYXEigZETMqGxByNCUsHR8BQzYnKCkvEVFpNTouHiQ3PD/8QAGgEAAgMBAQAAAAAAAAAAAAAAAQIAAwQFBv/EACsRAAIBBAIBAgUEAwAAAAAAAAABAgMRITESQQQiUQUTMnGBM0JSYRQjof/aAAwDAQACEQMRAD8AdLqi4cJkgui4YL2sn6Sga4XQpQpDghShJfAB5FksKLpzhZLCC5Uv6WEc8XXKWT3C65RBMBFeisFlm9pM4dCQGhUzdsJANEtWvTg+Mnkl7mxA8SmUWHwW0ZcfFZPxO1bmmjRVY35kHJx/6Hi7G0omFYf/AHg/ku/7vf8AdVlLyaaeWDJvALJjgsUNsnfdS/3k77qt/wAml/ImfY3TBZCcFjW7aO+6uHbI/dRj5FL+SBn2NmxFCxDdrnmu40V5mwHUp0OaSva575KNH3KjyBF1nr/EKNN2Tv8AYdRbNo5VGPzqOJ27TedyqAB0Ljp5VWVdtfIH2u3Td17UOtVWxl8pLnGg1FSR52Ff1qs8/ikPl3jsKg7m3wmcPkOjQP5Sf+4vb8lIdmu6aPAI5sqe9RSg/u9Vj8JiIWWLnEAEV3ZACT1rYevZRZsaa1jLwBoS+ummoBpfksEPiVZSu8juCPRMLiWyXYQaa8CDyc03aehRpV5vgc4LHBx8JpSo5agDl2052stDh9pd+xpUcdPXkei61P4lSlG7w/YrcWjWMCUwWWk2tayxFeyY7bNh4H0WiNenKz5IU07QpUYsq7LsT7RocOKtIxZW1GQbRDmCPRCnCSLyQARZPjFk1yLGLKyTwQhlqScQklAdk1KLhwhyalGwyeX0jCchyi6M5Dk4JADn6JYTUpSaJYTUo/tYQjguHRdeucEqAYLbgeILJ0Wt24HiCyi5nnfq/hBjoaku0XViHG0SXaJKEOJLtElCHF0MJSQGYjxU6ih4inIaGv4KucrLAUWMNqDd9R8gdFKzTENDAxzrgVAaCDU81F/bpBq6oGlWtN+h8lX4qQvN/UaHyWS2RxNmFakB3dH/ANSItYDlu2+JJUfDYfv6W+auGbPve3eaDpyUlJLZEmytdmLybON6WB8PogT4twNQaHpr36I2Jyx7DcH0UUtvf8yimnojHDGOOvy19E9hIPhNDyPLoeSEXjQCqaJeHoeSZAJ8cm9b7XcGvQJo1UavEfBS2vLqGxPTpz5LTTnfYrR6ds2Pqm9lfsFlRbN/um9lfxiy9HUZUtHKIU6kAIGICSLyQA5FjFkNwRoxZPLQSIWpJzklBRj9UbDoT9UWBPL6RjqbIiAJrwkIJ+i7g+KTxZOwY1Rb9LIclTGusizBRnKRygGL22PiCya1O2XvBZii5fnr/b+EGOhq7RdoksQxyiVF1JQhyiS6koQZJoVCikDSCACf4r/BWFFX08RHVVVVgZEiXFudru+nzIurLLcqL9fQV/FRIYG2+P4nvp8Fu8gwoDBZc+vV4RwaKUOTFkmzLD71a+Wnmtfl+UNY3wg00pqomHjoahXMGIOhBHYrmupKWzXwS0V+O2dikF234UWcxuw7DUio6WotwX9ShSyih4eRRVSS0wcU9o8VzjIXRONBZUk0JFiD+Z5r2jMcO19qAjnxWTzvKQRb4ajstlLyr4ZROh2jz6N+6fwU3D6jd+dNev5pmLwlDa9Ol0HCSUNP1/hdCDMzR6tsdOXREEirSNDWrTofmPJahmiwmwMw3pABQENJuKggkXpw0/RW6BXoaUnKnFspOoWIRQEKcKyOwAXIseiE7RFjFlY9BIpCS6QkiKMeLo0AQ36o2HCaTwMOC48J7VxyruQbIF3BDVKTROwQ1Rb9LIKZRXqXMoj0aZDEbZe8FmFp9sPeCzS5vxD9b8IMRqVF2iSwhLVmU1i3weFUyLJ3mPfpZXWyv1jCw/oKxkxLWu9jzVLm07BMth8oLo982TMryh0pro3mtHtE0RRbo4ruCAGHtyQ5u1yEF+zTaWdfusPiGFr3dHOHoVqWY5xkDW879eazOZ19o8kEbz3OuKWJJCjvbIUWGzmFM0ob9kXcfwXomCkDTwo1ZfY3D7sIdxeST2Fh+uqmDDSTPLWEitRqKHy7LlVlzm76Rtp+mODbYfHxGg9oyvVwCsowHe6QeBodFhW7BigJleHdAKfFWmW4STDvFXl1aCt6UH43WaUaa+ll0eXZq3xlCkZTldVOZZlIG0YblZLEZvmLCSIy5vbep2GqEKfLsjfE2mLCoM1FWmnCpVVFtfI40kjpzsQfQqdFimyA0uD+rhN8qUHdgU1JGGzFwceRHLiqku8V6d/z/NWO0MJimI4G4PQqrcarrUspNGCaszffRuAXS2vuip4a2Hz/AEV6G1ecfRcCZJjwDGA9y40t5H1XpLV6Hxn/AKUUPZ1oQpwjtCFOFfF5IAeESIWTHCyLELJ28EIpCSeQkmuAC8XRsOhvRYE0tBCBccE4BccqgjJRZPwI1TZNEXBCxRk/SQbMocimyqHIE1MBiNsfeCzNFptsPeCZsnhGvLi4VouZ8Rlaq3/SDEzhC4tfnBYGkCM240UDIMqD6vf7o4LAp4uxrFflWPMJJHFDkxzjL7TjVX+LzHDgFrW6WrRR8nytr6yP93UDohyW2iELMMe6ctap+GzJsQDHXHyVlhp8O4lrQOVaKlzzLdxwdwJSpp4IWH+p4Znia0b3QKnzrB77P2i269tKcQ6u7bzCuMTs2DCHN1UWbDE5eGmxZMGkc6kkfEj0VNVpJOL7yW0+/sS8jwTg1gJqC0kCgAFd3Sg4X15p+Iw+JJpAWsAJDnnxOPIBpFh1VvleGpFE40q1rdSQDodR2+anYgtkuAWu/hqa/wDHU+q5tWbUsGuEbozeFyzHNYS6WOtTRobuVsAaSN3SDYCvQKVhcwkZIwTBzq1NG7rzUUs2huLqylwzjrvgDVzhIaeooELZ/LScX7Wvh3dyMcA3Vzu5tp1VbmpfUh1G2gePzoGSkdAWtcSHDdpu04Gl7i1iqAbYkO3fZvJOhEdd6508YNNPQ87W2dQu/bvaaNIMbjy+7p1PwCnxxOFRUO4kONDXiQborhHaI1J9mexOYR4gWoHinDdcOfOvaqblUZFeHGnQWJ+KnZll0TjX2e7JwLSAfVv4qP8Asgs2WrqAmxIuSKVIpycnUk1ZAaadyh2ybvbtKVBvzoenBZgNNRQEnpdaraJjQ0NaAOQHRV+UYN+6Xi1aAH8vit1NqFMzSTlOxs/ovwm7BI8+899LihAZanqXLctCotlWEQN3ru4n4X9FftXpKOKUfsjJLDZ1oQZwpDQhThWReQEd6LGLJrgiRiydvBABaknkJI3IRHBGgQ3hGhFk8ngg9qRC60JEKsIOXRGwQshS6I+CHhUl9JAcyhyqbMocyemBmH2x94IuxbqB1NULa/3gqfLcydCfCuZ8STdRr7BiXmdYmY7w9nQV1RMgeHQFlb3CqcVn73toQFAwmLdG6rSufwfGw1yRisolaT4SRzWgykb+HLBY0IPdQmZzNI2jWV6qAySaB28QRXWuijvJWZCxy/KpG2pS+vRSNpJAGsbxqEsPnMj2eFt1R46GYnfe0oJNyyQ1uIx/somnhaqm4JkcjAQGuBO8WkVFQKtPcFYTE5k+RoYrfZbEPhf9Y124WuA5Bx0PalUk6fpY8Jeo1kcPgaOw9LKbgsPE3UA9wFBfL4aDWlQozsSQ2tLrk+QvUzoUng7nmJZJI2IMZug1ed0WaDppapoO1Vc5KGg7xIpSgH+FUYDAj2bjJd8t3dG8G/rmqbFYHFQ0GH8TTWjXG47E8FVGN8DSlYtc0dTfOtKk9QL0UuPLg9u/G+gIBAcCR5brm/GqzODy3FPd9c4AH3hx6iq0uFcYi6M6C7exv+ak1x0wp3IWIw0jD7gcObHkfAj8VAxZBrah66+qu8bPQa+SqcU2ranUqyjmSEnaxjMyBfKWjiCO1jX4K5gIjgaXa6AcyLfP5J+CywCbfN+NFBzvFb0gaNGnhpWug7fmujCnzqKHS2Z+XCLl2z0DIP3TVctVPs+Pqm9grpq9TU2YFoc0IM+qkNCBiFXHYQLkWPRCejRiyeWiAUl2iSJCK9GgQSjwaKyWghGpFdakVUQFLopGCHhQJdFJwY8Kk/pIBmUKVTp1CmVlMDMPth7wWaWm2w94LNUWDzv1fwiR0cSXUqLEMbvYbCb8TjVjaAnefWnQWB/QVXtGyStDu60srjYsgYVxPFxHoP8A2Ky2e40md16tBFuwFVihNutKPsXyppU1I0uFgbBADSpp81EwGb+1eY3tA5KZgpGTxgVv8ihYXJ2xye0c4W0T4zfZUVU2ADMU0UsStPOHBzWhg3eJ5LNS40SYttNGrQz5wGuDSRQjVSd8EQaN4uDwJHkjmEUqqyerWNeQaP8AEK2q0uND2PDorDAzb4ouZ5i9d0b6L9JQ57tGcO+zS6uljujhcokW14DA+RrSSaN3JGUNela1Vrm2HaKAgbvG3HqnYeVgaWtc3dLSym5GSGkAUrX+EKuLi46LOL6ZXx7UwvHhIa7i0mh6qf7b2u44dRXpSqgYPI8OZP3UbjUk1Y0gddFbNYyI0a0AUpawr0SVHHSJZpkLEw3Ff1RRsbJXsEfGYnyWfzfGEMNNSaDpXU+lVq8Knymm+iqtKyHYjN2xtO7d5qOg4VKzbNQuBOZqF2KVNQeOzFObkep7P/um9grtqpNn/wB03sr1gXaq7KVoc0IE4upLEDEaqqOwgHhGj0QnaI8Ysnk8BI66u0STAIbkeDRCejQCysk8BCMCRXWJOVXZAMuil4QeFRJFMwo8Kk/pIAnUKZTZ1CnVlIjMPtf7wWaWk2vPiCziw+d+qCOji6kpGX4MyyMYATvvYw0ro5wBqRoL6rE3bIx6Ns1gBHl7d73nh0h7PJLP+3dXnWZMpK8fxH43XsuPgHs5L/ZPLSi8rxWWh0jnF9ASSABU071XL8SpepKT7NlaNoJFVBiHMNWkjsrXD5g6QFrnGvzXG4KIc3dz+VE4vAs1oHYX9VtlUi9GVIgnBlrtaDnx9Edh35WMqfE5rd7j4iAKeqFiZFEwuI3JGv8AukO/tNfwVbm2Sx7T9JmVhrWFgo0RiMAcPZCw/tp/YsVs/jPFuO14dV7Tn+WtxMLmVoTRzHfdeLtPa9OxK8OznLZIJHVaWlpuBqw8+rTwPJc2qumaqbNnJhg9o6+d1Bds6ytQG9xb5Kpy3PuDnUPwKsjnQpZ4odb37LPwcTQpJk/D5eImnT8SqLO8a1gpxqT1qmZhtMBpc8As1JK553n6n0CaFNt3Ysp+xIGIc4691W507xNHIV8z/geqv8gyh0791tgLvdwa38+QTNvcG1mKawUAMMZA5Fpey/8ASxvour41o4Rlqu5kl1moXZGEGhSjFwuhHZnPU9n/AN03sFesVJkA+qb2V4wLq1diLQRoUbEaqW0KLidVVDYQL9EePRAcpMY8KeWggCEkikiQhuR4NEFyPALK2WiBGpOXWBJyq7IAk0U3De6oUinYf3FKn0hI06gzqfOFV5piBGwuPDQczwCeEkldgZkdpcPvvAqB3VZBlLftu8h+ZUbF5iS4km5NSkcUda91xPJ8qVWbksDRjZFq3DxM+yO5v81rNhsqfNKZAx3s4wTvUo0uNgATraptpQc0T6HoY5HyyyAFzSGMqK7tRUlvInSvADqvVpT1IPVcqtWeYl8IdmMzvByexkEbC5xbQNFL17rzXM9nsZC0vlw8rWC5dQOaBzJYSAO69jxeKc2v2rmu7r6H8Fl9oM0dNG4MJo00frUW0I81mo1eGC+cHM8oZiq1A1FiiAquxcLmPu0seNWuaWn+ppvRPGINOXxXSMgXEqvcjvdVBKgD6X2JzAz4HDSHUxMDv5mjdd8QVIz3II8S29ngeF4Fx0I+03os19Cs2/lwbqY5JWert8fB4XoDG0WaSTumOnbJ4JtVso/DvJLd0Hi28b+3XobrKysI/wAn819F7VZlg4IyMU9oDxaOm89/8rBfzsBzC8CzWfDvmJiE0bS7wiVoJoT96ImvahPUlVKnJaL1K6u0Cw0BOlB1otRs5snJiKPPhj19o4a//WPtd9Op0Wm2D2Ows0YnE4xNLFm6WNjdSu7JG4Bxdce9bjRbaaENtyRUHfIrmuihwuAjgZuRNoOJ+0483HiV4xt7me/mL902iDIgee7Vzvi8jyXtmdT7kbjyBPa2q+bJZC9znmtXuLr6+Ik/itdLBQy4a/esdOB4j8x0XDAQRxFdRp/4UCF5pRToJHDU6ac1pjUcRbHqOz/7pvZXrAvOcj2qMdGyNBbzFnD8CtzlubwygbjxX7ps70OvlVdb/JhV0yuzSLJqi4jVTGhRJ9UYbCAcFJjHhQHqTHorJaIR1xOSRIQijwiyjlSYNFbLRArFxycxNequwkeRWEA8CgPVhCPApU0iEWdYvbXMwwxs1uS+nC1BX1K1+ZSlsb3DVrXOHcAleV5y4vaHa3uePi4rJ5dbhDj7kSuyFi2tN28VCe+gQRKQaFSMNhjK9kbdZHNYDStC8gVp0rXyXIHPWvorZ7DDb5ALpiX3Nw3RpHdrQfNbhmML9a04UNx+azmEgZCGt91jGtY2nBrRRvyCq842rjgO812nvMPhJB1O6bgjX16LlTbnNtG6EcGtxWMY3XTi7l/NyWT2xzZkTAWmrnFo6FpI1K5/u6GRm8w7x5AH5rEZiXYllBoHF3lUkNb2r8FIQu8ja0aHG5yzERuimbVu77xA3mn7zSdCNf8AwvOS5TcbLu1YHE/eNfgq0lb6MOKMtaSkwzHrlUwLtVaVHs30A4oCLFsJA3XxymtgA9hbU/8AGtfn+08jgY8A0SSGxlN42dWj7R+HdeWfQtEyTFTwyVIfE1+6HEA+zfS9Nae0+K9vwuXxxCkbQ0dFRPDGR827V5JjYpTNifauMj7yuJea3NN7hQVoOijYHHAsIk0+yTrbQE8+vNe8fSZioosvkErd4ykRRN4mVwO67s2hd/SvDMny79pxMbAKNe8NArfeAc4nTT6twpTj0Tp3j6i6lKUXeH5XViRsbnOKw2KE8O85td2RrqlsrK+47rrQ6tPmD9C4PFNxEbZGVo4VobOaeLXDg4KoyjZeOJjW7mjaXA/BW+BydkG86OoLrubXwuPOnA9UkpXZU7GZ+kuQQ5fiH6Es9m3nvTERinbeJ8l870Xs/wBPOZ0hw+HFQXyPld/LE3dAPcy1/oXjIVtPQjHxmile0sowSc2vGisAHjxV6H/CnQ4ymiqGsoiscoQ3GT7ZSx0Dj7RvJ2vk7VavBZ/DPSh3XH7LqfA6FeTMkRY8SRxWil5M4f2BxPZHBSY9F5lle1UkdA477eTuHY8Ftsp2kgm3Wh2691QGOtUjUNdoVvj5EKit2LYsKJJyS0AK9ykQaKO5SYNFdPQQrVx660LjlV2QjvVjH7irnKXjMYyGEyPNGj1JOgHUqVXZIhW5/jmQxOc69QQG8XE8F5iyYFu67QihUraLPXyvJ52A4NbyH5rPvkNFx/JrfMdlpDJDsVDehvyPRX30dYLexgeR4YWufXhvEbjQf7nH+lUEFXEV04dTyXrOz+z4wuG9/ell3ZJHWAAAO5G0DRranzc5YK9RRjb3Lacbu5Pxrrf5Wa2iwhliLBc2uRZprUAczbgrXE5g0+Etc7nu2Hm4i3qq3H5gN0ANDGNqWgEkkn7RJ1JsO1Vz4XTNq0ZPAe3dutkqG0rTd3QR3Cm5jj2QR0YPEbNHDulnm0jW+BoBIAHqLrH4rEl5qbn5dAtkIOWWU1KijhDi8nubnuVxAEiIHrSZQqVUPfTgVAG4+h3E7maxA/8AyRzR+e6JP/zW2+lDbx8Tn4bCEh0YBxEraVZvUpGziDcVcNKgWuvMdhsR7HGR4k2iw1ZZnk0DWFrma8XOLqNaLuPmRo9rMgx2OjfjXRx4fCgvlZHM8tlo87zpSwNNHyGmtDoBYVKNK+RkYr/XZTI1znvko6tHvc+5FCRU604q32Hx4bjMIXA19vGxlOBkk3XF3OzyqnK8Hd1GteSKbzhZgr7zeRtSveiPij7BzHs99jmvaf42kOFuVQEzssdl9OE5QebR7PqocOyG4AuvoAuZfiWyxxyMILZGMkaRoWvG80jyIXC4AuJNANTyAuSs5SfPv0zY8SZk5jTaCOOKnDeIMriP+Vo/pWGCm5zmBxGImnNfrpJJBXUNe4lo8gQPJQgtKVkIPqu15J+Bw5kkawW3jSvIcT5CqPmeWOgI3i0h1d0g60pq03Go6dU6hJx5WwDkk+PYGJldTTuiPwpAqKEdNR3CgzOKLg8x3DUioNASNWCoq5rdC6lQN6ovokYR++lvK3zvKvq24uCrsLKSA7w1if8A9KYNs13EGwNeGipESBA8o2InIcACfBShBpQi9Qe90CF168r+fBAe7iUy2Q9x2cxpxGGilJFXN8X87SWvp/U0pIOxrdzA4cAaxtfbnJ4z8XFJduOYoqDOCkQCySS0z0EOAmPSSVK2EAQsBtjnRndRpIjZ7g0qdC89T8B5pJLL58mopLsKMvI6oQGsv04pJLlDB8OayMAGpAA6nRen4HH77Rc2FKdl1JY/MWjT4+mVecSuua0HDj561Cx2bZoWWqXPNbnQdUkktBJsaq2tGec8kkk1J1TS5JJbTKdqkCkkoAKCi4aMucGtuXENA0qSaAVPUpJIELz9tEUsEUd44J4pHmlPazNe3fkI5AAsaODanVzl7L9LOPLcIyJoBM79072gaxpcT3DvZlJJJPDRZSipSSfueSmZsDN0CrjcfmfyVHijv0t4q1Lifs0sN3hQ/NdSRjiPLs1V3er8r9q6Po76L8V7TLMKfuRui8oZHRj4MCH9I2P9hlmLeK1MZiFNQZ3CIHy36+SSSpWzNNWk0fNS4kktBUWuzuJjjk3pHUNN1gDSSS40LuQAHXiltPMTiHt/6f1fmPe+JI8l1JXKrL5XDq4ny1z5d2KYXPayJujkEklUWEnLsdJh378Lt0kFr2lodHIw6sljdZ7TyKk4qOOZjpoGezLKe2gqS2OpoHwvNzGSfdPib1GnUkAFU12qY2MHUldSTxIy6wWZzxsDI5ntaK0AJAFSSbdyVxJJaFOXuL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9" name="AutoShape 8" descr="data:image/jpeg;base64,/9j/4AAQSkZJRgABAQAAAQABAAD/2wCEAAkGBxQTEhUUExQUFRUVFxQUFRUVFBQUFBUUFBcXFxUVFBQYHCggGBolHBUUITEhJSkrLi4uFx8zODMsNygtLisBCgoKDg0OGxAQGywkHyQsLCwsLCwsLCwsLCwsLCwsLCwsLCwsLCwsLCwsLCwsLCwsLCwsLCwsLCwsLCwsLCwsLP/AABEIALcBEwMBIgACEQEDEQH/xAAcAAABBQEBAQAAAAAAAAAAAAADAAIEBQYBBwj/xABBEAABAwIDBgMEBwcDBAMAAAABAAIDESEEBTEGEkFRYXEigZETMqGxByNCUsHR8BQzYnKCkvEVFpNTouHiQ3PD/8QAGgEAAgMBAQAAAAAAAAAAAAAAAQIAAwQFBv/EACsRAAIBBAIBAgUEAwAAAAAAAAABAgMRITESQQQiUQUTMnGBM0JSYRQjof/aAAwDAQACEQMRAD8AdLqi4cJkgui4YL2sn6Sga4XQpQpDghShJfAB5FksKLpzhZLCC5Uv6WEc8XXKWT3C65RBMBFeisFlm9pM4dCQGhUzdsJANEtWvTg+Mnkl7mxA8SmUWHwW0ZcfFZPxO1bmmjRVY35kHJx/6Hi7G0omFYf/AHg/ku/7vf8AdVlLyaaeWDJvALJjgsUNsnfdS/3k77qt/wAml/ImfY3TBZCcFjW7aO+6uHbI/dRj5FL+SBn2NmxFCxDdrnmu40V5mwHUp0OaSva575KNH3KjyBF1nr/EKNN2Tv8AYdRbNo5VGPzqOJ27TedyqAB0Ljp5VWVdtfIH2u3Td17UOtVWxl8pLnGg1FSR52Ff1qs8/ikPl3jsKg7m3wmcPkOjQP5Sf+4vb8lIdmu6aPAI5sqe9RSg/u9Vj8JiIWWLnEAEV3ZACT1rYevZRZsaa1jLwBoS+ummoBpfksEPiVZSu8juCPRMLiWyXYQaa8CDyc03aehRpV5vgc4LHBx8JpSo5agDl2052stDh9pd+xpUcdPXkei61P4lSlG7w/YrcWjWMCUwWWk2tayxFeyY7bNh4H0WiNenKz5IU07QpUYsq7LsT7RocOKtIxZW1GQbRDmCPRCnCSLyQARZPjFk1yLGLKyTwQhlqScQklAdk1KLhwhyalGwyeX0jCchyi6M5Dk4JADn6JYTUpSaJYTUo/tYQjguHRdeucEqAYLbgeILJ0Wt24HiCyi5nnfq/hBjoaku0XViHG0SXaJKEOJLtElCHF0MJSQGYjxU6ih4inIaGv4KucrLAUWMNqDd9R8gdFKzTENDAxzrgVAaCDU81F/bpBq6oGlWtN+h8lX4qQvN/UaHyWS2RxNmFakB3dH/ANSItYDlu2+JJUfDYfv6W+auGbPve3eaDpyUlJLZEmytdmLybON6WB8PogT4twNQaHpr36I2Jyx7DcH0UUtvf8yimnojHDGOOvy19E9hIPhNDyPLoeSEXjQCqaJeHoeSZAJ8cm9b7XcGvQJo1UavEfBS2vLqGxPTpz5LTTnfYrR6ds2Pqm9lfsFlRbN/um9lfxiy9HUZUtHKIU6kAIGICSLyQA5FjFkNwRoxZPLQSIWpJzklBRj9UbDoT9UWBPL6RjqbIiAJrwkIJ+i7g+KTxZOwY1Rb9LIclTGusizBRnKRygGL22PiCya1O2XvBZii5fnr/b+EGOhq7RdoksQxyiVF1JQhyiS6koQZJoVCikDSCACf4r/BWFFX08RHVVVVgZEiXFudru+nzIurLLcqL9fQV/FRIYG2+P4nvp8Fu8gwoDBZc+vV4RwaKUOTFkmzLD71a+Wnmtfl+UNY3wg00pqomHjoahXMGIOhBHYrmupKWzXwS0V+O2dikF234UWcxuw7DUio6WotwX9ShSyih4eRRVSS0wcU9o8VzjIXRONBZUk0JFiD+Z5r2jMcO19qAjnxWTzvKQRb4ajstlLyr4ZROh2jz6N+6fwU3D6jd+dNev5pmLwlDa9Ol0HCSUNP1/hdCDMzR6tsdOXREEirSNDWrTofmPJahmiwmwMw3pABQENJuKggkXpw0/RW6BXoaUnKnFspOoWIRQEKcKyOwAXIseiE7RFjFlY9BIpCS6QkiKMeLo0AQ36o2HCaTwMOC48J7VxyruQbIF3BDVKTROwQ1Rb9LIKZRXqXMoj0aZDEbZe8FmFp9sPeCzS5vxD9b8IMRqVF2iSwhLVmU1i3weFUyLJ3mPfpZXWyv1jCw/oKxkxLWu9jzVLm07BMth8oLo982TMryh0pro3mtHtE0RRbo4ruCAGHtyQ5u1yEF+zTaWdfusPiGFr3dHOHoVqWY5xkDW879eazOZ19o8kEbz3OuKWJJCjvbIUWGzmFM0ob9kXcfwXomCkDTwo1ZfY3D7sIdxeST2Fh+uqmDDSTPLWEitRqKHy7LlVlzm76Rtp+mODbYfHxGg9oyvVwCsowHe6QeBodFhW7BigJleHdAKfFWmW4STDvFXl1aCt6UH43WaUaa+ll0eXZq3xlCkZTldVOZZlIG0YblZLEZvmLCSIy5vbep2GqEKfLsjfE2mLCoM1FWmnCpVVFtfI40kjpzsQfQqdFimyA0uD+rhN8qUHdgU1JGGzFwceRHLiqku8V6d/z/NWO0MJimI4G4PQqrcarrUspNGCaszffRuAXS2vuip4a2Hz/AEV6G1ecfRcCZJjwDGA9y40t5H1XpLV6Hxn/AKUUPZ1oQpwjtCFOFfF5IAeESIWTHCyLELJ28EIpCSeQkmuAC8XRsOhvRYE0tBCBccE4BccqgjJRZPwI1TZNEXBCxRk/SQbMocimyqHIE1MBiNsfeCzNFptsPeCZsnhGvLi4VouZ8Rlaq3/SDEzhC4tfnBYGkCM240UDIMqD6vf7o4LAp4uxrFflWPMJJHFDkxzjL7TjVX+LzHDgFrW6WrRR8nytr6yP93UDohyW2iELMMe6ctap+GzJsQDHXHyVlhp8O4lrQOVaKlzzLdxwdwJSpp4IWH+p4Znia0b3QKnzrB77P2i269tKcQ6u7bzCuMTs2DCHN1UWbDE5eGmxZMGkc6kkfEj0VNVpJOL7yW0+/sS8jwTg1gJqC0kCgAFd3Sg4X15p+Iw+JJpAWsAJDnnxOPIBpFh1VvleGpFE40q1rdSQDodR2+anYgtkuAWu/hqa/wDHU+q5tWbUsGuEbozeFyzHNYS6WOtTRobuVsAaSN3SDYCvQKVhcwkZIwTBzq1NG7rzUUs2huLqylwzjrvgDVzhIaeooELZ/LScX7Wvh3dyMcA3Vzu5tp1VbmpfUh1G2gePzoGSkdAWtcSHDdpu04Gl7i1iqAbYkO3fZvJOhEdd6508YNNPQ87W2dQu/bvaaNIMbjy+7p1PwCnxxOFRUO4kONDXiQborhHaI1J9mexOYR4gWoHinDdcOfOvaqblUZFeHGnQWJ+KnZll0TjX2e7JwLSAfVv4qP8Asgs2WrqAmxIuSKVIpycnUk1ZAaadyh2ybvbtKVBvzoenBZgNNRQEnpdaraJjQ0NaAOQHRV+UYN+6Xi1aAH8vit1NqFMzSTlOxs/ovwm7BI8+899LihAZanqXLctCotlWEQN3ru4n4X9FftXpKOKUfsjJLDZ1oQZwpDQhThWReQEd6LGLJrgiRiydvBABaknkJI3IRHBGgQ3hGhFk8ngg9qRC60JEKsIOXRGwQshS6I+CHhUl9JAcyhyqbMocyemBmH2x94IuxbqB1NULa/3gqfLcydCfCuZ8STdRr7BiXmdYmY7w9nQV1RMgeHQFlb3CqcVn73toQFAwmLdG6rSufwfGw1yRisolaT4SRzWgykb+HLBY0IPdQmZzNI2jWV6qAySaB28QRXWuijvJWZCxy/KpG2pS+vRSNpJAGsbxqEsPnMj2eFt1R46GYnfe0oJNyyQ1uIx/somnhaqm4JkcjAQGuBO8WkVFQKtPcFYTE5k+RoYrfZbEPhf9Y124WuA5Bx0PalUk6fpY8Jeo1kcPgaOw9LKbgsPE3UA9wFBfL4aDWlQozsSQ2tLrk+QvUzoUng7nmJZJI2IMZug1ed0WaDppapoO1Vc5KGg7xIpSgH+FUYDAj2bjJd8t3dG8G/rmqbFYHFQ0GH8TTWjXG47E8FVGN8DSlYtc0dTfOtKk9QL0UuPLg9u/G+gIBAcCR5brm/GqzODy3FPd9c4AH3hx6iq0uFcYi6M6C7exv+ak1x0wp3IWIw0jD7gcObHkfAj8VAxZBrah66+qu8bPQa+SqcU2ranUqyjmSEnaxjMyBfKWjiCO1jX4K5gIjgaXa6AcyLfP5J+CywCbfN+NFBzvFb0gaNGnhpWug7fmujCnzqKHS2Z+XCLl2z0DIP3TVctVPs+Pqm9grpq9TU2YFoc0IM+qkNCBiFXHYQLkWPRCejRiyeWiAUl2iSJCK9GgQSjwaKyWghGpFdakVUQFLopGCHhQJdFJwY8Kk/pIBmUKVTp1CmVlMDMPth7wWaWm2w94LNUWDzv1fwiR0cSXUqLEMbvYbCb8TjVjaAnefWnQWB/QVXtGyStDu60srjYsgYVxPFxHoP8A2Ky2e40md16tBFuwFVihNutKPsXyppU1I0uFgbBADSpp81EwGb+1eY3tA5KZgpGTxgVv8ihYXJ2xye0c4W0T4zfZUVU2ADMU0UsStPOHBzWhg3eJ5LNS40SYttNGrQz5wGuDSRQjVSd8EQaN4uDwJHkjmEUqqyerWNeQaP8AEK2q0uND2PDorDAzb4ouZ5i9d0b6L9JQ57tGcO+zS6uljujhcokW14DA+RrSSaN3JGUNela1Vrm2HaKAgbvG3HqnYeVgaWtc3dLSym5GSGkAUrX+EKuLi46LOL6ZXx7UwvHhIa7i0mh6qf7b2u44dRXpSqgYPI8OZP3UbjUk1Y0gddFbNYyI0a0AUpawr0SVHHSJZpkLEw3Ff1RRsbJXsEfGYnyWfzfGEMNNSaDpXU+lVq8Knymm+iqtKyHYjN2xtO7d5qOg4VKzbNQuBOZqF2KVNQeOzFObkep7P/um9grtqpNn/wB03sr1gXaq7KVoc0IE4upLEDEaqqOwgHhGj0QnaI8Ysnk8BI66u0STAIbkeDRCejQCysk8BCMCRXWJOVXZAMuil4QeFRJFMwo8Kk/pIAnUKZTZ1CnVlIjMPtf7wWaWk2vPiCziw+d+qCOji6kpGX4MyyMYATvvYw0ro5wBqRoL6rE3bIx6Ns1gBHl7d73nh0h7PJLP+3dXnWZMpK8fxH43XsuPgHs5L/ZPLSi8rxWWh0jnF9ASSABU071XL8SpepKT7NlaNoJFVBiHMNWkjsrXD5g6QFrnGvzXG4KIc3dz+VE4vAs1oHYX9VtlUi9GVIgnBlrtaDnx9Edh35WMqfE5rd7j4iAKeqFiZFEwuI3JGv8AukO/tNfwVbm2Sx7T9JmVhrWFgo0RiMAcPZCw/tp/YsVs/jPFuO14dV7Tn+WtxMLmVoTRzHfdeLtPa9OxK8OznLZIJHVaWlpuBqw8+rTwPJc2qumaqbNnJhg9o6+d1Bds6ytQG9xb5Kpy3PuDnUPwKsjnQpZ4odb37LPwcTQpJk/D5eImnT8SqLO8a1gpxqT1qmZhtMBpc8As1JK553n6n0CaFNt3Ysp+xIGIc4691W507xNHIV8z/geqv8gyh0791tgLvdwa38+QTNvcG1mKawUAMMZA5Fpey/8ASxvour41o4Rlqu5kl1moXZGEGhSjFwuhHZnPU9n/AN03sFesVJkA+qb2V4wLq1diLQRoUbEaqW0KLidVVDYQL9EePRAcpMY8KeWggCEkikiQhuR4NEFyPALK2WiBGpOXWBJyq7IAk0U3De6oUinYf3FKn0hI06gzqfOFV5piBGwuPDQczwCeEkldgZkdpcPvvAqB3VZBlLftu8h+ZUbF5iS4km5NSkcUda91xPJ8qVWbksDRjZFq3DxM+yO5v81rNhsqfNKZAx3s4wTvUo0uNgATraptpQc0T6HoY5HyyyAFzSGMqK7tRUlvInSvADqvVpT1IPVcqtWeYl8IdmMzvByexkEbC5xbQNFL17rzXM9nsZC0vlw8rWC5dQOaBzJYSAO69jxeKc2v2rmu7r6H8Fl9oM0dNG4MJo00frUW0I81mo1eGC+cHM8oZiq1A1FiiAquxcLmPu0seNWuaWn+ppvRPGINOXxXSMgXEqvcjvdVBKgD6X2JzAz4HDSHUxMDv5mjdd8QVIz3II8S29ngeF4Fx0I+03os19Cs2/lwbqY5JWert8fB4XoDG0WaSTumOnbJ4JtVso/DvJLd0Hi28b+3XobrKysI/wAn819F7VZlg4IyMU9oDxaOm89/8rBfzsBzC8CzWfDvmJiE0bS7wiVoJoT96ImvahPUlVKnJaL1K6u0Cw0BOlB1otRs5snJiKPPhj19o4a//WPtd9Op0Wm2D2Ows0YnE4xNLFm6WNjdSu7JG4Bxdce9bjRbaaENtyRUHfIrmuihwuAjgZuRNoOJ+0483HiV4xt7me/mL902iDIgee7Vzvi8jyXtmdT7kbjyBPa2q+bJZC9znmtXuLr6+Ik/itdLBQy4a/esdOB4j8x0XDAQRxFdRp/4UCF5pRToJHDU6ac1pjUcRbHqOz/7pvZXrAvOcj2qMdGyNBbzFnD8CtzlubwygbjxX7ps70OvlVdb/JhV0yuzSLJqi4jVTGhRJ9UYbCAcFJjHhQHqTHorJaIR1xOSRIQijwiyjlSYNFbLRArFxycxNequwkeRWEA8CgPVhCPApU0iEWdYvbXMwwxs1uS+nC1BX1K1+ZSlsb3DVrXOHcAleV5y4vaHa3uePi4rJ5dbhDj7kSuyFi2tN28VCe+gQRKQaFSMNhjK9kbdZHNYDStC8gVp0rXyXIHPWvorZ7DDb5ALpiX3Nw3RpHdrQfNbhmML9a04UNx+azmEgZCGt91jGtY2nBrRRvyCq842rjgO812nvMPhJB1O6bgjX16LlTbnNtG6EcGtxWMY3XTi7l/NyWT2xzZkTAWmrnFo6FpI1K5/u6GRm8w7x5AH5rEZiXYllBoHF3lUkNb2r8FIQu8ja0aHG5yzERuimbVu77xA3mn7zSdCNf8AwvOS5TcbLu1YHE/eNfgq0lb6MOKMtaSkwzHrlUwLtVaVHs30A4oCLFsJA3XxymtgA9hbU/8AGtfn+08jgY8A0SSGxlN42dWj7R+HdeWfQtEyTFTwyVIfE1+6HEA+zfS9Nae0+K9vwuXxxCkbQ0dFRPDGR827V5JjYpTNifauMj7yuJea3NN7hQVoOijYHHAsIk0+yTrbQE8+vNe8fSZioosvkErd4ykRRN4mVwO67s2hd/SvDMny79pxMbAKNe8NArfeAc4nTT6twpTj0Tp3j6i6lKUXeH5XViRsbnOKw2KE8O85td2RrqlsrK+47rrQ6tPmD9C4PFNxEbZGVo4VobOaeLXDg4KoyjZeOJjW7mjaXA/BW+BydkG86OoLrubXwuPOnA9UkpXZU7GZ+kuQQ5fiH6Es9m3nvTERinbeJ8l870Xs/wBPOZ0hw+HFQXyPld/LE3dAPcy1/oXjIVtPQjHxmile0sowSc2vGisAHjxV6H/CnQ4ymiqGsoiscoQ3GT7ZSx0Dj7RvJ2vk7VavBZ/DPSh3XH7LqfA6FeTMkRY8SRxWil5M4f2BxPZHBSY9F5lle1UkdA477eTuHY8Ftsp2kgm3Wh2691QGOtUjUNdoVvj5EKit2LYsKJJyS0AK9ykQaKO5SYNFdPQQrVx660LjlV2QjvVjH7irnKXjMYyGEyPNGj1JOgHUqVXZIhW5/jmQxOc69QQG8XE8F5iyYFu67QihUraLPXyvJ52A4NbyH5rPvkNFx/JrfMdlpDJDsVDehvyPRX30dYLexgeR4YWufXhvEbjQf7nH+lUEFXEV04dTyXrOz+z4wuG9/ell3ZJHWAAAO5G0DRranzc5YK9RRjb3Lacbu5Pxrrf5Wa2iwhliLBc2uRZprUAczbgrXE5g0+Etc7nu2Hm4i3qq3H5gN0ANDGNqWgEkkn7RJ1JsO1Vz4XTNq0ZPAe3dutkqG0rTd3QR3Cm5jj2QR0YPEbNHDulnm0jW+BoBIAHqLrH4rEl5qbn5dAtkIOWWU1KijhDi8nubnuVxAEiIHrSZQqVUPfTgVAG4+h3E7maxA/8AyRzR+e6JP/zW2+lDbx8Tn4bCEh0YBxEraVZvUpGziDcVcNKgWuvMdhsR7HGR4k2iw1ZZnk0DWFrma8XOLqNaLuPmRo9rMgx2OjfjXRx4fCgvlZHM8tlo87zpSwNNHyGmtDoBYVKNK+RkYr/XZTI1znvko6tHvc+5FCRU604q32Hx4bjMIXA19vGxlOBkk3XF3OzyqnK8Hd1GteSKbzhZgr7zeRtSveiPij7BzHs99jmvaf42kOFuVQEzssdl9OE5QebR7PqocOyG4AuvoAuZfiWyxxyMILZGMkaRoWvG80jyIXC4AuJNANTyAuSs5SfPv0zY8SZk5jTaCOOKnDeIMriP+Vo/pWGCm5zmBxGImnNfrpJJBXUNe4lo8gQPJQgtKVkIPqu15J+Bw5kkawW3jSvIcT5CqPmeWOgI3i0h1d0g60pq03Go6dU6hJx5WwDkk+PYGJldTTuiPwpAqKEdNR3CgzOKLg8x3DUioNASNWCoq5rdC6lQN6ovokYR++lvK3zvKvq24uCrsLKSA7w1if8A9KYNs13EGwNeGipESBA8o2InIcACfBShBpQi9Qe90CF168r+fBAe7iUy2Q9x2cxpxGGilJFXN8X87SWvp/U0pIOxrdzA4cAaxtfbnJ4z8XFJduOYoqDOCkQCySS0z0EOAmPSSVK2EAQsBtjnRndRpIjZ7g0qdC89T8B5pJLL58mopLsKMvI6oQGsv04pJLlDB8OayMAGpAA6nRen4HH77Rc2FKdl1JY/MWjT4+mVecSuua0HDj561Cx2bZoWWqXPNbnQdUkktBJsaq2tGec8kkk1J1TS5JJbTKdqkCkkoAKCi4aMucGtuXENA0qSaAVPUpJIELz9tEUsEUd44J4pHmlPazNe3fkI5AAsaODanVzl7L9LOPLcIyJoBM79072gaxpcT3DvZlJJJPDRZSipSSfueSmZsDN0CrjcfmfyVHijv0t4q1Lifs0sN3hQ/NdSRjiPLs1V3er8r9q6Po76L8V7TLMKfuRui8oZHRj4MCH9I2P9hlmLeK1MZiFNQZ3CIHy36+SSSpWzNNWk0fNS4kktBUWuzuJjjk3pHUNN1gDSSS40LuQAHXiltPMTiHt/6f1fmPe+JI8l1JXKrL5XDq4ny1z5d2KYXPayJujkEklUWEnLsdJh378Lt0kFr2lodHIw6sljdZ7TyKk4qOOZjpoGezLKe2gqS2OpoHwvNzGSfdPib1GnUkAFU12qY2MHUldSTxIy6wWZzxsDI5ntaK0AJAFSSbdyVxJJaFOXuL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080" name="Picture 12" descr="https://encrypted-tbn1.gstatic.com/images?q=tbn:ANd9GcSnsqRciRcjLFU95RhpddI-LyOxFvIVE3JCYDs7-Z6JFMM_vDsF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857029" cy="144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Challenges: Urban-rural gap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980728"/>
            <a:ext cx="8085584" cy="514543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Background: </a:t>
            </a:r>
          </a:p>
          <a:p>
            <a:r>
              <a:rPr kumimoji="1" lang="en-US" altLang="ja-JP" dirty="0" smtClean="0"/>
              <a:t>Tokyo-centric economy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Aging population</a:t>
            </a:r>
          </a:p>
          <a:p>
            <a:pPr>
              <a:buFont typeface="Arial"/>
              <a:buChar char="•"/>
            </a:pPr>
            <a:r>
              <a:rPr lang="en-US" altLang="ja-JP" dirty="0"/>
              <a:t>Lack of work options and employment </a:t>
            </a:r>
            <a:r>
              <a:rPr lang="en-US" altLang="ja-JP" dirty="0" smtClean="0"/>
              <a:t>opportunities</a:t>
            </a:r>
            <a:endParaRPr kumimoji="1" lang="en-US" altLang="ja-JP" dirty="0" smtClean="0"/>
          </a:p>
          <a:p>
            <a:r>
              <a:rPr kumimoji="1" lang="en-US" altLang="ja-JP" dirty="0" smtClean="0"/>
              <a:t>Population outflow (prominently to Tokyo)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r>
              <a:rPr lang="en-US" altLang="ja-JP" dirty="0" smtClean="0"/>
              <a:t>50% municipalities may disappear? 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7790E-EE87-4C31-BA98-A924DF64E933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49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1979712" y="4725144"/>
            <a:ext cx="626469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/>
              <a:t>Regional revitalization efforts but</a:t>
            </a:r>
            <a:endParaRPr kumimoji="1" lang="en-US" altLang="ja-JP" sz="3200" dirty="0" smtClean="0"/>
          </a:p>
          <a:p>
            <a:pPr algn="ctr"/>
            <a:r>
              <a:rPr lang="en-US" altLang="ja-JP" sz="3200" dirty="0"/>
              <a:t>y</a:t>
            </a:r>
            <a:r>
              <a:rPr kumimoji="1" lang="en-US" altLang="ja-JP" sz="3200" dirty="0" smtClean="0"/>
              <a:t>oung women are leaving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550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26557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WHY are youn</a:t>
            </a:r>
            <a:r>
              <a:rPr lang="en-US" altLang="ja-JP" dirty="0" smtClean="0"/>
              <a:t>g women leaving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Patriarchal values: </a:t>
            </a:r>
            <a:r>
              <a:rPr kumimoji="1" lang="en-US" altLang="ja-JP" dirty="0" smtClean="0"/>
              <a:t>Strong gender norms and division of </a:t>
            </a:r>
            <a:r>
              <a:rPr kumimoji="1" lang="en-US" altLang="ja-JP" dirty="0" err="1" smtClean="0"/>
              <a:t>labour</a:t>
            </a:r>
            <a:r>
              <a:rPr kumimoji="1" lang="en-US" altLang="ja-JP" dirty="0" smtClean="0"/>
              <a:t>; </a:t>
            </a:r>
            <a:r>
              <a:rPr lang="en-US" altLang="ja-JP" dirty="0"/>
              <a:t>s</a:t>
            </a:r>
            <a:r>
              <a:rPr lang="en-US" altLang="ja-JP" dirty="0" smtClean="0"/>
              <a:t>eniority</a:t>
            </a:r>
          </a:p>
          <a:p>
            <a:r>
              <a:rPr lang="en-US" altLang="ja-JP" dirty="0" smtClean="0"/>
              <a:t>Low enrollment rate in tertiary education (Tokyo 72%, Iwate 33.1%, Fukushima 35%)</a:t>
            </a:r>
          </a:p>
          <a:p>
            <a:r>
              <a:rPr kumimoji="1" lang="en-US" altLang="ja-JP" dirty="0" smtClean="0"/>
              <a:t>Lack of access to decision-making (Prefectural assembly: Tokyo 19.5%, Ehime 2.1%, national average 12.8%) </a:t>
            </a:r>
          </a:p>
          <a:p>
            <a:r>
              <a:rPr lang="en-US" altLang="ja-JP" dirty="0"/>
              <a:t>Lack of work options  (clerical work, low-paid care </a:t>
            </a:r>
            <a:r>
              <a:rPr lang="en-US" altLang="ja-JP" dirty="0" smtClean="0"/>
              <a:t>work, agriculture/seafood processing)</a:t>
            </a:r>
          </a:p>
          <a:p>
            <a:pPr marL="0" indent="0">
              <a:buNone/>
            </a:pPr>
            <a:r>
              <a:rPr lang="en-US" altLang="ja-JP" dirty="0" smtClean="0"/>
              <a:t>→</a:t>
            </a:r>
            <a:r>
              <a:rPr lang="ja-JP" altLang="en-US" dirty="0" smtClean="0"/>
              <a:t>　</a:t>
            </a:r>
            <a:r>
              <a:rPr lang="en-US" altLang="ja-JP" dirty="0" smtClean="0"/>
              <a:t>Lack of role models  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7790E-EE87-4C31-BA98-A924DF64E933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49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5076056" y="5949280"/>
            <a:ext cx="309634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To Tokyo, but…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445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307"/>
            <a:ext cx="1790039" cy="10425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WAW!2016</a:t>
            </a:r>
            <a:br>
              <a:rPr lang="en-US" altLang="ja-JP" dirty="0" smtClean="0"/>
            </a:br>
            <a:r>
              <a:rPr lang="en-US" altLang="ja-JP" sz="2800" dirty="0" smtClean="0"/>
              <a:t>(December 2016)</a:t>
            </a:r>
            <a:br>
              <a:rPr lang="en-US" altLang="ja-JP" sz="2800" dirty="0" smtClean="0"/>
            </a:br>
            <a:r>
              <a:rPr lang="en-US" altLang="ja-JP" sz="3200" dirty="0" smtClean="0">
                <a:solidFill>
                  <a:srgbClr val="FF0000"/>
                </a:solidFill>
              </a:rPr>
              <a:t>Innovation </a:t>
            </a:r>
            <a:r>
              <a:rPr lang="en-US" altLang="ja-JP" sz="3200" dirty="0">
                <a:solidFill>
                  <a:srgbClr val="FF0000"/>
                </a:solidFill>
              </a:rPr>
              <a:t>from Local Communities: Towards Society where Women can “Truly” </a:t>
            </a:r>
            <a:r>
              <a:rPr lang="en-US" altLang="ja-JP" sz="3200" dirty="0" smtClean="0">
                <a:solidFill>
                  <a:srgbClr val="FF0000"/>
                </a:solidFill>
              </a:rPr>
              <a:t>Shine  </a:t>
            </a:r>
            <a:r>
              <a:rPr lang="en-US" altLang="ja-JP" sz="3200" dirty="0">
                <a:solidFill>
                  <a:srgbClr val="FF0000"/>
                </a:solidFill>
              </a:rPr>
              <a:t/>
            </a:r>
            <a:br>
              <a:rPr lang="en-US" altLang="ja-JP" sz="3200" dirty="0">
                <a:solidFill>
                  <a:srgbClr val="FF0000"/>
                </a:solidFill>
              </a:rPr>
            </a:b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525963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kumimoji="1" lang="en-US" altLang="ja-JP" dirty="0" smtClean="0"/>
              <a:t> Gender and age discrimination</a:t>
            </a:r>
          </a:p>
          <a:p>
            <a:pPr>
              <a:buFont typeface="Wingdings" charset="2"/>
              <a:buChar char="ü"/>
            </a:pPr>
            <a:r>
              <a:rPr lang="en-US" altLang="ja-JP" dirty="0"/>
              <a:t> </a:t>
            </a:r>
            <a:r>
              <a:rPr lang="en-US" altLang="ja-JP" dirty="0" smtClean="0"/>
              <a:t>Gender-based division of </a:t>
            </a:r>
            <a:r>
              <a:rPr lang="en-US" altLang="ja-JP" dirty="0" err="1" smtClean="0"/>
              <a:t>labour</a:t>
            </a:r>
            <a:r>
              <a:rPr lang="en-US" altLang="ja-JP" dirty="0" smtClean="0"/>
              <a:t>:  care for child/elderly and chores, clerical work </a:t>
            </a:r>
          </a:p>
          <a:p>
            <a:pPr>
              <a:buFont typeface="Wingdings" charset="2"/>
              <a:buChar char="ü"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Lack of child care services</a:t>
            </a:r>
          </a:p>
          <a:p>
            <a:pPr>
              <a:buFont typeface="Wingdings" charset="2"/>
              <a:buChar char="ü"/>
            </a:pPr>
            <a:r>
              <a:rPr lang="en-US" altLang="ja-JP" dirty="0"/>
              <a:t> </a:t>
            </a:r>
            <a:r>
              <a:rPr lang="en-US" altLang="ja-JP" dirty="0" smtClean="0"/>
              <a:t>Low self-esteem and lack of</a:t>
            </a:r>
          </a:p>
          <a:p>
            <a:pPr marL="0" indent="0">
              <a:buNone/>
            </a:pPr>
            <a:r>
              <a:rPr lang="en-US" altLang="ja-JP" dirty="0" smtClean="0"/>
              <a:t> confidence </a:t>
            </a:r>
          </a:p>
          <a:p>
            <a:pPr>
              <a:buFont typeface="Wingdings" charset="2"/>
              <a:buChar char="ü"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Low % of women in local </a:t>
            </a:r>
          </a:p>
          <a:p>
            <a:pPr marL="0" indent="0">
              <a:buNone/>
            </a:pPr>
            <a:r>
              <a:rPr lang="en-US" altLang="ja-JP" dirty="0" smtClean="0"/>
              <a:t>decision-making bodies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7790E-EE87-4C31-BA98-A924DF64E933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49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4460654"/>
            <a:ext cx="3149228" cy="236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news.canpan.info/image/sato1110-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7008"/>
            <a:ext cx="5313040" cy="3527859"/>
          </a:xfrm>
          <a:prstGeom prst="rect">
            <a:avLst/>
          </a:prstGeom>
          <a:noFill/>
        </p:spPr>
      </p:pic>
      <p:pic>
        <p:nvPicPr>
          <p:cNvPr id="2050" name="Picture 2" descr="https://encrypted-tbn1.gstatic.com/images?q=tbn:ANd9GcSFOTkkMRJbrCggiPGzgjhgT0VsA6zElWdjsYC1lGs5iQ5EVdwy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720423"/>
            <a:ext cx="4824536" cy="3129896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5580112" y="112474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２０１１．３．１１</a:t>
            </a:r>
            <a:endParaRPr kumimoji="1" lang="ja-JP" altLang="en-US" sz="4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4900" y="26988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64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51520" y="188640"/>
            <a:ext cx="6408712" cy="11525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400" dirty="0" smtClean="0"/>
              <a:t>EMPOWERMENT of Women </a:t>
            </a:r>
            <a:endParaRPr lang="ja-JP" altLang="en-US" sz="4400" dirty="0"/>
          </a:p>
        </p:txBody>
      </p:sp>
      <p:sp>
        <p:nvSpPr>
          <p:cNvPr id="3076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/>
          <a:lstStyle/>
          <a:p>
            <a:r>
              <a:rPr lang="en-US" altLang="ja-JP" dirty="0" smtClean="0"/>
              <a:t>Special Protection  </a:t>
            </a:r>
            <a:endParaRPr lang="ja-JP" altLang="en-US" dirty="0" smtClean="0"/>
          </a:p>
        </p:txBody>
      </p:sp>
      <p:sp>
        <p:nvSpPr>
          <p:cNvPr id="3077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4040188" cy="3951288"/>
          </a:xfrm>
        </p:spPr>
        <p:txBody>
          <a:bodyPr/>
          <a:lstStyle/>
          <a:p>
            <a:r>
              <a:rPr lang="en-US" altLang="ja-JP" dirty="0" smtClean="0"/>
              <a:t>Non-Japanese speaking women </a:t>
            </a:r>
          </a:p>
          <a:p>
            <a:r>
              <a:rPr lang="en-US" altLang="ja-JP" dirty="0" smtClean="0"/>
              <a:t>Pregnant women</a:t>
            </a:r>
          </a:p>
          <a:p>
            <a:r>
              <a:rPr lang="en-US" altLang="ja-JP" dirty="0" smtClean="0"/>
              <a:t>Breastfeeding mothers</a:t>
            </a:r>
          </a:p>
          <a:p>
            <a:r>
              <a:rPr lang="en-US" altLang="ja-JP" dirty="0" smtClean="0"/>
              <a:t>Single mothers</a:t>
            </a:r>
          </a:p>
          <a:p>
            <a:r>
              <a:rPr lang="en-US" altLang="ja-JP" dirty="0" smtClean="0"/>
              <a:t>Victims of violence</a:t>
            </a:r>
          </a:p>
          <a:p>
            <a:r>
              <a:rPr lang="en-US" altLang="ja-JP" dirty="0" smtClean="0"/>
              <a:t>Adolescent girls</a:t>
            </a:r>
          </a:p>
          <a:p>
            <a:endParaRPr lang="en-US" altLang="ja-JP" dirty="0" smtClean="0"/>
          </a:p>
          <a:p>
            <a:pPr>
              <a:buFont typeface="Arial" charset="0"/>
              <a:buNone/>
            </a:pPr>
            <a:endParaRPr lang="ja-JP" altLang="en-US" dirty="0" smtClean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Promoting Full Participation </a:t>
            </a:r>
            <a:endParaRPr lang="ja-JP" altLang="en-US" dirty="0" smtClean="0"/>
          </a:p>
        </p:txBody>
      </p:sp>
      <p:sp>
        <p:nvSpPr>
          <p:cNvPr id="3079" name="コンテンツ プレースホル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ja-JP" dirty="0" smtClean="0"/>
              <a:t>Policy advocacy </a:t>
            </a:r>
          </a:p>
          <a:p>
            <a:r>
              <a:rPr lang="en-US" altLang="ja-JP" dirty="0" smtClean="0"/>
              <a:t>Networking  women’s organizations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Women’s entrepreneurship</a:t>
            </a:r>
          </a:p>
          <a:p>
            <a:r>
              <a:rPr lang="en-US" altLang="ja-JP" dirty="0" smtClean="0"/>
              <a:t>Women’s employment </a:t>
            </a:r>
            <a:endParaRPr lang="ja-JP" altLang="en-US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539750" y="5013325"/>
            <a:ext cx="7920038" cy="7191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/>
              <a:t>PARTHERSHIPS with</a:t>
            </a:r>
            <a:endParaRPr lang="ja-JP" altLang="en-US" sz="4800" dirty="0"/>
          </a:p>
        </p:txBody>
      </p:sp>
      <p:sp>
        <p:nvSpPr>
          <p:cNvPr id="8" name="角丸四角形 7"/>
          <p:cNvSpPr/>
          <p:nvPr/>
        </p:nvSpPr>
        <p:spPr>
          <a:xfrm>
            <a:off x="539750" y="5732463"/>
            <a:ext cx="3960813" cy="86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/>
              <a:t>LOCAL WOMEN’S GROUPS</a:t>
            </a:r>
            <a:endParaRPr lang="ja-JP" altLang="en-US" sz="2400" dirty="0"/>
          </a:p>
        </p:txBody>
      </p:sp>
      <p:sp>
        <p:nvSpPr>
          <p:cNvPr id="9" name="角丸四角形 8"/>
          <p:cNvSpPr/>
          <p:nvPr/>
        </p:nvSpPr>
        <p:spPr>
          <a:xfrm>
            <a:off x="4500563" y="5732463"/>
            <a:ext cx="3959225" cy="86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/>
              <a:t>SPECIALIZED ORGANIZATIONS</a:t>
            </a:r>
            <a:endParaRPr lang="ja-JP" altLang="en-US" sz="2400" dirty="0"/>
          </a:p>
        </p:txBody>
      </p:sp>
      <p:pic>
        <p:nvPicPr>
          <p:cNvPr id="11" name="Picture 6" descr="https://encrypted-tbn2.gstatic.com/images?q=tbn:ANd9GcQazShxSX3InD8rHdpjqcwKsn93RkSUIfq1tqIEm5-SdKaoqGbk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260922" cy="12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4900" y="27384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9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1052736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2011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　</a:t>
            </a:r>
            <a:endParaRPr lang="ja-JP" altLang="en-US" dirty="0"/>
          </a:p>
        </p:txBody>
      </p:sp>
      <p:pic>
        <p:nvPicPr>
          <p:cNvPr id="14340" name="Picture 2" descr="https://encrypted-tbn2.gstatic.com/images?q=tbn:ANd9GcRL-tw17hhYuUlf-rt1GmxqHzQd6bvNwqBO3GSftcrmXRpqR3cb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2656"/>
            <a:ext cx="1692027" cy="71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https://encrypted-tbn1.gstatic.com/images?q=tbn:ANd9GcTd8KSEpRjUIYusUDi9KOUwoDsml60g-aIxvIcnn4cX0OcEx4aW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196752"/>
            <a:ext cx="14710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http://4.bp.blogspot.com/-F1_iiyBK2GI/UiFBkj-9GWI/AAAAAAAALqA/QkIEsehH2BA/s320/DSC031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367956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https://lh6.ggpht.com/lTCFuncJhZl1m2A7oj3caGNLeYSZZjhDrfvj10_Dch7Zw0Dcrx5k7LryVk3chAU11nsb=s1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764704"/>
            <a:ext cx="2404582" cy="200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図 10" descr="ジョネット写真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284984"/>
            <a:ext cx="432047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" descr="C:\Users\K.Takahashi\Dropbox\東日本大震災 Program\パートナー団体\パートナー団体報告書2012年度\写真\参画プランニングいわて\s-芽でる塾2_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717032"/>
            <a:ext cx="3605998" cy="270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https://encrypted-tbn1.gstatic.com/images?q=tbn:ANd9GcRgD3IVms-wQwRyJ9jf3FvIYJU2mWMTATlwbRjcjimi4NW01bBT4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204864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95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24365</TotalTime>
  <Words>866</Words>
  <Application>Microsoft Office PowerPoint</Application>
  <PresentationFormat>On-screen Show (4:3)</PresentationFormat>
  <Paragraphs>164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Candara</vt:lpstr>
      <vt:lpstr>HGｺﾞｼｯｸE</vt:lpstr>
      <vt:lpstr>Wingdings</vt:lpstr>
      <vt:lpstr>Office テーマ</vt:lpstr>
      <vt:lpstr> Economic Empowerment of Women: Challenges and Good Practices in  Rural Areas in Japan</vt:lpstr>
      <vt:lpstr>Main Points</vt:lpstr>
      <vt:lpstr>Under the leadership of  Prime Minister Abe “Society in which women can shine”</vt:lpstr>
      <vt:lpstr>Challenges: Urban-rural gap </vt:lpstr>
      <vt:lpstr>WHY are young women leaving?</vt:lpstr>
      <vt:lpstr> WAW!2016 (December 2016) Innovation from Local Communities: Towards Society where Women can “Truly” Shine   </vt:lpstr>
      <vt:lpstr>PowerPoint Presentation</vt:lpstr>
      <vt:lpstr>PowerPoint Presentation</vt:lpstr>
      <vt:lpstr>2011～2015　</vt:lpstr>
      <vt:lpstr>Case Studies on Economic Empowerment of Women in Post-Disaster Reconstruction in Tohoku and the Asia-Pacific (2015)  (MOFA, Japan)  http://www.mofa.go.jp/mofaj/files/000088221</vt:lpstr>
      <vt:lpstr>Support to Women’s Entrepreneurship in Disaster Affected Areas implemented by Local Women’s NPO in Iwate  </vt:lpstr>
      <vt:lpstr>Support to Women’s Entrepreneurship in Disaster Affected Areas implemented by Local Women’s NPO  </vt:lpstr>
      <vt:lpstr>Support to Women’s Entrepreneurship in Disaster Affected Areas implemented by Local Women’s NPO  </vt:lpstr>
      <vt:lpstr>Support to Women’s Entrepreneurship in Disaster Affected Areas implemented by Local Women’s NPO  </vt:lpstr>
      <vt:lpstr>Support to Women’s Entrepreneurship in Disaster Affected Areas implemented by Local Women’s NPO  </vt:lpstr>
      <vt:lpstr>Entrepreneurship (not employment)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kayo</dc:creator>
  <cp:lastModifiedBy>Romantė Šilytė</cp:lastModifiedBy>
  <cp:revision>157</cp:revision>
  <dcterms:created xsi:type="dcterms:W3CDTF">2011-05-24T04:26:05Z</dcterms:created>
  <dcterms:modified xsi:type="dcterms:W3CDTF">2017-07-12T07:58:32Z</dcterms:modified>
</cp:coreProperties>
</file>