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2" r:id="rId4"/>
    <p:sldId id="270" r:id="rId5"/>
    <p:sldId id="279" r:id="rId6"/>
    <p:sldId id="280" r:id="rId7"/>
    <p:sldId id="282" r:id="rId8"/>
    <p:sldId id="257" r:id="rId9"/>
    <p:sldId id="260" r:id="rId10"/>
    <p:sldId id="263" r:id="rId11"/>
    <p:sldId id="264" r:id="rId12"/>
    <p:sldId id="265" r:id="rId13"/>
    <p:sldId id="269" r:id="rId14"/>
    <p:sldId id="271" r:id="rId15"/>
    <p:sldId id="272" r:id="rId16"/>
    <p:sldId id="273" r:id="rId17"/>
    <p:sldId id="274" r:id="rId18"/>
    <p:sldId id="276" r:id="rId19"/>
    <p:sldId id="275" r:id="rId20"/>
    <p:sldId id="278" r:id="rId21"/>
    <p:sldId id="26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9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386" autoAdjust="0"/>
    <p:restoredTop sz="82847"/>
  </p:normalViewPr>
  <p:slideViewPr>
    <p:cSldViewPr snapToGrid="0" showGuides="1">
      <p:cViewPr varScale="1">
        <p:scale>
          <a:sx n="95" d="100"/>
          <a:sy n="95" d="100"/>
        </p:scale>
        <p:origin x="42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BA495-7158-404C-8A42-80332F1FF76C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92DBD-6C83-5444-AC88-E91F0B67B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77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taging.itu.int/en/ITU-D/Digital-Inclusion/Women-and-Girls/Girls-in-ICT-Portal/Documents/Accenture-Stem-Report-Final.pdf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2DBD-6C83-5444-AC88-E91F0B67B6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20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Session 4: New Collaborative Paradigms for ICT4SDG (SDG 4, 5, 17 / WSIS AL C1, C3, C11)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session will focus on sharing national and regional strategies and policies strengthening multi-stakeholder support and partnerships for the implementation of ICT4SDG actions. It will also provide a platform for exchange of experiences, including successes, challenges and lessons learned, with a view to accelerating the implementation of the 2030 Agenda through ICTs.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2DBD-6C83-5444-AC88-E91F0B67B65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87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2DBD-6C83-5444-AC88-E91F0B67B6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55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2DBD-6C83-5444-AC88-E91F0B67B6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68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OECD</a:t>
            </a:r>
            <a:r>
              <a:rPr lang="en-US" baseline="0" dirty="0" smtClean="0"/>
              <a:t> (2016) Skills for a digital world, available at: </a:t>
            </a:r>
            <a:r>
              <a:rPr lang="en-US" dirty="0" smtClean="0"/>
              <a:t>http://</a:t>
            </a:r>
            <a:r>
              <a:rPr lang="en-US" dirty="0" err="1" smtClean="0"/>
              <a:t>www.oecd-ilibrary.org</a:t>
            </a:r>
            <a:r>
              <a:rPr lang="en-US" dirty="0" smtClean="0"/>
              <a:t>/</a:t>
            </a:r>
            <a:r>
              <a:rPr lang="en-US" dirty="0" err="1" smtClean="0"/>
              <a:t>docserver</a:t>
            </a:r>
            <a:r>
              <a:rPr lang="en-US" dirty="0" smtClean="0"/>
              <a:t>/download/5jlwz83z3wnw-en.pdf?expires=1485942789&amp;id=</a:t>
            </a:r>
            <a:r>
              <a:rPr lang="en-US" dirty="0" err="1" smtClean="0"/>
              <a:t>id&amp;accname</a:t>
            </a:r>
            <a:r>
              <a:rPr lang="en-US" dirty="0" smtClean="0"/>
              <a:t>=</a:t>
            </a:r>
            <a:r>
              <a:rPr lang="en-US" dirty="0" err="1" smtClean="0"/>
              <a:t>guest&amp;checksum</a:t>
            </a:r>
            <a:r>
              <a:rPr lang="en-US" dirty="0" smtClean="0"/>
              <a:t>=15711028AE0DDD0781E3CE23A6464039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5,5% of male workers in OECD countries</a:t>
            </a:r>
            <a:r>
              <a:rPr lang="en-US" baseline="0" dirty="0" smtClean="0"/>
              <a:t> are ICT specialists, 1,4% of female workers. 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</a:t>
            </a:r>
            <a:r>
              <a:rPr lang="en-US" dirty="0" smtClean="0">
                <a:effectLst/>
              </a:rPr>
              <a:t>sector is </a:t>
            </a:r>
            <a:r>
              <a:rPr lang="en-US" dirty="0" err="1" smtClean="0">
                <a:effectLst/>
              </a:rPr>
              <a:t>characterised</a:t>
            </a:r>
            <a:r>
              <a:rPr lang="en-US" dirty="0" smtClean="0">
                <a:effectLst/>
              </a:rPr>
              <a:t> by particularly high vertical and horizontal segregation, as well as a gap between women's educational qualifications and their position in the ICT sector;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Entrepreneurs - (compared with 54 % in other service sectors)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Bosses </a:t>
            </a:r>
            <a:r>
              <a:rPr lang="mr-IN" sz="1200" dirty="0" smtClean="0"/>
              <a:t>–</a:t>
            </a:r>
            <a:r>
              <a:rPr lang="en-US" sz="1200" dirty="0" smtClean="0"/>
              <a:t> (compared with 45.2 % of employees elsewhere)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2DBD-6C83-5444-AC88-E91F0B67B6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88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2DBD-6C83-5444-AC88-E91F0B67B6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75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Source:EC</a:t>
            </a:r>
            <a:r>
              <a:rPr lang="en-US" dirty="0" smtClean="0"/>
              <a:t>: </a:t>
            </a:r>
            <a:r>
              <a:rPr lang="en-US" dirty="0" smtClean="0">
                <a:effectLst/>
              </a:rPr>
              <a:t>REPORT on gender equality and empowering women in the digital age.</a:t>
            </a:r>
            <a:r>
              <a:rPr lang="en-US" baseline="0" dirty="0" smtClean="0">
                <a:effectLst/>
              </a:rPr>
              <a:t> </a:t>
            </a:r>
            <a:r>
              <a:rPr lang="en-US" dirty="0" smtClean="0">
                <a:effectLst/>
              </a:rPr>
              <a:t>Committee on Women’s Rights and Gender Equality</a:t>
            </a:r>
          </a:p>
          <a:p>
            <a:endParaRPr lang="en-US" dirty="0" smtClean="0"/>
          </a:p>
          <a:p>
            <a:r>
              <a:rPr lang="en-US" dirty="0" smtClean="0"/>
              <a:t>Chart available at : https://</a:t>
            </a:r>
            <a:r>
              <a:rPr lang="en-US" dirty="0" err="1" smtClean="0"/>
              <a:t>www.dol.gov</a:t>
            </a:r>
            <a:r>
              <a:rPr lang="en-US" dirty="0" smtClean="0"/>
              <a:t>/</a:t>
            </a:r>
            <a:r>
              <a:rPr lang="en-US" dirty="0" err="1" smtClean="0"/>
              <a:t>wb</a:t>
            </a:r>
            <a:r>
              <a:rPr lang="en-US" dirty="0" smtClean="0"/>
              <a:t>/stats/Computer_information_technology_2014.htm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2DBD-6C83-5444-AC88-E91F0B67B6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04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Source:</a:t>
            </a:r>
            <a:r>
              <a:rPr lang="it-IT" baseline="0" dirty="0" smtClean="0"/>
              <a:t> OECD (2016) </a:t>
            </a:r>
            <a:r>
              <a:rPr lang="it-IT" baseline="0" dirty="0" err="1" smtClean="0"/>
              <a:t>Skills</a:t>
            </a:r>
            <a:r>
              <a:rPr lang="it-IT" baseline="0" dirty="0" smtClean="0"/>
              <a:t> for a </a:t>
            </a:r>
            <a:r>
              <a:rPr lang="it-IT" baseline="0" dirty="0" err="1" smtClean="0"/>
              <a:t>digital</a:t>
            </a:r>
            <a:r>
              <a:rPr lang="it-IT" baseline="0" dirty="0" smtClean="0"/>
              <a:t> world policy brief </a:t>
            </a:r>
            <a:r>
              <a:rPr lang="it-IT" baseline="0" dirty="0" err="1" smtClean="0"/>
              <a:t>available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at</a:t>
            </a:r>
            <a:r>
              <a:rPr lang="it-IT" baseline="0" dirty="0" smtClean="0"/>
              <a:t>: http://</a:t>
            </a:r>
            <a:r>
              <a:rPr lang="it-IT" baseline="0" dirty="0" err="1" smtClean="0"/>
              <a:t>www.oecd.org</a:t>
            </a:r>
            <a:r>
              <a:rPr lang="it-IT" baseline="0" dirty="0" smtClean="0"/>
              <a:t>/</a:t>
            </a:r>
            <a:r>
              <a:rPr lang="it-IT" baseline="0" dirty="0" err="1" smtClean="0"/>
              <a:t>employment</a:t>
            </a:r>
            <a:r>
              <a:rPr lang="it-IT" baseline="0" dirty="0" smtClean="0"/>
              <a:t>/</a:t>
            </a:r>
            <a:r>
              <a:rPr lang="it-IT" baseline="0" dirty="0" err="1" smtClean="0"/>
              <a:t>emp</a:t>
            </a:r>
            <a:r>
              <a:rPr lang="it-IT" baseline="0" dirty="0" smtClean="0"/>
              <a:t>/</a:t>
            </a:r>
            <a:r>
              <a:rPr lang="it-IT" baseline="0" dirty="0" err="1" smtClean="0"/>
              <a:t>Skills</a:t>
            </a:r>
            <a:r>
              <a:rPr lang="it-IT" baseline="0" dirty="0" smtClean="0"/>
              <a:t>-</a:t>
            </a:r>
            <a:r>
              <a:rPr lang="it-IT" baseline="0" dirty="0" err="1" smtClean="0"/>
              <a:t>for-a-Digital-World.pdf</a:t>
            </a:r>
            <a:r>
              <a:rPr lang="it-IT" baseline="0" dirty="0" smtClean="0"/>
              <a:t> </a:t>
            </a:r>
          </a:p>
          <a:p>
            <a:r>
              <a:rPr lang="it-IT" baseline="0" dirty="0" smtClean="0"/>
              <a:t>Source: Digital </a:t>
            </a:r>
            <a:r>
              <a:rPr lang="it-IT" baseline="0" dirty="0" err="1" smtClean="0"/>
              <a:t>Scoreboard</a:t>
            </a:r>
            <a:r>
              <a:rPr lang="it-IT" baseline="0" dirty="0" smtClean="0"/>
              <a:t> for Europe,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2DBD-6C83-5444-AC88-E91F0B67B6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49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First </a:t>
            </a:r>
            <a:r>
              <a:rPr lang="it-IT" dirty="0" err="1" smtClean="0"/>
              <a:t>four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points</a:t>
            </a:r>
            <a:r>
              <a:rPr lang="it-IT" baseline="0" dirty="0" smtClean="0"/>
              <a:t> from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Accenture (2015)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Continuing to Power Economic Growth: Attracting more young women into Science and Technology 2.0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 smtClean="0"/>
          </a:p>
          <a:p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from: http://</a:t>
            </a:r>
            <a:r>
              <a:rPr lang="it-IT" dirty="0" err="1" smtClean="0"/>
              <a:t>www.theunitedstateofwomen.org</a:t>
            </a:r>
            <a:r>
              <a:rPr lang="it-IT" dirty="0" smtClean="0"/>
              <a:t>/blog/</a:t>
            </a:r>
            <a:r>
              <a:rPr lang="it-IT" dirty="0" err="1" smtClean="0"/>
              <a:t>stem</a:t>
            </a:r>
            <a:r>
              <a:rPr lang="it-IT" dirty="0" smtClean="0"/>
              <a:t>-</a:t>
            </a:r>
            <a:r>
              <a:rPr lang="it-IT" dirty="0" err="1" smtClean="0"/>
              <a:t>girls</a:t>
            </a:r>
            <a:r>
              <a:rPr lang="it-IT" dirty="0" smtClean="0"/>
              <a:t>-rock-</a:t>
            </a:r>
            <a:r>
              <a:rPr lang="it-IT" dirty="0" err="1" smtClean="0"/>
              <a:t>get</a:t>
            </a:r>
            <a:r>
              <a:rPr lang="it-IT" dirty="0" smtClean="0"/>
              <a:t>-</a:t>
            </a:r>
            <a:r>
              <a:rPr lang="it-IT" dirty="0" err="1" smtClean="0"/>
              <a:t>girls-women-stem-education-careers</a:t>
            </a:r>
            <a:r>
              <a:rPr lang="it-IT" dirty="0" smtClean="0"/>
              <a:t>/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2DBD-6C83-5444-AC88-E91F0B67B6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75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Girls in ICT Day in Europe</a:t>
            </a:r>
            <a:r>
              <a:rPr lang="en-US" baseline="0" dirty="0" smtClean="0"/>
              <a:t> celebrated in at least 36 countries 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2DBD-6C83-5444-AC88-E91F0B67B6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68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52009"/>
            <a:ext cx="9144000" cy="744537"/>
          </a:xfrm>
        </p:spPr>
        <p:txBody>
          <a:bodyPr anchor="t">
            <a:normAutofit/>
          </a:bodyPr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71800"/>
            <a:ext cx="9144000" cy="267462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5"/>
            <a:ext cx="24841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E8EB-0DDF-4D7C-A745-6B028D7CD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03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5"/>
            <a:ext cx="24841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E8EB-0DDF-4D7C-A745-6B028D7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83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5"/>
            <a:ext cx="24841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E8EB-0DDF-4D7C-A745-6B028D7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55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1105"/>
            <a:ext cx="5036820" cy="80772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5"/>
            <a:ext cx="24841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E8EB-0DDF-4D7C-A745-6B028D7CD0B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38200" y="2155824"/>
            <a:ext cx="5036820" cy="3917315"/>
          </a:xfrm>
        </p:spPr>
        <p:txBody>
          <a:bodyPr>
            <a:normAutofit/>
          </a:bodyPr>
          <a:lstStyle>
            <a:lvl1pPr marL="0" indent="0" algn="l" rtl="0">
              <a:buFontTx/>
              <a:buNone/>
              <a:defRPr sz="1800" baseline="0"/>
            </a:lvl1pPr>
            <a:lvl2pPr marL="457177" indent="0" algn="l" rtl="0">
              <a:buFontTx/>
              <a:buNone/>
              <a:defRPr sz="2400"/>
            </a:lvl2pPr>
            <a:lvl3pPr marL="914353" indent="0" algn="l" rtl="0">
              <a:buFontTx/>
              <a:buNone/>
              <a:defRPr sz="2400"/>
            </a:lvl3pPr>
            <a:lvl4pPr marL="1371531" indent="0" algn="l" rtl="0">
              <a:buFontTx/>
              <a:buNone/>
              <a:defRPr sz="2400"/>
            </a:lvl4pPr>
            <a:lvl5pPr marL="1828709" indent="0" algn="l" rtl="0">
              <a:buFontTx/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5" hasCustomPrompt="1"/>
          </p:nvPr>
        </p:nvSpPr>
        <p:spPr>
          <a:xfrm>
            <a:off x="6327140" y="1181105"/>
            <a:ext cx="5034280" cy="489203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3721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603382"/>
            <a:ext cx="105156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5"/>
            <a:ext cx="24841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E8EB-0DDF-4D7C-A745-6B028D7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04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6799"/>
            <a:ext cx="10515600" cy="61960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88825"/>
            <a:ext cx="5181600" cy="418813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88825"/>
            <a:ext cx="5181600" cy="41881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356355"/>
            <a:ext cx="24841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E8EB-0DDF-4D7C-A745-6B028D7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42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1080131"/>
            <a:ext cx="10645143" cy="60103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3640" y="1889125"/>
            <a:ext cx="5221291" cy="43005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8200" y="6356355"/>
            <a:ext cx="24841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E8EB-0DDF-4D7C-A745-6B028D7CD0B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838200" y="1889125"/>
            <a:ext cx="5082540" cy="43005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715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37265"/>
            <a:ext cx="8884920" cy="8077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56355"/>
            <a:ext cx="24841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364615"/>
            <a:ext cx="711200" cy="365125"/>
          </a:xfrm>
        </p:spPr>
        <p:txBody>
          <a:bodyPr/>
          <a:lstStyle/>
          <a:p>
            <a:fld id="{05F9E8EB-0DDF-4D7C-A745-6B028D7CD0B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38200" y="2155824"/>
            <a:ext cx="8884920" cy="3917315"/>
          </a:xfrm>
        </p:spPr>
        <p:txBody>
          <a:bodyPr>
            <a:normAutofit/>
          </a:bodyPr>
          <a:lstStyle>
            <a:lvl1pPr marL="0" indent="0" algn="l" rtl="0">
              <a:buFontTx/>
              <a:buNone/>
              <a:defRPr sz="1800" baseline="0"/>
            </a:lvl1pPr>
            <a:lvl2pPr marL="457177" indent="0" algn="l" rtl="0">
              <a:buFontTx/>
              <a:buNone/>
              <a:defRPr sz="2400"/>
            </a:lvl2pPr>
            <a:lvl3pPr marL="914353" indent="0" algn="l" rtl="0">
              <a:buFontTx/>
              <a:buNone/>
              <a:defRPr sz="2400"/>
            </a:lvl3pPr>
            <a:lvl4pPr marL="1371531" indent="0" algn="l" rtl="0">
              <a:buFontTx/>
              <a:buNone/>
              <a:defRPr sz="2400"/>
            </a:lvl4pPr>
            <a:lvl5pPr marL="1828709" indent="0" algn="l" rtl="0">
              <a:buFontTx/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882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356355"/>
            <a:ext cx="24841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E8EB-0DDF-4D7C-A745-6B028D7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02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35380"/>
            <a:ext cx="3932237" cy="9220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57398"/>
            <a:ext cx="6172200" cy="38036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356355"/>
            <a:ext cx="24841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E8EB-0DDF-4D7C-A745-6B028D7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5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45080"/>
            <a:ext cx="3932237" cy="944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99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356355"/>
            <a:ext cx="24841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E8EB-0DDF-4D7C-A745-6B028D7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7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81105"/>
            <a:ext cx="10515600" cy="807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67024"/>
            <a:ext cx="10515600" cy="3505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56355"/>
            <a:ext cx="711200" cy="365125"/>
          </a:xfrm>
          <a:prstGeom prst="rect">
            <a:avLst/>
          </a:prstGeom>
          <a:solidFill>
            <a:srgbClr val="0F90D0"/>
          </a:solidFill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05F9E8EB-0DDF-4D7C-A745-6B028D7CD0B1}" type="slidenum">
              <a:rPr lang="en-US" smtClean="0"/>
              <a:pPr/>
              <a:t>‹#›</a:t>
            </a:fld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2843" y="223435"/>
            <a:ext cx="2138363" cy="7274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361" t="25742" r="17179" b="24752"/>
          <a:stretch/>
        </p:blipFill>
        <p:spPr>
          <a:xfrm>
            <a:off x="348881" y="163222"/>
            <a:ext cx="724638" cy="787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7426" y="5960518"/>
            <a:ext cx="1863780" cy="69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3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GirlsinICT" TargetMode="External"/><Relationship Id="rId2" Type="http://schemas.openxmlformats.org/officeDocument/2006/relationships/hyperlink" Target="https://www.itu.int/en/ITU-D/Regional-Presence/Europ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tiff"/><Relationship Id="rId4" Type="http://schemas.openxmlformats.org/officeDocument/2006/relationships/hyperlink" Target="https://www.itu.int/net4/wsis/forum/2017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itu.int/en/ITU-D/Regional-Presence/Europ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1028700"/>
            <a:ext cx="11480800" cy="4244339"/>
          </a:xfrm>
          <a:solidFill>
            <a:srgbClr val="0F90D0"/>
          </a:solidFill>
        </p:spPr>
        <p:txBody>
          <a:bodyPr anchor="ctr"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International Girls in ICT </a:t>
            </a:r>
            <a:r>
              <a:rPr lang="en-US" dirty="0" smtClean="0">
                <a:solidFill>
                  <a:schemeClr val="bg1"/>
                </a:solidFill>
              </a:rPr>
              <a:t>Day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Laura </a:t>
            </a:r>
            <a:r>
              <a:rPr lang="en-US" sz="2400" dirty="0" err="1" smtClean="0">
                <a:solidFill>
                  <a:schemeClr val="bg1"/>
                </a:solidFill>
              </a:rPr>
              <a:t>Kangas</a:t>
            </a:r>
            <a:r>
              <a:rPr lang="en-US" sz="2400" dirty="0" smtClean="0">
                <a:solidFill>
                  <a:schemeClr val="bg1"/>
                </a:solidFill>
              </a:rPr>
              <a:t>, Europe Girls in ICT Coordinator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International Telecommunication Union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b="0" dirty="0" smtClean="0">
                <a:solidFill>
                  <a:schemeClr val="bg1"/>
                </a:solidFill>
              </a:rPr>
              <a:t>ASEM </a:t>
            </a:r>
            <a:r>
              <a:rPr lang="en-US" sz="2400" b="0" dirty="0">
                <a:solidFill>
                  <a:schemeClr val="bg1"/>
                </a:solidFill>
              </a:rPr>
              <a:t>Conference </a:t>
            </a:r>
            <a:r>
              <a:rPr lang="en-US" sz="2400" b="0" dirty="0" smtClean="0">
                <a:solidFill>
                  <a:schemeClr val="bg1"/>
                </a:solidFill>
              </a:rPr>
              <a:t>Women’s </a:t>
            </a:r>
            <a:r>
              <a:rPr lang="en-US" sz="2400" b="0" dirty="0">
                <a:solidFill>
                  <a:schemeClr val="bg1"/>
                </a:solidFill>
              </a:rPr>
              <a:t>Economic Empowerment: </a:t>
            </a:r>
            <a:r>
              <a:rPr lang="en-US" sz="2400" b="0" dirty="0" smtClean="0">
                <a:solidFill>
                  <a:schemeClr val="bg1"/>
                </a:solidFill>
              </a:rPr>
              <a:t>Creating </a:t>
            </a:r>
            <a:r>
              <a:rPr lang="en-US" sz="2400" b="0" dirty="0">
                <a:solidFill>
                  <a:schemeClr val="bg1"/>
                </a:solidFill>
              </a:rPr>
              <a:t>Equal Opportunities </a:t>
            </a:r>
            <a:r>
              <a:rPr lang="en-US" sz="2400" b="0" dirty="0" smtClean="0">
                <a:solidFill>
                  <a:schemeClr val="bg1"/>
                </a:solidFill>
              </a:rPr>
              <a:t>in </a:t>
            </a:r>
            <a:r>
              <a:rPr lang="en-US" sz="2400" b="0" dirty="0">
                <a:solidFill>
                  <a:schemeClr val="bg1"/>
                </a:solidFill>
              </a:rPr>
              <a:t>the World of Work</a:t>
            </a:r>
            <a:br>
              <a:rPr lang="en-US" sz="2400" b="0" dirty="0">
                <a:solidFill>
                  <a:schemeClr val="bg1"/>
                </a:solidFill>
              </a:rPr>
            </a:br>
            <a:r>
              <a:rPr lang="en-US" sz="2000" b="0" dirty="0" smtClean="0">
                <a:solidFill>
                  <a:schemeClr val="bg1"/>
                </a:solidFill>
              </a:rPr>
              <a:t>Vilnius, Lithuania 26 May</a:t>
            </a:r>
            <a:endParaRPr lang="en-US" sz="2000" b="0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5"/>
            <a:ext cx="2484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352148"/>
            <a:ext cx="711200" cy="369332"/>
          </a:xfrm>
          <a:prstGeom prst="rect">
            <a:avLst/>
          </a:prstGeom>
          <a:solidFill>
            <a:srgbClr val="0F90D0"/>
          </a:solidFill>
        </p:spPr>
        <p:txBody>
          <a:bodyPr wrap="square">
            <a:spAutoFit/>
          </a:bodyPr>
          <a:lstStyle/>
          <a:p>
            <a:pPr algn="ctr"/>
            <a:fld id="{05F9E8EB-0DDF-4D7C-A745-6B028D7CD0B1}" type="slidenum">
              <a:rPr lang="en-US" smtClean="0">
                <a:solidFill>
                  <a:schemeClr val="bg1"/>
                </a:solidFill>
              </a:rPr>
              <a:pPr algn="ctr"/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69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780" y="627591"/>
            <a:ext cx="10515600" cy="619602"/>
          </a:xfrm>
        </p:spPr>
        <p:txBody>
          <a:bodyPr>
            <a:normAutofit fontScale="90000"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Why do we need Girls in ICT Day?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>
          <a:xfrm>
            <a:off x="833535" y="1988825"/>
            <a:ext cx="7200121" cy="41881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b="1" dirty="0"/>
              <a:t>EDUCATION: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900" dirty="0"/>
              <a:t>Less than one in 20 girls considers a career in science, technology, engineering or mathematics (STEM) compared to one in five boys </a:t>
            </a:r>
            <a:endParaRPr lang="en-US" sz="19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900" dirty="0"/>
              <a:t>20% of graduates in the ICT field are women, 3% of all female graduates have a degree in ICT </a:t>
            </a:r>
            <a:r>
              <a:rPr lang="mr-IN" sz="1900" dirty="0"/>
              <a:t>–</a:t>
            </a:r>
            <a:r>
              <a:rPr lang="en-US" sz="1900" dirty="0"/>
              <a:t> </a:t>
            </a:r>
            <a:r>
              <a:rPr lang="en-US" sz="1900" b="1" dirty="0"/>
              <a:t>the share has decreased the last </a:t>
            </a:r>
            <a:r>
              <a:rPr lang="en-US" sz="1900" b="1" dirty="0" smtClean="0"/>
              <a:t>years</a:t>
            </a:r>
            <a:endParaRPr lang="en-US" sz="1900" dirty="0"/>
          </a:p>
          <a:p>
            <a:pPr marL="285750" indent="-285750">
              <a:buFont typeface="Arial" charset="0"/>
              <a:buChar char="•"/>
            </a:pPr>
            <a:r>
              <a:rPr lang="en-US" sz="1900" dirty="0" smtClean="0"/>
              <a:t>Around </a:t>
            </a:r>
            <a:r>
              <a:rPr lang="en-US" sz="1900" dirty="0"/>
              <a:t>half of </a:t>
            </a:r>
            <a:r>
              <a:rPr lang="en-US" sz="1900" dirty="0" smtClean="0"/>
              <a:t>female </a:t>
            </a:r>
            <a:r>
              <a:rPr lang="en-US" sz="1900" dirty="0"/>
              <a:t>STEM graduates do not go on to work in STEM </a:t>
            </a:r>
            <a:r>
              <a:rPr lang="en-US" sz="1900" dirty="0" smtClean="0"/>
              <a:t>roles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900" dirty="0"/>
              <a:t>60% of school students in the EU never use digital equipment in their classroom</a:t>
            </a:r>
          </a:p>
          <a:p>
            <a:pPr marL="285750" indent="-285750">
              <a:buFont typeface="Arial" charset="0"/>
              <a:buChar char="•"/>
            </a:pPr>
            <a:endParaRPr lang="en-US" sz="1900" dirty="0"/>
          </a:p>
          <a:p>
            <a:pPr marL="285750" indent="-285750">
              <a:buFont typeface="Arial" charset="0"/>
              <a:buChar char="•"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3440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kern="0" dirty="0"/>
              <a:t>…but that’s where the jobs are</a:t>
            </a:r>
            <a:r>
              <a:rPr lang="en-US" altLang="en-US" kern="0" dirty="0" smtClean="0"/>
              <a:t>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38200" y="2510387"/>
            <a:ext cx="5036820" cy="391731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Estimated shortfall of over two million skilled ICT professionals worldwide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900 000 </a:t>
            </a:r>
            <a:r>
              <a:rPr lang="en-US" sz="1900" dirty="0"/>
              <a:t>unfilled</a:t>
            </a:r>
            <a:r>
              <a:rPr lang="en-US" dirty="0"/>
              <a:t> positions in the ICT sector in Europe by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Sector creates around 120 000 new jobs every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Equal participation of women would lead to a gain of around EUR 9 billion EU GDP each year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9787" y="985139"/>
            <a:ext cx="5086065" cy="494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50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181105"/>
            <a:ext cx="9070075" cy="807721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Digital skills are increasingly important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38199" y="2155824"/>
            <a:ext cx="8374039" cy="3917315"/>
          </a:xfrm>
        </p:spPr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Digital literacy has become prerequisite for employment opportunities in nearly all sectors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95% of workers in large businesses and 85% in medium-sized businesses use the Internet as part of their jobs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over 40% of those using software at work every day do not have the skills required to use digital technologies </a:t>
            </a:r>
            <a:r>
              <a:rPr lang="en-US" dirty="0" smtClean="0"/>
              <a:t>effectively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Workers with no computer experience earn around 10% less than those with the most basic computer </a:t>
            </a:r>
            <a:r>
              <a:rPr lang="en-US" dirty="0" smtClean="0"/>
              <a:t>skills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In Europe, twelve million more digitally unskilled women than men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ICT </a:t>
            </a:r>
            <a:r>
              <a:rPr lang="en-US" dirty="0"/>
              <a:t>creators are shaping our </a:t>
            </a:r>
            <a:r>
              <a:rPr lang="en-US" dirty="0" smtClean="0"/>
              <a:t>societies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1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2053" y="1032135"/>
            <a:ext cx="5036820" cy="807721"/>
          </a:xfrm>
        </p:spPr>
        <p:txBody>
          <a:bodyPr/>
          <a:lstStyle/>
          <a:p>
            <a:r>
              <a:rPr lang="en-US" dirty="0"/>
              <a:t>What can we do?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860463" y="2067036"/>
            <a:ext cx="5036820" cy="391731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Encouraging girls and women into ICT studies</a:t>
            </a:r>
          </a:p>
          <a:p>
            <a:pPr marL="514350" indent="-514350">
              <a:buFont typeface="+mj-lt"/>
              <a:buAutoNum type="arabicPeriod"/>
            </a:pP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Recruiting women</a:t>
            </a:r>
          </a:p>
          <a:p>
            <a:pPr marL="514350" indent="-514350">
              <a:buFont typeface="+mj-lt"/>
              <a:buAutoNum type="arabicPeriod"/>
            </a:pP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Retaining &amp; promoting women </a:t>
            </a:r>
          </a:p>
          <a:p>
            <a:endParaRPr lang="en-US" sz="2000" dirty="0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072711" y="1934234"/>
            <a:ext cx="2185022" cy="3909666"/>
            <a:chOff x="4946476" y="815360"/>
            <a:chExt cx="4588900" cy="5709984"/>
          </a:xfrm>
        </p:grpSpPr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6476" y="815360"/>
              <a:ext cx="4588900" cy="4392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 descr="http://www.clker.com/cliparts/W/n/0/H/L/y/symbol-male-and-female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935" y="3869893"/>
              <a:ext cx="1103849" cy="2655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5348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181105"/>
            <a:ext cx="10544033" cy="807721"/>
          </a:xfrm>
        </p:spPr>
        <p:txBody>
          <a:bodyPr>
            <a:normAutofit fontScale="90000"/>
          </a:bodyPr>
          <a:lstStyle/>
          <a:p>
            <a:r>
              <a:rPr lang="en-US">
                <a:ea typeface="ＭＳ Ｐゴシック" charset="0"/>
              </a:rPr>
              <a:t>Encouraging girls and women into ICT studies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pPr marL="350838"/>
            <a:endParaRPr lang="en-US" altLang="en-US" sz="1700" dirty="0"/>
          </a:p>
          <a:p>
            <a:pPr marL="350838">
              <a:buFont typeface="Wingdings" panose="05000000000000000000" pitchFamily="2" charset="2"/>
              <a:buChar char="ü"/>
            </a:pPr>
            <a:r>
              <a:rPr lang="en-US" altLang="en-US" sz="1700" dirty="0"/>
              <a:t>Include Computer Science in the school  curriculum</a:t>
            </a:r>
          </a:p>
          <a:p>
            <a:pPr marL="350838">
              <a:buFont typeface="Wingdings" panose="05000000000000000000" pitchFamily="2" charset="2"/>
              <a:buChar char="ü"/>
            </a:pPr>
            <a:endParaRPr lang="en-US" altLang="en-US" sz="1700" dirty="0"/>
          </a:p>
          <a:p>
            <a:pPr marL="350838">
              <a:buFont typeface="Wingdings" panose="05000000000000000000" pitchFamily="2" charset="2"/>
              <a:buChar char="ü"/>
            </a:pPr>
            <a:r>
              <a:rPr lang="it-IT" altLang="en-US" sz="1700" dirty="0"/>
              <a:t>Train </a:t>
            </a:r>
            <a:r>
              <a:rPr lang="it-IT" altLang="en-US" sz="1700" dirty="0" err="1"/>
              <a:t>teachers</a:t>
            </a:r>
            <a:r>
              <a:rPr lang="it-IT" altLang="en-US" sz="1700" dirty="0"/>
              <a:t> and </a:t>
            </a:r>
            <a:r>
              <a:rPr lang="it-IT" altLang="en-US" sz="1700" dirty="0" err="1"/>
              <a:t>support</a:t>
            </a:r>
            <a:r>
              <a:rPr lang="it-IT" altLang="en-US" sz="1700" dirty="0"/>
              <a:t> </a:t>
            </a:r>
            <a:r>
              <a:rPr lang="it-IT" altLang="en-US" sz="1700" dirty="0" err="1"/>
              <a:t>parents</a:t>
            </a:r>
            <a:endParaRPr lang="en-US" altLang="en-US" sz="1700" dirty="0"/>
          </a:p>
          <a:p>
            <a:pPr marL="350838"/>
            <a:endParaRPr lang="en-US" altLang="en-US" sz="1700" dirty="0"/>
          </a:p>
          <a:p>
            <a:pPr marL="350838">
              <a:buFont typeface="Wingdings" panose="05000000000000000000" pitchFamily="2" charset="2"/>
              <a:buChar char="ü"/>
            </a:pPr>
            <a:r>
              <a:rPr lang="en-US" altLang="en-US" sz="1700" dirty="0"/>
              <a:t>Provide female role models</a:t>
            </a:r>
          </a:p>
          <a:p>
            <a:pPr marL="350838"/>
            <a:endParaRPr lang="en-US" altLang="en-US" sz="1700" dirty="0"/>
          </a:p>
          <a:p>
            <a:pPr marL="350838">
              <a:buFont typeface="Wingdings" panose="05000000000000000000" pitchFamily="2" charset="2"/>
              <a:buChar char="ü"/>
            </a:pPr>
            <a:r>
              <a:rPr lang="en-US" altLang="en-US" sz="1700" dirty="0"/>
              <a:t>Involve students in hands-on STEM-related activities</a:t>
            </a:r>
          </a:p>
          <a:p>
            <a:pPr marL="350838"/>
            <a:endParaRPr lang="en-US" altLang="en-US" sz="1700" dirty="0"/>
          </a:p>
          <a:p>
            <a:pPr marL="350838">
              <a:buFont typeface="Wingdings" panose="05000000000000000000" pitchFamily="2" charset="2"/>
              <a:buChar char="ü"/>
            </a:pPr>
            <a:r>
              <a:rPr lang="en-US" altLang="en-US" sz="1700" dirty="0"/>
              <a:t>Create learning environments that foster inclusiveness for female students in 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47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181105"/>
            <a:ext cx="9725167" cy="807721"/>
          </a:xfrm>
        </p:spPr>
        <p:txBody>
          <a:bodyPr>
            <a:normAutofit/>
          </a:bodyPr>
          <a:lstStyle/>
          <a:p>
            <a:r>
              <a:rPr lang="en-US" dirty="0"/>
              <a:t>Organize a Girls in ICT Day event!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38199" y="2155824"/>
            <a:ext cx="10421203" cy="3917315"/>
          </a:xfrm>
        </p:spPr>
        <p:txBody>
          <a:bodyPr/>
          <a:lstStyle/>
          <a:p>
            <a:r>
              <a:rPr lang="en-US" altLang="en-US" dirty="0"/>
              <a:t>Girls in ICT Day events are organized independently or in partnerships by ITU Member States, international organizations, companies, civil society, academia or schools. A typical event would invite Girls to discover the world of ICTs through hands-on activities and information </a:t>
            </a:r>
            <a:endParaRPr lang="en-US" altLang="en-US" sz="24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6192" y="3105695"/>
            <a:ext cx="2635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 Hebrew" charset="-79"/>
                <a:ea typeface="Arial Hebrew" charset="-79"/>
                <a:cs typeface="Arial Hebrew" charset="-79"/>
              </a:rPr>
              <a:t>What to organize? </a:t>
            </a:r>
            <a:endParaRPr lang="en-US" sz="2400" b="1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296" y="3936691"/>
            <a:ext cx="29365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0838">
              <a:buFont typeface="Wingdings" panose="05000000000000000000" pitchFamily="2" charset="2"/>
              <a:buChar char="ü"/>
            </a:pPr>
            <a:r>
              <a:rPr lang="en-US" altLang="en-US" dirty="0"/>
              <a:t> </a:t>
            </a: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Discovery tours of the company’s facilities</a:t>
            </a:r>
          </a:p>
          <a:p>
            <a:pPr marL="350838"/>
            <a:endParaRPr lang="en-US" altLang="en-US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0838"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ICT career and study fairs</a:t>
            </a:r>
          </a:p>
        </p:txBody>
      </p:sp>
      <p:sp>
        <p:nvSpPr>
          <p:cNvPr id="7" name="Rectangle 6"/>
          <p:cNvSpPr/>
          <p:nvPr/>
        </p:nvSpPr>
        <p:spPr>
          <a:xfrm>
            <a:off x="3647115" y="3666087"/>
            <a:ext cx="34832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0838">
              <a:buFont typeface="Wingdings" panose="05000000000000000000" pitchFamily="2" charset="2"/>
              <a:buChar char="ü"/>
            </a:pPr>
            <a:endParaRPr lang="en-US" altLang="en-US" dirty="0" smtClean="0"/>
          </a:p>
          <a:p>
            <a:pPr marL="350838"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Hackathons and </a:t>
            </a:r>
            <a:br>
              <a:rPr lang="en-US" alt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contests</a:t>
            </a:r>
          </a:p>
          <a:p>
            <a:pPr marL="350838">
              <a:buFont typeface="Wingdings" panose="05000000000000000000" pitchFamily="2" charset="2"/>
              <a:buChar char="ü"/>
            </a:pPr>
            <a:endParaRPr lang="en-US" altLang="en-US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0838"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Mentoring sessions and presentations from inspiring women in ICT</a:t>
            </a:r>
          </a:p>
          <a:p>
            <a:pPr marL="350838">
              <a:buFont typeface="Wingdings" panose="05000000000000000000" pitchFamily="2" charset="2"/>
              <a:buChar char="ü"/>
            </a:pP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31617" y="3567360"/>
            <a:ext cx="36840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0838" indent="-285750">
              <a:buFont typeface="Wingdings" panose="05000000000000000000" pitchFamily="2" charset="2"/>
              <a:buChar char="ü"/>
            </a:pPr>
            <a:endParaRPr lang="en-US" altLang="en-US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0838" indent="-285750">
              <a:buFont typeface="Wingdings" panose="05000000000000000000" pitchFamily="2" charset="2"/>
              <a:buChar char="ü"/>
            </a:pPr>
            <a:r>
              <a:rPr lang="en-US" altLang="en-US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Workshops </a:t>
            </a: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hands-on activities: </a:t>
            </a:r>
          </a:p>
          <a:p>
            <a:pPr marL="808038" lvl="1" indent="-285750"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Robotics</a:t>
            </a:r>
          </a:p>
          <a:p>
            <a:pPr marL="808038" lvl="1" indent="-285750"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 development </a:t>
            </a:r>
          </a:p>
          <a:p>
            <a:pPr marL="808038" lvl="1" indent="-285750"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Coding </a:t>
            </a:r>
          </a:p>
          <a:p>
            <a:pPr marL="808038" lvl="1" indent="-285750"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Reality </a:t>
            </a:r>
          </a:p>
          <a:p>
            <a:pPr marL="808038" lvl="1" indent="-285750"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websites</a:t>
            </a:r>
          </a:p>
          <a:p>
            <a:pPr marL="350838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286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1105"/>
            <a:ext cx="9111018" cy="807721"/>
          </a:xfrm>
        </p:spPr>
        <p:txBody>
          <a:bodyPr>
            <a:normAutofit/>
          </a:bodyPr>
          <a:lstStyle/>
          <a:p>
            <a:r>
              <a:rPr lang="en-US" dirty="0"/>
              <a:t>Best practices from Europe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4"/>
          </p:nvPr>
        </p:nvSpPr>
        <p:spPr>
          <a:xfrm>
            <a:off x="497007" y="2184268"/>
            <a:ext cx="3514022" cy="3917315"/>
          </a:xfrm>
        </p:spPr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+mn-lt"/>
                <a:cs typeface="+mn-cs"/>
              </a:rPr>
              <a:t>Girl Tech Fest Brussels 2017</a:t>
            </a: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, (Digital Leadership Institute): over 100 activities reaching 250 participants, encouraging girls toward study and career paths in ESTEAM: STEM plus Entrepreneurship and Arts</a:t>
            </a:r>
          </a:p>
        </p:txBody>
      </p:sp>
      <p:pic>
        <p:nvPicPr>
          <p:cNvPr id="6" name="Content Placeholder 7"/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5138" y="1988826"/>
            <a:ext cx="2191718" cy="18938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8615" y="4049674"/>
            <a:ext cx="41232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b="1" dirty="0"/>
              <a:t>Girls in ICT Stockholm 22017 (</a:t>
            </a:r>
            <a:r>
              <a:rPr lang="en-US" b="1" dirty="0" err="1"/>
              <a:t>Inicio</a:t>
            </a:r>
            <a:r>
              <a:rPr lang="en-US" b="1" dirty="0"/>
              <a:t> &amp; EIT Digital)</a:t>
            </a:r>
            <a:r>
              <a:rPr lang="en-US" dirty="0"/>
              <a:t>, hands-on workshops on electronics and smart cities, role models and a mini-fair for 100 girls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Girls </a:t>
            </a:r>
            <a:r>
              <a:rPr lang="en-US" b="1" dirty="0"/>
              <a:t>in ICT Serbia </a:t>
            </a:r>
            <a:r>
              <a:rPr lang="en-US" dirty="0"/>
              <a:t>(Ministry of Trade, Tourism and Telecommunications), award ceremony for blogging competition, Minecraft workshop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2885" y="1988826"/>
            <a:ext cx="1909879" cy="189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47132" y="1890323"/>
            <a:ext cx="5036820" cy="391731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STEM in the City Milan </a:t>
            </a:r>
            <a:r>
              <a:rPr lang="en-US" dirty="0" smtClean="0"/>
              <a:t>(Municipality of Milan), 84 activities throughout April - public events, training activities, role models, hackathons reaching over 3000 participants </a:t>
            </a:r>
            <a:endParaRPr lang="en-US" b="1" dirty="0"/>
          </a:p>
          <a:p>
            <a:pPr marL="285750" indent="-285750">
              <a:buFont typeface="Arial" charset="0"/>
              <a:buChar char="•"/>
            </a:pPr>
            <a:r>
              <a:rPr lang="en-US" b="1" kern="0" dirty="0" smtClean="0"/>
              <a:t>ICT </a:t>
            </a:r>
            <a:r>
              <a:rPr lang="en-US" b="1" kern="0" dirty="0"/>
              <a:t>Go Girls </a:t>
            </a:r>
            <a:r>
              <a:rPr lang="en-US" kern="0" dirty="0"/>
              <a:t>(CESGA, Spain): Virtual conference, demonstrations of 3D printing, robotics, Virtual Reality, coding classes, Pixel art, guided tour at the Centre 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78404" y="976388"/>
            <a:ext cx="9233848" cy="807721"/>
          </a:xfrm>
        </p:spPr>
        <p:txBody>
          <a:bodyPr>
            <a:normAutofit/>
          </a:bodyPr>
          <a:lstStyle/>
          <a:p>
            <a:r>
              <a:rPr lang="en-US" dirty="0" smtClean="0"/>
              <a:t>Best </a:t>
            </a:r>
            <a:r>
              <a:rPr lang="en-US" dirty="0"/>
              <a:t>practices from </a:t>
            </a:r>
            <a:r>
              <a:rPr lang="en-US" dirty="0" smtClean="0"/>
              <a:t>Europe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7977" y="1890323"/>
            <a:ext cx="3250284" cy="18754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404" y="4349520"/>
            <a:ext cx="3913634" cy="2201419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5447010" y="4042460"/>
            <a:ext cx="3472218" cy="2815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77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53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31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09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Gender Centre: Girls in ICT </a:t>
            </a:r>
            <a:r>
              <a:rPr lang="en-US" dirty="0" smtClean="0"/>
              <a:t>(Republic of </a:t>
            </a:r>
            <a:r>
              <a:rPr lang="en-US" dirty="0" err="1" smtClean="0"/>
              <a:t>Sprska</a:t>
            </a:r>
            <a:r>
              <a:rPr lang="en-US" dirty="0" smtClean="0"/>
              <a:t>, Bosnia and Herzegovina), jointly with </a:t>
            </a:r>
            <a:r>
              <a:rPr lang="en-US" dirty="0" err="1" smtClean="0"/>
              <a:t>Lanaco</a:t>
            </a:r>
            <a:r>
              <a:rPr lang="en-US" dirty="0" smtClean="0"/>
              <a:t> and Innovation Centre Banja Luka, award show for competition on developing ICT solutions for the challenges in the local communities, workshops, conference with motivational speakers </a:t>
            </a:r>
            <a:endParaRPr lang="en-US" b="1" dirty="0" smtClean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88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54" y="972191"/>
            <a:ext cx="8346743" cy="807721"/>
          </a:xfrm>
        </p:spPr>
        <p:txBody>
          <a:bodyPr>
            <a:normAutofit/>
          </a:bodyPr>
          <a:lstStyle/>
          <a:p>
            <a:r>
              <a:rPr lang="en-US"/>
              <a:t>Best practices from Europe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4609" y="1988826"/>
            <a:ext cx="5080000" cy="4400551"/>
          </a:xfrm>
          <a:prstGeom prst="rect">
            <a:avLst/>
          </a:prstGeom>
        </p:spPr>
        <p:txBody>
          <a:bodyPr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Microsoft </a:t>
            </a:r>
            <a:r>
              <a:rPr lang="en-US" sz="2000" b="1" dirty="0" err="1" smtClean="0"/>
              <a:t>DigiGirlz</a:t>
            </a:r>
            <a:r>
              <a:rPr lang="en-US" sz="2000" b="1" dirty="0" smtClean="0"/>
              <a:t> </a:t>
            </a:r>
            <a:r>
              <a:rPr lang="en-US" sz="2000" dirty="0" smtClean="0"/>
              <a:t>events in 11 European countries &amp; </a:t>
            </a:r>
            <a:r>
              <a:rPr lang="en-US" sz="2000" b="1" dirty="0" smtClean="0"/>
              <a:t>Cisco</a:t>
            </a:r>
            <a:r>
              <a:rPr lang="en-US" sz="2000" dirty="0" smtClean="0"/>
              <a:t> </a:t>
            </a:r>
            <a:r>
              <a:rPr lang="en-US" sz="2000" b="1" dirty="0" err="1" smtClean="0"/>
              <a:t>TechPowersGirls</a:t>
            </a:r>
            <a:r>
              <a:rPr lang="en-US" sz="2000" dirty="0" smtClean="0"/>
              <a:t> in 13 countries </a:t>
            </a:r>
            <a:endParaRPr lang="en-US" sz="2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634609" y="1988825"/>
            <a:ext cx="5080000" cy="440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28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400">
                <a:solidFill>
                  <a:srgbClr val="5C5C5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000">
                <a:solidFill>
                  <a:srgbClr val="5C5C5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800">
                <a:solidFill>
                  <a:srgbClr val="5C5C5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800">
                <a:solidFill>
                  <a:srgbClr val="5C5C5C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8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8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8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800">
                <a:solidFill>
                  <a:srgbClr val="5C5C5C"/>
                </a:solidFill>
                <a:latin typeface="+mn-lt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private sector examples: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Ericsson, Nokia, FDM Group, IBM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4609" y="3065715"/>
            <a:ext cx="29426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Girls’ Day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celebrations: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Germany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(over 100.000 girls), the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Netherlands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(11.000 girls),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Slovakia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(over 1000 girls</a:t>
            </a:r>
            <a:r>
              <a:rPr lang="en-US" kern="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04395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451" y="461827"/>
            <a:ext cx="9370325" cy="807721"/>
          </a:xfrm>
        </p:spPr>
        <p:txBody>
          <a:bodyPr>
            <a:normAutofit/>
          </a:bodyPr>
          <a:lstStyle/>
          <a:p>
            <a:r>
              <a:rPr lang="en-US" dirty="0" smtClean="0"/>
              <a:t>Girls in ICT Day Vilnius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64886" y="1269548"/>
            <a:ext cx="4708479" cy="4503455"/>
          </a:xfrm>
        </p:spPr>
        <p:txBody>
          <a:bodyPr>
            <a:normAutofit/>
          </a:bodyPr>
          <a:lstStyle/>
          <a:p>
            <a:r>
              <a:rPr lang="en-US" dirty="0"/>
              <a:t>Regional Preparatory Meeting for WTDC-17 for Europe (</a:t>
            </a:r>
            <a:r>
              <a:rPr lang="en-US" b="1" dirty="0"/>
              <a:t>RPM-EUR</a:t>
            </a:r>
            <a:r>
              <a:rPr lang="en-US" dirty="0"/>
              <a:t>) </a:t>
            </a:r>
            <a:r>
              <a:rPr lang="en-US" dirty="0" smtClean="0"/>
              <a:t>&amp; Regional </a:t>
            </a:r>
            <a:r>
              <a:rPr lang="en-US" dirty="0"/>
              <a:t>Development Forum for Europe </a:t>
            </a:r>
            <a:r>
              <a:rPr lang="en-US" b="1" dirty="0"/>
              <a:t>(RDF-EUR</a:t>
            </a:r>
            <a:r>
              <a:rPr lang="en-US" b="1" dirty="0" smtClean="0"/>
              <a:t>) 26-28 April 2017 </a:t>
            </a:r>
            <a:endParaRPr lang="en-US" b="1" dirty="0"/>
          </a:p>
          <a:p>
            <a:endParaRPr lang="en-US" b="1" dirty="0"/>
          </a:p>
          <a:p>
            <a:r>
              <a:rPr lang="en-US" b="1" dirty="0">
                <a:latin typeface="Arial" charset="0"/>
              </a:rPr>
              <a:t>ICTs for Sustainable </a:t>
            </a:r>
            <a:r>
              <a:rPr lang="en-US" b="1" dirty="0" smtClean="0">
                <a:latin typeface="Arial" charset="0"/>
              </a:rPr>
              <a:t>Development</a:t>
            </a:r>
          </a:p>
          <a:p>
            <a:r>
              <a:rPr lang="en-US" i="1" dirty="0" smtClean="0">
                <a:latin typeface="Arial" charset="0"/>
              </a:rPr>
              <a:t>sharing </a:t>
            </a:r>
            <a:r>
              <a:rPr lang="en-US" i="1" dirty="0">
                <a:latin typeface="Arial" charset="0"/>
              </a:rPr>
              <a:t>national and regional strategies and policies strengthening multi-stakeholder support and partnerships </a:t>
            </a:r>
          </a:p>
          <a:p>
            <a:r>
              <a:rPr lang="en-US" dirty="0" smtClean="0">
                <a:latin typeface="Arial" charset="0"/>
              </a:rPr>
              <a:t>ICTs </a:t>
            </a:r>
            <a:r>
              <a:rPr lang="en-US" dirty="0">
                <a:latin typeface="Arial" charset="0"/>
              </a:rPr>
              <a:t>for Empowering </a:t>
            </a:r>
            <a:r>
              <a:rPr lang="en-US" dirty="0" smtClean="0">
                <a:latin typeface="Arial" charset="0"/>
              </a:rPr>
              <a:t>Women:</a:t>
            </a:r>
          </a:p>
          <a:p>
            <a:r>
              <a:rPr lang="en-US" dirty="0" err="1" smtClean="0">
                <a:latin typeface="Arial" charset="0"/>
              </a:rPr>
              <a:t>Dr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Danguole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Rutkauskiene</a:t>
            </a:r>
            <a:r>
              <a:rPr lang="en-US" dirty="0">
                <a:latin typeface="Arial" charset="0"/>
              </a:rPr>
              <a:t>, Head of Young Computer User’s School at Kaunas University of Technology and Head of Working Party at National Digital Coalition, Lithuania </a:t>
            </a:r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4886" y="5625252"/>
            <a:ext cx="7082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Girls in ICT Day side event: 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30 girls from schools across Lithuania, robotics workshop, Virtual Reality demonstrations, virtual conference connecting to Switzerland and Lebanon, mobile quiz game, role models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367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About ITU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United Nations Specialized Agency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for Information and Communication Technologies (ICTs)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193 Member States, 750+ Sector Members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Founded in Paris in 1865 as the </a:t>
            </a: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International Telegraph Union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2015 marked </a:t>
            </a: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150 years of experience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and innovation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Three </a:t>
            </a:r>
            <a:r>
              <a:rPr lang="fr-CH" altLang="en-US" sz="1800" dirty="0" err="1">
                <a:latin typeface="Arial" charset="0"/>
                <a:ea typeface="Arial" charset="0"/>
                <a:cs typeface="Arial" charset="0"/>
              </a:rPr>
              <a:t>sectors</a:t>
            </a:r>
            <a:r>
              <a:rPr lang="fr-CH" altLang="en-US" sz="1800" dirty="0"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 lvl="1">
              <a:spcBef>
                <a:spcPct val="40000"/>
              </a:spcBef>
              <a:defRPr/>
            </a:pPr>
            <a:r>
              <a:rPr lang="en-US" altLang="en-US" sz="1800" dirty="0" err="1">
                <a:latin typeface="Arial" charset="0"/>
                <a:ea typeface="Arial" charset="0"/>
                <a:cs typeface="Arial" charset="0"/>
              </a:rPr>
              <a:t>Radiocommunication</a:t>
            </a:r>
            <a:r>
              <a:rPr lang="en-US" altLang="en-US" sz="18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lvl="1">
              <a:spcBef>
                <a:spcPct val="40000"/>
              </a:spcBef>
              <a:defRPr/>
            </a:pPr>
            <a:r>
              <a:rPr lang="en-US" altLang="en-US" sz="1800" dirty="0">
                <a:latin typeface="Arial" charset="0"/>
                <a:ea typeface="Arial" charset="0"/>
                <a:cs typeface="Arial" charset="0"/>
              </a:rPr>
              <a:t>Standardization  </a:t>
            </a:r>
          </a:p>
          <a:p>
            <a:pPr lvl="1">
              <a:spcBef>
                <a:spcPct val="40000"/>
              </a:spcBef>
              <a:defRPr/>
            </a:pPr>
            <a:r>
              <a:rPr lang="en-US" altLang="en-US" sz="1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Development</a:t>
            </a:r>
            <a:endParaRPr lang="en-US" sz="18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52148"/>
            <a:ext cx="711200" cy="369332"/>
          </a:xfrm>
          <a:prstGeom prst="rect">
            <a:avLst/>
          </a:prstGeom>
          <a:solidFill>
            <a:srgbClr val="0F90D0"/>
          </a:solidFill>
        </p:spPr>
        <p:txBody>
          <a:bodyPr wrap="square">
            <a:spAutoFit/>
          </a:bodyPr>
          <a:lstStyle/>
          <a:p>
            <a:pPr algn="ctr"/>
            <a:fld id="{05F9E8EB-0DDF-4D7C-A745-6B028D7CD0B1}" type="slidenum">
              <a:rPr lang="en-US" smtClean="0">
                <a:solidFill>
                  <a:schemeClr val="bg1"/>
                </a:solidFill>
              </a:rPr>
              <a:pPr algn="ctr"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38200" y="6356355"/>
            <a:ext cx="2484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77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181105"/>
            <a:ext cx="8034868" cy="8077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Next actions and more information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38199" y="2155824"/>
            <a:ext cx="8398933" cy="4397376"/>
          </a:xfrm>
        </p:spPr>
        <p:txBody>
          <a:bodyPr>
            <a:normAutofit fontScale="25000" lnSpcReduction="20000"/>
          </a:bodyPr>
          <a:lstStyle/>
          <a:p>
            <a:pPr marL="285750" lvl="0" indent="-285750" defTabSz="91440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7200" dirty="0" smtClean="0"/>
              <a:t>Report on Europe Girls in ICT Day </a:t>
            </a:r>
            <a:r>
              <a:rPr lang="en-US" sz="7200" dirty="0"/>
              <a:t>2016 available </a:t>
            </a:r>
            <a:r>
              <a:rPr lang="en-US" sz="7200" dirty="0" smtClean="0"/>
              <a:t>on &amp; 2017 to be published  </a:t>
            </a:r>
            <a:r>
              <a:rPr lang="en-US" sz="7200" dirty="0" smtClean="0">
                <a:hlinkClick r:id="rId2"/>
              </a:rPr>
              <a:t>https://www.itu.int/en/ITU-D/Regional-Presence/Europe/</a:t>
            </a:r>
            <a:endParaRPr lang="en-US" sz="7200" dirty="0" smtClean="0"/>
          </a:p>
          <a:p>
            <a:pPr marL="285750" lvl="0" indent="-285750" defTabSz="91440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endParaRPr lang="en-US" sz="7200" dirty="0"/>
          </a:p>
          <a:p>
            <a:pPr marL="285750" lvl="0" indent="-285750" defTabSz="91440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7200" dirty="0" smtClean="0"/>
              <a:t>Event postings on Girls in ICT Portal </a:t>
            </a:r>
            <a:r>
              <a:rPr lang="en-US" sz="7200" dirty="0" smtClean="0">
                <a:hlinkClick r:id="rId3"/>
              </a:rPr>
              <a:t>www.itu.int/GirlsinICT</a:t>
            </a:r>
            <a:endParaRPr lang="en-US" sz="7200" dirty="0" smtClean="0"/>
          </a:p>
          <a:p>
            <a:pPr marL="285750" lvl="0" indent="-285750" defTabSz="91440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endParaRPr lang="en-US" sz="7200" dirty="0" smtClean="0"/>
          </a:p>
          <a:p>
            <a:pPr marL="285750" lvl="0" indent="-285750" defTabSz="91440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7200" dirty="0" smtClean="0"/>
              <a:t>Videos available and more to come on ITU YouTube Channel, Girls in ICT Day 2017 Playlist</a:t>
            </a:r>
          </a:p>
          <a:p>
            <a:pPr marL="285750" lvl="0" indent="-285750" defTabSz="91440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endParaRPr lang="en-US" sz="7200" dirty="0"/>
          </a:p>
          <a:p>
            <a:pPr marL="285750" lvl="0" indent="-285750" defTabSz="91440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7200" dirty="0" smtClean="0"/>
              <a:t>WSIS Forum 2017 12-16 June </a:t>
            </a:r>
            <a:r>
              <a:rPr lang="en-US" sz="7200" dirty="0" smtClean="0">
                <a:hlinkClick r:id="rId4"/>
              </a:rPr>
              <a:t>https</a:t>
            </a:r>
            <a:r>
              <a:rPr lang="en-US" sz="7200" dirty="0">
                <a:hlinkClick r:id="rId4"/>
              </a:rPr>
              <a:t>://www.itu.int/net4/wsis/forum/2017</a:t>
            </a:r>
            <a:r>
              <a:rPr lang="en-US" sz="7200" dirty="0" smtClean="0">
                <a:hlinkClick r:id="rId4"/>
              </a:rPr>
              <a:t>/</a:t>
            </a:r>
            <a:r>
              <a:rPr lang="en-US" sz="7200" dirty="0" smtClean="0"/>
              <a:t> </a:t>
            </a:r>
          </a:p>
          <a:p>
            <a:pPr marL="285750" lvl="0" indent="-285750" defTabSz="91440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endParaRPr lang="en-US" sz="7200" dirty="0" smtClean="0"/>
          </a:p>
          <a:p>
            <a:r>
              <a:rPr lang="en-US" sz="7200" b="1" dirty="0" smtClean="0"/>
              <a:t>Thematic workshops: </a:t>
            </a:r>
          </a:p>
          <a:p>
            <a:r>
              <a:rPr lang="en-US" sz="6800" dirty="0" smtClean="0"/>
              <a:t>- Women’s empowerment through ICTs organized by ITU &amp; Partners (TBC) </a:t>
            </a:r>
          </a:p>
          <a:p>
            <a:r>
              <a:rPr lang="en-US" sz="6800" dirty="0" smtClean="0"/>
              <a:t>- How </a:t>
            </a:r>
            <a:r>
              <a:rPr lang="en-US" sz="6800" dirty="0"/>
              <a:t>technology is being used to accelerate girls’ inclusion and access to education (particularly STEM) and improve pedagogical practices to enable critical thinking to support sustainable gender empowerment </a:t>
            </a:r>
            <a:r>
              <a:rPr lang="en-US" sz="6800" dirty="0" smtClean="0"/>
              <a:t> organized by e </a:t>
            </a:r>
            <a:r>
              <a:rPr lang="en-US" sz="6800" dirty="0"/>
              <a:t>Worldwide </a:t>
            </a:r>
            <a:r>
              <a:rPr lang="en-US" sz="6800" dirty="0" smtClean="0"/>
              <a:t>Group</a:t>
            </a:r>
          </a:p>
          <a:p>
            <a:r>
              <a:rPr lang="en-US" sz="6800" dirty="0" smtClean="0"/>
              <a:t>- Women </a:t>
            </a:r>
            <a:r>
              <a:rPr lang="en-US" sz="6800" dirty="0"/>
              <a:t>Engineers &amp; Scientists in the digital economy and industry </a:t>
            </a:r>
            <a:r>
              <a:rPr lang="en-US" sz="6800" dirty="0" smtClean="0"/>
              <a:t>4.0 organized by INWES </a:t>
            </a:r>
            <a:r>
              <a:rPr lang="en-US" sz="6800" dirty="0"/>
              <a:t>- The International Network of Women Engineers &amp; </a:t>
            </a:r>
            <a:r>
              <a:rPr lang="en-US" sz="6800" dirty="0" smtClean="0"/>
              <a:t>Scientists</a:t>
            </a:r>
            <a:endParaRPr lang="en-US" sz="6800" dirty="0"/>
          </a:p>
          <a:p>
            <a:r>
              <a:rPr lang="en-US" sz="6400" dirty="0" smtClean="0"/>
              <a:t> </a:t>
            </a:r>
          </a:p>
          <a:p>
            <a:endParaRPr lang="en-US" sz="6400" dirty="0"/>
          </a:p>
          <a:p>
            <a:endParaRPr lang="en-US" sz="7800" dirty="0" smtClean="0"/>
          </a:p>
          <a:p>
            <a:pPr marL="742927" lvl="1" indent="-285750" defTabSz="91440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endParaRPr lang="en-US" sz="7800" dirty="0" smtClean="0"/>
          </a:p>
          <a:p>
            <a:pPr marL="285750" lvl="0" indent="-285750" defTabSz="91440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endParaRPr lang="en-US" dirty="0"/>
          </a:p>
          <a:p>
            <a:pPr marL="285750" lvl="0" indent="-285750" defTabSz="91440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endParaRPr lang="en-US" dirty="0" smtClean="0"/>
          </a:p>
          <a:p>
            <a:pPr marL="285750" lvl="0" indent="-285750" defTabSz="91440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7132" y="2139002"/>
            <a:ext cx="2383131" cy="221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79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352148"/>
            <a:ext cx="711200" cy="369332"/>
          </a:xfrm>
          <a:prstGeom prst="rect">
            <a:avLst/>
          </a:prstGeom>
          <a:solidFill>
            <a:srgbClr val="0F90D0"/>
          </a:solidFill>
        </p:spPr>
        <p:txBody>
          <a:bodyPr wrap="square">
            <a:spAutoFit/>
          </a:bodyPr>
          <a:lstStyle/>
          <a:p>
            <a:pPr algn="ctr"/>
            <a:fld id="{05F9E8EB-0DDF-4D7C-A745-6B028D7CD0B1}" type="slidenum">
              <a:rPr lang="en-US" smtClean="0">
                <a:solidFill>
                  <a:schemeClr val="bg1"/>
                </a:solidFill>
              </a:rPr>
              <a:pPr algn="ctr"/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38200" y="6356355"/>
            <a:ext cx="2484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1" y="1166605"/>
            <a:ext cx="5979496" cy="2273942"/>
          </a:xfrm>
          <a:prstGeom prst="rect">
            <a:avLst/>
          </a:prstGeom>
        </p:spPr>
      </p:pic>
      <p:pic>
        <p:nvPicPr>
          <p:cNvPr id="9" name="Picture 19" descr="http://www.franniesdrivertraining.com.au/_RefFiles/Email%20Logo%20-%20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0731" y="3032368"/>
            <a:ext cx="919994" cy="7437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223223" y="3175526"/>
            <a:ext cx="3492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eurregion@itu.int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110731" y="1502134"/>
            <a:ext cx="5236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hlinkClick r:id="rId4"/>
              </a:rPr>
              <a:t>www.itu.int/en/ITU-D/Regional-Presence/Europe</a:t>
            </a:r>
            <a:r>
              <a:rPr lang="en-US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804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595" y="1098005"/>
            <a:ext cx="10515600" cy="619602"/>
          </a:xfrm>
        </p:spPr>
        <p:txBody>
          <a:bodyPr>
            <a:noAutofit/>
          </a:bodyPr>
          <a:lstStyle/>
          <a:p>
            <a:r>
              <a:rPr lang="en-US" sz="3200" dirty="0"/>
              <a:t>Gender equality and the empowerment of women and girls through ICTs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996484"/>
            <a:ext cx="5181600" cy="3060848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</a:pPr>
            <a:endParaRPr lang="en-US" altLang="en-US" sz="2300" kern="0" dirty="0">
              <a:ea typeface="MS PGothic" pitchFamily="34" charset="-128"/>
            </a:endParaRPr>
          </a:p>
          <a:p>
            <a:pPr algn="just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300" kern="0" dirty="0">
                <a:ea typeface="MS PGothic" pitchFamily="34" charset="-128"/>
              </a:rPr>
              <a:t>Highlights the role of ICTs to advance gender equality and women’s empowerment in many ways, notably by encouraging girls to choose a career in the field of ICTs, and by fostering the use of ICTs for the social and economic empowerment of women and girls. </a:t>
            </a:r>
          </a:p>
          <a:p>
            <a:pPr algn="just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300" kern="0" dirty="0">
              <a:ea typeface="MS PGothic" pitchFamily="34" charset="-128"/>
            </a:endParaRPr>
          </a:p>
          <a:p>
            <a:pPr algn="just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300" kern="0" dirty="0">
                <a:ea typeface="MS PGothic" pitchFamily="34" charset="-128"/>
              </a:rPr>
              <a:t>Encourages Member States and Sector Members to review their policies related to the information society to ensure the inclusion of a gender perspective in all activities</a:t>
            </a:r>
          </a:p>
          <a:p>
            <a:endParaRPr lang="en-US" altLang="en-US" sz="1600" dirty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8928" y="3273483"/>
            <a:ext cx="5181600" cy="2692357"/>
          </a:xfrm>
        </p:spPr>
        <p:txBody>
          <a:bodyPr>
            <a:no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1800" kern="0" dirty="0">
                <a:ea typeface="MS PGothic" pitchFamily="34" charset="-128"/>
              </a:rPr>
              <a:t>C</a:t>
            </a:r>
            <a:r>
              <a:rPr lang="en-US" altLang="en-US" sz="1800" kern="0" dirty="0">
                <a:solidFill>
                  <a:schemeClr val="tx1"/>
                </a:solidFill>
                <a:ea typeface="MS PGothic" pitchFamily="34" charset="-128"/>
              </a:rPr>
              <a:t>alls for the celebration of </a:t>
            </a:r>
            <a:r>
              <a:rPr lang="en-US" altLang="en-US" sz="1800" b="1" kern="0" dirty="0">
                <a:solidFill>
                  <a:schemeClr val="tx1"/>
                </a:solidFill>
                <a:ea typeface="MS PGothic" pitchFamily="34" charset="-128"/>
              </a:rPr>
              <a:t>International Girls in ICT Day </a:t>
            </a:r>
            <a:r>
              <a:rPr lang="en-US" altLang="en-US" sz="1800" kern="0" dirty="0">
                <a:solidFill>
                  <a:schemeClr val="tx1"/>
                </a:solidFill>
                <a:ea typeface="MS PGothic" pitchFamily="34" charset="-128"/>
              </a:rPr>
              <a:t>on 4th Thursday of April every year</a:t>
            </a:r>
          </a:p>
          <a:p>
            <a:pPr algn="just">
              <a:spcBef>
                <a:spcPct val="0"/>
              </a:spcBef>
            </a:pPr>
            <a:endParaRPr lang="en-US" altLang="en-US" sz="1800" kern="0" dirty="0">
              <a:solidFill>
                <a:schemeClr val="tx1"/>
              </a:solidFill>
              <a:ea typeface="MS PGothic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en-US" altLang="en-US" sz="1800" kern="0" dirty="0">
                <a:solidFill>
                  <a:schemeClr val="tx1"/>
                </a:solidFill>
                <a:ea typeface="MS PGothic" pitchFamily="34" charset="-128"/>
              </a:rPr>
              <a:t>Why? To create a global environment that encourages girls and young women to consider studies and careers in the ICT sector</a:t>
            </a:r>
          </a:p>
          <a:p>
            <a:pPr algn="just">
              <a:spcBef>
                <a:spcPct val="0"/>
              </a:spcBef>
            </a:pPr>
            <a:endParaRPr lang="en-US" altLang="en-US" sz="1800" kern="0" dirty="0">
              <a:ea typeface="MS PGothic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en-US" altLang="en-US" sz="1800" kern="0" dirty="0">
                <a:solidFill>
                  <a:schemeClr val="tx1"/>
                </a:solidFill>
              </a:rPr>
              <a:t>Over </a:t>
            </a:r>
            <a:r>
              <a:rPr lang="en-US" altLang="en-US" sz="1800" b="1" kern="0" dirty="0">
                <a:solidFill>
                  <a:schemeClr val="tx1"/>
                </a:solidFill>
              </a:rPr>
              <a:t>7,200 events in 160 </a:t>
            </a:r>
            <a:r>
              <a:rPr lang="en-US" altLang="en-US" sz="1800" kern="0" dirty="0"/>
              <a:t>countries, </a:t>
            </a:r>
            <a:r>
              <a:rPr lang="en-US" altLang="en-US" sz="1800" kern="0" dirty="0" smtClean="0"/>
              <a:t>empowering over </a:t>
            </a:r>
            <a:r>
              <a:rPr lang="en-US" altLang="en-US" sz="1800" b="1" kern="0" dirty="0" smtClean="0"/>
              <a:t>240,000 girls and young women </a:t>
            </a:r>
            <a:r>
              <a:rPr lang="en-US" altLang="en-US" sz="1800" kern="0" dirty="0" smtClean="0"/>
              <a:t>globally</a:t>
            </a:r>
            <a:endParaRPr lang="en-US" altLang="en-US" sz="1800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903595" y="2073154"/>
            <a:ext cx="10384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>
                <a:latin typeface="Arial" charset="0"/>
                <a:ea typeface="Arial" charset="0"/>
                <a:cs typeface="Arial" charset="0"/>
              </a:rPr>
              <a:t>ITU Resolution 70 (Rev. Busan, 2014) "Mainstreaming a gender perspective in ITU and promotion of gender equality and the empowerment of women through information and communication technologies”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73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181105"/>
            <a:ext cx="11101097" cy="80772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a typeface="ＭＳ Ｐゴシック" charset="0"/>
              </a:rPr>
              <a:t>Promoting innovation &amp; </a:t>
            </a:r>
            <a:r>
              <a:rPr lang="en-US" smtClean="0">
                <a:ea typeface="ＭＳ Ｐゴシック" charset="0"/>
              </a:rPr>
              <a:t>entrepreneurship for youth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38199" y="2566371"/>
            <a:ext cx="5805197" cy="3917315"/>
          </a:xfrm>
        </p:spPr>
        <p:txBody>
          <a:bodyPr/>
          <a:lstStyle/>
          <a:p>
            <a:r>
              <a:rPr lang="en-US" b="1" dirty="0"/>
              <a:t>WTDC-14 Regional Initiatives for Europe </a:t>
            </a:r>
            <a:r>
              <a:rPr lang="en-US" b="1" dirty="0" smtClean="0"/>
              <a:t>region:</a:t>
            </a:r>
          </a:p>
          <a:p>
            <a:r>
              <a:rPr lang="en-US" b="1" dirty="0"/>
              <a:t>EUR5 EUR5 Entrepreneurship, innovation and youth</a:t>
            </a:r>
            <a:endParaRPr lang="en-US" b="1" dirty="0" smtClean="0"/>
          </a:p>
          <a:p>
            <a:endParaRPr lang="en-US" b="1" dirty="0"/>
          </a:p>
          <a:p>
            <a:r>
              <a:rPr lang="en-US" dirty="0" smtClean="0"/>
              <a:t>To </a:t>
            </a:r>
            <a:r>
              <a:rPr lang="en-US" dirty="0"/>
              <a:t>foster the creation of an enabling environment and build capacities at the regional level, aimed at growth of entrepreneurship and increased innovation in the ICT ecosystem, while encouraging </a:t>
            </a:r>
            <a:r>
              <a:rPr lang="en-US" dirty="0">
                <a:solidFill>
                  <a:srgbClr val="FF0000"/>
                </a:solidFill>
              </a:rPr>
              <a:t>empowerment of young </a:t>
            </a:r>
            <a:r>
              <a:rPr lang="en-US" dirty="0" smtClean="0">
                <a:solidFill>
                  <a:srgbClr val="FF0000"/>
                </a:solidFill>
              </a:rPr>
              <a:t>women</a:t>
            </a:r>
            <a:r>
              <a:rPr lang="en-US" dirty="0" smtClean="0"/>
              <a:t> and men and </a:t>
            </a:r>
            <a:r>
              <a:rPr lang="en-US" dirty="0"/>
              <a:t>creating new opportunities for them in the ICT sector. Strengthened cooperation with diverse stakeholders, including academia and private sector will be necessary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3396" y="2716614"/>
            <a:ext cx="52959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4038"/>
            <a:ext cx="8610600" cy="807721"/>
          </a:xfrm>
        </p:spPr>
        <p:txBody>
          <a:bodyPr>
            <a:normAutofit/>
          </a:bodyPr>
          <a:lstStyle/>
          <a:p>
            <a:r>
              <a:rPr lang="en-US" dirty="0" smtClean="0"/>
              <a:t>Sustainable Development Goals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96826"/>
            <a:ext cx="8905875" cy="41387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096716"/>
            <a:ext cx="3706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17 Goals to Transform our World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34254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9456"/>
            <a:ext cx="10515600" cy="619602"/>
          </a:xfrm>
        </p:spPr>
        <p:txBody>
          <a:bodyPr>
            <a:normAutofit fontScale="90000"/>
          </a:bodyPr>
          <a:lstStyle/>
          <a:p>
            <a:r>
              <a:rPr lang="en-US" dirty="0"/>
              <a:t>Girls in ICT Day and SDGs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838200" y="1988826"/>
            <a:ext cx="5181600" cy="418813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5000" b="1" dirty="0"/>
              <a:t>Digital skills </a:t>
            </a:r>
            <a:endParaRPr lang="en-US" sz="5000" b="1" dirty="0" smtClean="0"/>
          </a:p>
          <a:p>
            <a:pPr>
              <a:lnSpc>
                <a:spcPct val="170000"/>
              </a:lnSpc>
            </a:pPr>
            <a:r>
              <a:rPr lang="en-US" sz="3800" dirty="0" smtClean="0">
                <a:solidFill>
                  <a:schemeClr val="tx1"/>
                </a:solidFill>
              </a:rPr>
              <a:t>SDG </a:t>
            </a:r>
            <a:r>
              <a:rPr lang="en-US" sz="3800" dirty="0">
                <a:solidFill>
                  <a:schemeClr val="tx1"/>
                </a:solidFill>
              </a:rPr>
              <a:t>4.3: By 2030, ensure equal access for all women and men to affordable and quality technical, vocational and tertiary education, including university</a:t>
            </a:r>
          </a:p>
          <a:p>
            <a:endParaRPr lang="en-US" sz="3800" dirty="0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</a:pPr>
            <a:r>
              <a:rPr lang="en-US" sz="3800" dirty="0">
                <a:solidFill>
                  <a:schemeClr val="tx1"/>
                </a:solidFill>
              </a:rPr>
              <a:t>SDG 4.4: By 2030, substantially increase the number of youth and adults who have relevant skills, including technical and vocational skills, for employment, decent jobs and entrepreneurship</a:t>
            </a:r>
          </a:p>
          <a:p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5000" b="1" dirty="0" smtClean="0"/>
              <a:t>Equality </a:t>
            </a:r>
          </a:p>
          <a:p>
            <a:pPr marL="285750" indent="-285750">
              <a:lnSpc>
                <a:spcPct val="150000"/>
              </a:lnSpc>
            </a:pPr>
            <a:r>
              <a:rPr lang="en-US" sz="3400" dirty="0">
                <a:solidFill>
                  <a:schemeClr val="tx1"/>
                </a:solidFill>
              </a:rPr>
              <a:t>SDG 5.1: End all forms of discrimination against all women and girls everywhere</a:t>
            </a:r>
          </a:p>
          <a:p>
            <a:pPr marL="285750" indent="-285750">
              <a:lnSpc>
                <a:spcPct val="150000"/>
              </a:lnSpc>
            </a:pPr>
            <a:r>
              <a:rPr lang="en-US" sz="3400" dirty="0">
                <a:solidFill>
                  <a:schemeClr val="tx1"/>
                </a:solidFill>
              </a:rPr>
              <a:t>SDG 5.5: Ensure women’s full and effective participation and equal opportunities for leadership at all levels of decision making in political, economic and public life</a:t>
            </a:r>
          </a:p>
          <a:p>
            <a:pPr marL="285750" indent="-285750">
              <a:lnSpc>
                <a:spcPct val="150000"/>
              </a:lnSpc>
            </a:pPr>
            <a:r>
              <a:rPr lang="en-US" sz="3400" dirty="0">
                <a:solidFill>
                  <a:schemeClr val="tx1"/>
                </a:solidFill>
              </a:rPr>
              <a:t>SDG 5.b: Enhance the use of enabling technology, in particular information and communications technology, to promote the empowerment of women</a:t>
            </a:r>
          </a:p>
          <a:p>
            <a:pPr marL="285750" indent="-285750">
              <a:lnSpc>
                <a:spcPct val="150000"/>
              </a:lnSpc>
            </a:pPr>
            <a:r>
              <a:rPr lang="en-US" sz="3400" dirty="0">
                <a:solidFill>
                  <a:schemeClr val="tx1"/>
                </a:solidFill>
              </a:rPr>
              <a:t>SDG 10.2: By 2030, empower and promote the social, economic and political inclusion of all, irrespective of age, sex, disability, race, ethnicity, origin, religion or economic or other status</a:t>
            </a:r>
          </a:p>
          <a:p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78445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235" y="853975"/>
            <a:ext cx="9479507" cy="807721"/>
          </a:xfrm>
        </p:spPr>
        <p:txBody>
          <a:bodyPr>
            <a:normAutofit fontScale="90000"/>
          </a:bodyPr>
          <a:lstStyle/>
          <a:p>
            <a:r>
              <a:rPr lang="en-US"/>
              <a:t>Girls in ICT Day and SDGs: Employment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82647" y="1859134"/>
            <a:ext cx="4531912" cy="3615645"/>
          </a:xfrm>
        </p:spPr>
        <p:txBody>
          <a:bodyPr>
            <a:normAutofit/>
          </a:bodyPr>
          <a:lstStyle/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SDG 8.2: Achieve higher levels of economic productivity through diversification, technological upgrading and innovation, including  through  a  focus  on high-value added and </a:t>
            </a:r>
            <a:r>
              <a:rPr lang="en-US" sz="16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labour-intensive</a:t>
            </a:r>
            <a:r>
              <a:rPr lang="en-US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sectors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SDG 8.3:    Promote  development-oriented  policies  that  support  productive  activities, decent job creation, entrepreneurship, creativity and innovation, and encourage the formalization and growth of micro-, small- and medium-sized enterprises, including through access to financial 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services</a:t>
            </a:r>
            <a:endParaRPr lang="en-US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747" y="1760415"/>
            <a:ext cx="5609166" cy="36156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9262" y="5376060"/>
            <a:ext cx="9551782" cy="110697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marL="285750" indent="-2857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>
                <a:solidFill>
                  <a:srgbClr val="C00000"/>
                </a:solidFill>
              </a:defRPr>
            </a:lvl1pPr>
            <a:lvl2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US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SDG 8.5: By 2030, achieve full and productive employment and decent work for all women and men, including for young people and persons with disabilities, and equal pay for work of equal value</a:t>
            </a:r>
          </a:p>
          <a:p>
            <a:r>
              <a:rPr lang="en-US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SDG 8.6: By 2020, substantially reduce the proportion of youth not in employment, education or training</a:t>
            </a:r>
          </a:p>
        </p:txBody>
      </p:sp>
    </p:spTree>
    <p:extLst>
      <p:ext uri="{BB962C8B-B14F-4D97-AF65-F5344CB8AC3E}">
        <p14:creationId xmlns:p14="http://schemas.microsoft.com/office/powerpoint/2010/main" val="199371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211" y="218409"/>
            <a:ext cx="8188947" cy="8077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do we need a </a:t>
            </a:r>
            <a:r>
              <a:rPr lang="en-US" smtClean="0"/>
              <a:t>Girls in </a:t>
            </a:r>
            <a:r>
              <a:rPr lang="en-US" dirty="0" smtClean="0"/>
              <a:t>ICT Day?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11200" y="2612167"/>
            <a:ext cx="2203580" cy="899047"/>
          </a:xfrm>
        </p:spPr>
        <p:txBody>
          <a:bodyPr/>
          <a:lstStyle/>
          <a:p>
            <a:r>
              <a:rPr lang="en-US" dirty="0"/>
              <a:t>Gender gap in 18 European </a:t>
            </a:r>
            <a:r>
              <a:rPr lang="en-US" dirty="0" smtClean="0"/>
              <a:t>countries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38200" y="6356355"/>
            <a:ext cx="2484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352148"/>
            <a:ext cx="711200" cy="369332"/>
          </a:xfrm>
          <a:prstGeom prst="rect">
            <a:avLst/>
          </a:prstGeom>
          <a:solidFill>
            <a:srgbClr val="0F90D0"/>
          </a:solidFill>
        </p:spPr>
        <p:txBody>
          <a:bodyPr wrap="square">
            <a:spAutoFit/>
          </a:bodyPr>
          <a:lstStyle/>
          <a:p>
            <a:pPr algn="ctr"/>
            <a:fld id="{05F9E8EB-0DDF-4D7C-A745-6B028D7CD0B1}" type="slidenum">
              <a:rPr lang="en-US" smtClean="0">
                <a:solidFill>
                  <a:schemeClr val="bg1"/>
                </a:solidFill>
              </a:rPr>
              <a:pPr algn="ctr"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Chart Placeholder 7"/>
          <p:cNvPicPr>
            <a:picLocks noGrp="1" noChangeAspect="1"/>
          </p:cNvPicPr>
          <p:nvPr>
            <p:ph type="chart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7609" y="1167655"/>
            <a:ext cx="6912318" cy="468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3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951" y="175887"/>
            <a:ext cx="6828524" cy="944880"/>
          </a:xfrm>
        </p:spPr>
        <p:txBody>
          <a:bodyPr>
            <a:normAutofit fontScale="90000"/>
          </a:bodyPr>
          <a:lstStyle/>
          <a:p>
            <a:r>
              <a:rPr lang="en-US"/>
              <a:t>Why do we need a Girls in ICT Day?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352148"/>
            <a:ext cx="711200" cy="369332"/>
          </a:xfrm>
          <a:prstGeom prst="rect">
            <a:avLst/>
          </a:prstGeom>
          <a:solidFill>
            <a:srgbClr val="0F90D0"/>
          </a:solidFill>
        </p:spPr>
        <p:txBody>
          <a:bodyPr wrap="square">
            <a:spAutoFit/>
          </a:bodyPr>
          <a:lstStyle/>
          <a:p>
            <a:pPr algn="ctr"/>
            <a:fld id="{05F9E8EB-0DDF-4D7C-A745-6B028D7CD0B1}" type="slidenum">
              <a:rPr lang="en-US" smtClean="0">
                <a:solidFill>
                  <a:schemeClr val="bg1"/>
                </a:solidFill>
              </a:rPr>
              <a:pPr algn="ctr"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38200" y="6356355"/>
            <a:ext cx="2484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00" y="1120767"/>
            <a:ext cx="7838175" cy="41987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79475" y="1300198"/>
            <a:ext cx="347254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/>
              <a:t>In Europe</a:t>
            </a:r>
          </a:p>
          <a:p>
            <a:endParaRPr lang="en-US" b="1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16 </a:t>
            </a:r>
            <a:r>
              <a:rPr lang="en-US" dirty="0"/>
              <a:t>% of the workforce of 8 million in the ICT sector female 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9</a:t>
            </a:r>
            <a:r>
              <a:rPr lang="en-US" dirty="0"/>
              <a:t> % of developers in Europe are </a:t>
            </a:r>
            <a:r>
              <a:rPr lang="en-US" dirty="0" smtClean="0"/>
              <a:t>women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19</a:t>
            </a:r>
            <a:r>
              <a:rPr lang="en-US" dirty="0"/>
              <a:t>% of ICT entrepreneurs are women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19.2 % of employees in the ICT sector have female bosses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54 % of women in ICT jobs occupy lower paid and lower skill-level positions, only 8 % high-skill software engineering positions</a:t>
            </a:r>
          </a:p>
        </p:txBody>
      </p:sp>
    </p:spTree>
    <p:extLst>
      <p:ext uri="{BB962C8B-B14F-4D97-AF65-F5344CB8AC3E}">
        <p14:creationId xmlns:p14="http://schemas.microsoft.com/office/powerpoint/2010/main" val="3557847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1395</TotalTime>
  <Words>1694</Words>
  <Application>Microsoft Office PowerPoint</Application>
  <PresentationFormat>Widescreen</PresentationFormat>
  <Paragraphs>184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ＭＳ Ｐゴシック</vt:lpstr>
      <vt:lpstr>ＭＳ Ｐゴシック</vt:lpstr>
      <vt:lpstr>Arial</vt:lpstr>
      <vt:lpstr>Arial Hebrew</vt:lpstr>
      <vt:lpstr>Calibri</vt:lpstr>
      <vt:lpstr>Mangal</vt:lpstr>
      <vt:lpstr>Wingdings</vt:lpstr>
      <vt:lpstr>Office Theme</vt:lpstr>
      <vt:lpstr>International Girls in ICT Day  Laura Kangas, Europe Girls in ICT Coordinator  International Telecommunication Union  ASEM Conference Women’s Economic Empowerment: Creating Equal Opportunities in the World of Work Vilnius, Lithuania 26 May</vt:lpstr>
      <vt:lpstr>About ITU</vt:lpstr>
      <vt:lpstr>Gender equality and the empowerment of women and girls through ICTs</vt:lpstr>
      <vt:lpstr>Promoting innovation &amp; entrepreneurship for youth </vt:lpstr>
      <vt:lpstr>Sustainable Development Goals </vt:lpstr>
      <vt:lpstr>Girls in ICT Day and SDGs:</vt:lpstr>
      <vt:lpstr>Girls in ICT Day and SDGs: Employment</vt:lpstr>
      <vt:lpstr>Why do we need a Girls in ICT Day? </vt:lpstr>
      <vt:lpstr>Why do we need a Girls in ICT Day? </vt:lpstr>
      <vt:lpstr>Why do we need Girls in ICT Day? </vt:lpstr>
      <vt:lpstr>…but that’s where the jobs are!</vt:lpstr>
      <vt:lpstr>Digital skills are increasingly important</vt:lpstr>
      <vt:lpstr>What can we do? </vt:lpstr>
      <vt:lpstr>Encouraging girls and women into ICT studies</vt:lpstr>
      <vt:lpstr>Organize a Girls in ICT Day event! </vt:lpstr>
      <vt:lpstr>Best practices from Europe </vt:lpstr>
      <vt:lpstr>Best practices from Europe</vt:lpstr>
      <vt:lpstr>Best practices from Europe</vt:lpstr>
      <vt:lpstr>Girls in ICT Day Vilnius </vt:lpstr>
      <vt:lpstr>Next actions and more information </vt:lpstr>
      <vt:lpstr>Thank you!</vt:lpstr>
    </vt:vector>
  </TitlesOfParts>
  <Company>ITU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Njume-Ebong, Ahone</dc:creator>
  <cp:lastModifiedBy>Romantė Šilytė</cp:lastModifiedBy>
  <cp:revision>43</cp:revision>
  <dcterms:created xsi:type="dcterms:W3CDTF">2017-02-20T15:39:54Z</dcterms:created>
  <dcterms:modified xsi:type="dcterms:W3CDTF">2017-07-12T07:30:08Z</dcterms:modified>
</cp:coreProperties>
</file>