
<file path=[Content_Types].xml><?xml version="1.0" encoding="utf-8"?>
<Types xmlns="http://schemas.openxmlformats.org/package/2006/content-types">
  <Override PartName="/ppt/charts/chart1.xml" ContentType="application/vnd.openxmlformats-officedocument.drawingml.chart+xml"/>
  <Override PartName="/ppt/slideLayouts/slideLayout1.xml" ContentType="application/vnd.openxmlformats-officedocument.presentationml.slideLayout+xml"/>
  <Default Extension="png" ContentType="image/png"/>
  <Default Extension="rels" ContentType="application/vnd.openxmlformats-package.relationships+xml"/>
  <Default Extension="jpeg" ContentType="image/jpeg"/>
  <Default Extension="xml" ContentType="application/xml"/>
  <Override PartName="/ppt/slides/slide9.xml" ContentType="application/vnd.openxmlformats-officedocument.presentationml.slide+xml"/>
  <Override PartName="/ppt/slides/slide11.xml" ContentType="application/vnd.openxmlformats-officedocument.presentationml.slide+xml"/>
  <Default Extension="docx" ContentType="application/vnd.openxmlformats-officedocument.wordprocessingml.document"/>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s/slide5.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notesSlides/notesSlide2.xml" ContentType="application/vnd.openxmlformats-officedocument.presentationml.notesSlide+xml"/>
  <Override PartName="/ppt/slideLayouts/slideLayout7.xml" ContentType="application/vnd.openxmlformats-officedocument.presentationml.slideLayout+xml"/>
  <Override PartName="/ppt/slides/slide6.xml" ContentType="application/vnd.openxmlformats-officedocument.presentationml.slide+xml"/>
  <Default Extension="vml" ContentType="application/vnd.openxmlformats-officedocument.vmlDrawing"/>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78" r:id="rId1"/>
  </p:sldMasterIdLst>
  <p:notesMasterIdLst>
    <p:notesMasterId r:id="rId14"/>
  </p:notesMasterIdLst>
  <p:sldIdLst>
    <p:sldId id="256" r:id="rId2"/>
    <p:sldId id="265" r:id="rId3"/>
    <p:sldId id="257" r:id="rId4"/>
    <p:sldId id="259" r:id="rId5"/>
    <p:sldId id="264" r:id="rId6"/>
    <p:sldId id="258" r:id="rId7"/>
    <p:sldId id="266" r:id="rId8"/>
    <p:sldId id="260" r:id="rId9"/>
    <p:sldId id="267" r:id="rId10"/>
    <p:sldId id="268" r:id="rId11"/>
    <p:sldId id="271" r:id="rId12"/>
    <p:sldId id="272"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extLst>
    <p:ext uri="{E76CE94A-603C-4142-B9EB-6D1370010A27}">
      <p14:discardImageEditData xmlns:p14="http://schemas.microsoft.com/office/powerpoint/2010/main" xmlns:p="http://schemas.openxmlformats.org/presentationml/2006/main" xmlns:r="http://schemas.openxmlformats.org/officeDocument/2006/relationships" xmlns:a="http://schemas.openxmlformats.org/drawingml/2006/main" xmlns="" val="0"/>
    </p:ext>
    <p:ext uri="{D31A062A-798A-4329-ABDD-BBA856620510}">
      <p14:defaultImageDpi xmlns:p14="http://schemas.microsoft.com/office/powerpoint/2010/main" xmlns:p="http://schemas.openxmlformats.org/presentationml/2006/main" xmlns:r="http://schemas.openxmlformats.org/officeDocument/2006/relationships" xmlns:a="http://schemas.openxmlformats.org/drawingml/2006/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snapToGrid="0" snapToObjects="1">
      <p:cViewPr varScale="1">
        <p:scale>
          <a:sx n="100" d="100"/>
          <a:sy n="100" d="100"/>
        </p:scale>
        <p:origin x="-1128" y="-10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charts/_rels/chart1.xml.rels><?xml version="1.0" encoding="UTF-8" standalone="yes"?>
<Relationships xmlns="http://schemas.openxmlformats.org/package/2006/relationships"><Relationship Id="rId1" Type="http://schemas.openxmlformats.org/officeDocument/2006/relationships/oleObject" Target="Work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en-US"/>
  <c:style val="18"/>
  <c:chart>
    <c:plotArea>
      <c:layout/>
      <c:barChart>
        <c:barDir val="col"/>
        <c:grouping val="clustered"/>
        <c:ser>
          <c:idx val="0"/>
          <c:order val="0"/>
          <c:tx>
            <c:strRef>
              <c:f>Sheet1!$E$7</c:f>
              <c:strCache>
                <c:ptCount val="1"/>
                <c:pt idx="0">
                  <c:v>Costs of IPV</c:v>
                </c:pt>
              </c:strCache>
            </c:strRef>
          </c:tx>
          <c:cat>
            <c:strRef>
              <c:f>Sheet1!$D$8:$D$12</c:f>
              <c:strCache>
                <c:ptCount val="5"/>
                <c:pt idx="0">
                  <c:v>Australia</c:v>
                </c:pt>
                <c:pt idx="1">
                  <c:v>UK</c:v>
                </c:pt>
                <c:pt idx="2">
                  <c:v>Vietnam</c:v>
                </c:pt>
                <c:pt idx="3">
                  <c:v>Bangladesh</c:v>
                </c:pt>
                <c:pt idx="4">
                  <c:v>Peru</c:v>
                </c:pt>
              </c:strCache>
            </c:strRef>
          </c:cat>
          <c:val>
            <c:numRef>
              <c:f>Sheet1!$E$8:$E$12</c:f>
              <c:numCache>
                <c:formatCode>General</c:formatCode>
                <c:ptCount val="5"/>
                <c:pt idx="0">
                  <c:v>1.2</c:v>
                </c:pt>
                <c:pt idx="1">
                  <c:v>1.9</c:v>
                </c:pt>
                <c:pt idx="2">
                  <c:v>3.2</c:v>
                </c:pt>
                <c:pt idx="3">
                  <c:v>2.0</c:v>
                </c:pt>
                <c:pt idx="4">
                  <c:v>3.9</c:v>
                </c:pt>
              </c:numCache>
            </c:numRef>
          </c:val>
        </c:ser>
        <c:ser>
          <c:idx val="1"/>
          <c:order val="1"/>
          <c:tx>
            <c:strRef>
              <c:f>Sheet1!$F$7</c:f>
              <c:strCache>
                <c:ptCount val="1"/>
                <c:pt idx="0">
                  <c:v>Spending on Primary Edu</c:v>
                </c:pt>
              </c:strCache>
            </c:strRef>
          </c:tx>
          <c:cat>
            <c:strRef>
              <c:f>Sheet1!$D$8:$D$12</c:f>
              <c:strCache>
                <c:ptCount val="5"/>
                <c:pt idx="0">
                  <c:v>Australia</c:v>
                </c:pt>
                <c:pt idx="1">
                  <c:v>UK</c:v>
                </c:pt>
                <c:pt idx="2">
                  <c:v>Vietnam</c:v>
                </c:pt>
                <c:pt idx="3">
                  <c:v>Bangladesh</c:v>
                </c:pt>
                <c:pt idx="4">
                  <c:v>Peru</c:v>
                </c:pt>
              </c:strCache>
            </c:strRef>
          </c:cat>
          <c:val>
            <c:numRef>
              <c:f>Sheet1!$F$8:$F$12</c:f>
              <c:numCache>
                <c:formatCode>General</c:formatCode>
                <c:ptCount val="5"/>
                <c:pt idx="0">
                  <c:v>1.6</c:v>
                </c:pt>
                <c:pt idx="1">
                  <c:v>1.2</c:v>
                </c:pt>
                <c:pt idx="2">
                  <c:v>1.6</c:v>
                </c:pt>
                <c:pt idx="3">
                  <c:v>0.98</c:v>
                </c:pt>
                <c:pt idx="4">
                  <c:v>1.3</c:v>
                </c:pt>
              </c:numCache>
            </c:numRef>
          </c:val>
        </c:ser>
        <c:dLbls/>
        <c:axId val="300686008"/>
        <c:axId val="300689112"/>
      </c:barChart>
      <c:catAx>
        <c:axId val="300686008"/>
        <c:scaling>
          <c:orientation val="minMax"/>
        </c:scaling>
        <c:axPos val="b"/>
        <c:tickLblPos val="nextTo"/>
        <c:crossAx val="300689112"/>
        <c:crosses val="autoZero"/>
        <c:auto val="1"/>
        <c:lblAlgn val="ctr"/>
        <c:lblOffset val="100"/>
      </c:catAx>
      <c:valAx>
        <c:axId val="300689112"/>
        <c:scaling>
          <c:orientation val="minMax"/>
        </c:scaling>
        <c:axPos val="l"/>
        <c:title>
          <c:tx>
            <c:rich>
              <a:bodyPr rot="-5400000" vert="horz"/>
              <a:lstStyle/>
              <a:p>
                <a:pPr>
                  <a:defRPr/>
                </a:pPr>
                <a:r>
                  <a:rPr lang="en-US"/>
                  <a:t>% of GDP</a:t>
                </a:r>
              </a:p>
            </c:rich>
          </c:tx>
          <c:layout/>
        </c:title>
        <c:numFmt formatCode="General" sourceLinked="1"/>
        <c:tickLblPos val="nextTo"/>
        <c:crossAx val="300686008"/>
        <c:crosses val="autoZero"/>
        <c:crossBetween val="between"/>
      </c:valAx>
    </c:plotArea>
    <c:legend>
      <c:legendPos val="r"/>
      <c:layout/>
    </c:legend>
    <c:plotVisOnly val="1"/>
    <c:dispBlanksAs val="gap"/>
  </c:chart>
  <c:externalData r:id="rId1"/>
</c:chartSpace>
</file>

<file path=ppt/drawings/_rels/vmlDrawing1.vml.rels><?xml version="1.0" encoding="UTF-8" standalone="yes"?>
<Relationships xmlns="http://schemas.openxmlformats.org/package/2006/relationships"><Relationship Id="rId1" Type="http://schemas.openxmlformats.org/officeDocument/2006/relationships/image" Target="../media/image6.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A32FB4C-FD7E-D749-BEE1-8D80A03BDE3A}" type="datetimeFigureOut">
              <a:rPr lang="en-US" smtClean="0"/>
              <a:pPr/>
              <a:t>25.05.2017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F47395C-6EC3-D34B-A0B6-C8DC35CB25C8}"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11797104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F47395C-6EC3-D34B-A0B6-C8DC35CB25C8}" type="slidenum">
              <a:rPr lang="en-US" smtClean="0"/>
              <a:pPr/>
              <a:t>2</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15103627"/>
      </p:ext>
    </p:extLst>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E0F9BC-102D-914A-829C-750E3D156AA9}" type="slidenum">
              <a:rPr lang="en-US" smtClean="0"/>
              <a:pPr/>
              <a:t>4</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2234882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ga-IE"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ga-IE"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49E9ADAB-9512-2D48-81C6-F01203F8E184}" type="datetimeFigureOut">
              <a:rPr lang="en-US" smtClean="0"/>
              <a:pPr/>
              <a:t>25.05.2017</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06294630-CB40-A744-A1D2-7FD18680419E}"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ga-IE"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4" name="Date Placeholder 3"/>
          <p:cNvSpPr>
            <a:spLocks noGrp="1"/>
          </p:cNvSpPr>
          <p:nvPr>
            <p:ph type="dt" sz="half" idx="10"/>
          </p:nvPr>
        </p:nvSpPr>
        <p:spPr/>
        <p:txBody>
          <a:bodyPr/>
          <a:lstStyle/>
          <a:p>
            <a:fld id="{49E9ADAB-9512-2D48-81C6-F01203F8E184}" type="datetimeFigureOut">
              <a:rPr lang="en-US" smtClean="0"/>
              <a:pPr/>
              <a:t>25.05.2017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294630-CB40-A744-A1D2-7FD18680419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ga-IE"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49E9ADAB-9512-2D48-81C6-F01203F8E184}" type="datetimeFigureOut">
              <a:rPr lang="en-US" smtClean="0"/>
              <a:pPr/>
              <a:t>25.05.2017</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06294630-CB40-A744-A1D2-7FD18680419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ga-IE" smtClean="0"/>
              <a:t>Click to edit Master title style</a:t>
            </a:r>
            <a:endParaRPr kumimoji="0" lang="en-US"/>
          </a:p>
        </p:txBody>
      </p:sp>
      <p:sp>
        <p:nvSpPr>
          <p:cNvPr id="4" name="Date Placeholder 3"/>
          <p:cNvSpPr>
            <a:spLocks noGrp="1"/>
          </p:cNvSpPr>
          <p:nvPr>
            <p:ph type="dt" sz="half" idx="10"/>
          </p:nvPr>
        </p:nvSpPr>
        <p:spPr/>
        <p:txBody>
          <a:bodyPr/>
          <a:lstStyle/>
          <a:p>
            <a:fld id="{49E9ADAB-9512-2D48-81C6-F01203F8E184}" type="datetimeFigureOut">
              <a:rPr lang="en-US" smtClean="0"/>
              <a:pPr/>
              <a:t>25.05.2017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06294630-CB40-A744-A1D2-7FD18680419E}"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ga-IE"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ga-IE" smtClean="0"/>
              <a:t>Click to edit Master title style</a:t>
            </a:r>
            <a:endParaRPr kumimoji="0" lang="en-US"/>
          </a:p>
        </p:txBody>
      </p:sp>
      <p:sp>
        <p:nvSpPr>
          <p:cNvPr id="12" name="Date Placeholder 11"/>
          <p:cNvSpPr>
            <a:spLocks noGrp="1"/>
          </p:cNvSpPr>
          <p:nvPr>
            <p:ph type="dt" sz="half" idx="10"/>
          </p:nvPr>
        </p:nvSpPr>
        <p:spPr/>
        <p:txBody>
          <a:bodyPr/>
          <a:lstStyle/>
          <a:p>
            <a:fld id="{49E9ADAB-9512-2D48-81C6-F01203F8E184}" type="datetimeFigureOut">
              <a:rPr lang="en-US" smtClean="0"/>
              <a:pPr/>
              <a:t>25.05.2017</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06294630-CB40-A744-A1D2-7FD18680419E}"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ga-IE"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8" name="Date Placeholder 7"/>
          <p:cNvSpPr>
            <a:spLocks noGrp="1"/>
          </p:cNvSpPr>
          <p:nvPr>
            <p:ph type="dt" sz="half" idx="15"/>
          </p:nvPr>
        </p:nvSpPr>
        <p:spPr/>
        <p:txBody>
          <a:bodyPr rtlCol="0"/>
          <a:lstStyle/>
          <a:p>
            <a:fld id="{49E9ADAB-9512-2D48-81C6-F01203F8E184}" type="datetimeFigureOut">
              <a:rPr lang="en-US" smtClean="0"/>
              <a:pPr/>
              <a:t>25.05.2017</a:t>
            </a:fld>
            <a:endParaRPr lang="en-US"/>
          </a:p>
        </p:txBody>
      </p:sp>
      <p:sp>
        <p:nvSpPr>
          <p:cNvPr id="10" name="Slide Number Placeholder 9"/>
          <p:cNvSpPr>
            <a:spLocks noGrp="1"/>
          </p:cNvSpPr>
          <p:nvPr>
            <p:ph type="sldNum" sz="quarter" idx="16"/>
          </p:nvPr>
        </p:nvSpPr>
        <p:spPr/>
        <p:txBody>
          <a:bodyPr rtlCol="0"/>
          <a:lstStyle/>
          <a:p>
            <a:fld id="{06294630-CB40-A744-A1D2-7FD18680419E}"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ga-IE"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10" name="Date Placeholder 9"/>
          <p:cNvSpPr>
            <a:spLocks noGrp="1"/>
          </p:cNvSpPr>
          <p:nvPr>
            <p:ph type="dt" sz="half" idx="15"/>
          </p:nvPr>
        </p:nvSpPr>
        <p:spPr/>
        <p:txBody>
          <a:bodyPr rtlCol="0"/>
          <a:lstStyle/>
          <a:p>
            <a:fld id="{49E9ADAB-9512-2D48-81C6-F01203F8E184}" type="datetimeFigureOut">
              <a:rPr lang="en-US" smtClean="0"/>
              <a:pPr/>
              <a:t>25.05.2017</a:t>
            </a:fld>
            <a:endParaRPr lang="en-US"/>
          </a:p>
        </p:txBody>
      </p:sp>
      <p:sp>
        <p:nvSpPr>
          <p:cNvPr id="12" name="Slide Number Placeholder 11"/>
          <p:cNvSpPr>
            <a:spLocks noGrp="1"/>
          </p:cNvSpPr>
          <p:nvPr>
            <p:ph type="sldNum" sz="quarter" idx="16"/>
          </p:nvPr>
        </p:nvSpPr>
        <p:spPr/>
        <p:txBody>
          <a:bodyPr rtlCol="0"/>
          <a:lstStyle/>
          <a:p>
            <a:fld id="{06294630-CB40-A744-A1D2-7FD18680419E}"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ga-IE"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ga-IE"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ga-IE" smtClean="0"/>
              <a:t>Click to edit Master title style</a:t>
            </a:r>
            <a:endParaRPr kumimoji="0" lang="en-US"/>
          </a:p>
        </p:txBody>
      </p:sp>
      <p:sp>
        <p:nvSpPr>
          <p:cNvPr id="3" name="Date Placeholder 2"/>
          <p:cNvSpPr>
            <a:spLocks noGrp="1"/>
          </p:cNvSpPr>
          <p:nvPr>
            <p:ph type="dt" sz="half" idx="10"/>
          </p:nvPr>
        </p:nvSpPr>
        <p:spPr/>
        <p:txBody>
          <a:bodyPr/>
          <a:lstStyle/>
          <a:p>
            <a:fld id="{49E9ADAB-9512-2D48-81C6-F01203F8E184}" type="datetimeFigureOut">
              <a:rPr lang="en-US" smtClean="0"/>
              <a:pPr/>
              <a:t>25.05.2017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06294630-CB40-A744-A1D2-7FD18680419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E9ADAB-9512-2D48-81C6-F01203F8E184}" type="datetimeFigureOut">
              <a:rPr lang="en-US" smtClean="0"/>
              <a:pPr/>
              <a:t>25.05.2017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06294630-CB40-A744-A1D2-7FD18680419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ga-IE" smtClean="0"/>
              <a:t>Click to edit Master title style</a:t>
            </a:r>
            <a:endParaRPr kumimoji="0" lang="en-US"/>
          </a:p>
        </p:txBody>
      </p:sp>
      <p:sp>
        <p:nvSpPr>
          <p:cNvPr id="5" name="Date Placeholder 4"/>
          <p:cNvSpPr>
            <a:spLocks noGrp="1"/>
          </p:cNvSpPr>
          <p:nvPr>
            <p:ph type="dt" sz="half" idx="10"/>
          </p:nvPr>
        </p:nvSpPr>
        <p:spPr/>
        <p:txBody>
          <a:bodyPr/>
          <a:lstStyle/>
          <a:p>
            <a:fld id="{49E9ADAB-9512-2D48-81C6-F01203F8E184}" type="datetimeFigureOut">
              <a:rPr lang="en-US" smtClean="0"/>
              <a:pPr/>
              <a:t>25.05.2017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06294630-CB40-A744-A1D2-7FD18680419E}"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ga-IE"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ga-IE"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ga-IE"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49E9ADAB-9512-2D48-81C6-F01203F8E184}" type="datetimeFigureOut">
              <a:rPr lang="en-US" smtClean="0"/>
              <a:pPr/>
              <a:t>25.05.2017</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06294630-CB40-A744-A1D2-7FD18680419E}"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ga-IE" smtClean="0"/>
              <a:t>Drag picture to placeholder or click icon to add</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ga-IE"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ga-IE" smtClean="0"/>
              <a:t>Click to edit Master text styles</a:t>
            </a:r>
          </a:p>
          <a:p>
            <a:pPr lvl="1" eaLnBrk="1" latinLnBrk="0" hangingPunct="1"/>
            <a:r>
              <a:rPr kumimoji="0" lang="ga-IE" smtClean="0"/>
              <a:t>Second level</a:t>
            </a:r>
          </a:p>
          <a:p>
            <a:pPr lvl="2" eaLnBrk="1" latinLnBrk="0" hangingPunct="1"/>
            <a:r>
              <a:rPr kumimoji="0" lang="ga-IE" smtClean="0"/>
              <a:t>Third level</a:t>
            </a:r>
          </a:p>
          <a:p>
            <a:pPr lvl="3" eaLnBrk="1" latinLnBrk="0" hangingPunct="1"/>
            <a:r>
              <a:rPr kumimoji="0" lang="ga-IE" smtClean="0"/>
              <a:t>Fourth level</a:t>
            </a:r>
          </a:p>
          <a:p>
            <a:pPr lvl="4" eaLnBrk="1" latinLnBrk="0" hangingPunct="1"/>
            <a:r>
              <a:rPr kumimoji="0" lang="ga-IE"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49E9ADAB-9512-2D48-81C6-F01203F8E184}" type="datetimeFigureOut">
              <a:rPr lang="en-US" smtClean="0"/>
              <a:pPr/>
              <a:t>25.05.2017</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06294630-CB40-A744-A1D2-7FD18680419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7.png"/><Relationship Id="rId3" Type="http://schemas.openxmlformats.org/officeDocument/2006/relationships/image" Target="../media/image8.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vmlDrawing" Target="../drawings/vmlDrawing1.vml"/><Relationship Id="rId2" Type="http://schemas.openxmlformats.org/officeDocument/2006/relationships/slideLayout" Target="../slideLayouts/slideLayout2.xml"/><Relationship Id="rId3" Type="http://schemas.openxmlformats.org/officeDocument/2006/relationships/package" Target="../embeddings/Microsoft_Word_Document1.docx"/></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51" y="1666877"/>
            <a:ext cx="8108950" cy="2555873"/>
          </a:xfrm>
        </p:spPr>
        <p:txBody>
          <a:bodyPr>
            <a:normAutofit/>
          </a:bodyPr>
          <a:lstStyle/>
          <a:p>
            <a:r>
              <a:rPr lang="en-US" dirty="0" smtClean="0"/>
              <a:t>Economic Costs of Violence Against Women</a:t>
            </a:r>
            <a:endParaRPr lang="en-US" dirty="0"/>
          </a:p>
        </p:txBody>
      </p:sp>
      <p:sp>
        <p:nvSpPr>
          <p:cNvPr id="3" name="Subtitle 2"/>
          <p:cNvSpPr>
            <a:spLocks noGrp="1"/>
          </p:cNvSpPr>
          <p:nvPr>
            <p:ph type="subTitle" idx="1"/>
          </p:nvPr>
        </p:nvSpPr>
        <p:spPr>
          <a:xfrm>
            <a:off x="2362200" y="4556125"/>
            <a:ext cx="5607050" cy="1492250"/>
          </a:xfrm>
        </p:spPr>
        <p:txBody>
          <a:bodyPr>
            <a:noAutofit/>
          </a:bodyPr>
          <a:lstStyle/>
          <a:p>
            <a:pPr algn="ctr"/>
            <a:r>
              <a:rPr lang="en-US" sz="1400" dirty="0" smtClean="0"/>
              <a:t>Nata Duvvury</a:t>
            </a:r>
          </a:p>
          <a:p>
            <a:pPr algn="ctr"/>
            <a:r>
              <a:rPr lang="en-US" sz="1400" dirty="0" smtClean="0"/>
              <a:t>National University of Ireland, Galway</a:t>
            </a:r>
          </a:p>
          <a:p>
            <a:pPr algn="ctr"/>
            <a:r>
              <a:rPr lang="en-US" sz="1400" dirty="0" smtClean="0"/>
              <a:t>25-26 May 2017</a:t>
            </a:r>
          </a:p>
          <a:p>
            <a:pPr algn="ctr"/>
            <a:r>
              <a:rPr lang="en-US" sz="1400" dirty="0" err="1" smtClean="0"/>
              <a:t>Vilinus</a:t>
            </a:r>
            <a:endParaRPr lang="en-US" sz="1400" dirty="0"/>
          </a:p>
        </p:txBody>
      </p:sp>
      <p:sp>
        <p:nvSpPr>
          <p:cNvPr id="4" name="TextBox 3"/>
          <p:cNvSpPr txBox="1"/>
          <p:nvPr/>
        </p:nvSpPr>
        <p:spPr>
          <a:xfrm>
            <a:off x="1127124" y="777875"/>
            <a:ext cx="7064375" cy="646331"/>
          </a:xfrm>
          <a:prstGeom prst="rect">
            <a:avLst/>
          </a:prstGeom>
          <a:noFill/>
        </p:spPr>
        <p:txBody>
          <a:bodyPr wrap="square" rtlCol="0">
            <a:spAutoFit/>
          </a:bodyPr>
          <a:lstStyle/>
          <a:p>
            <a:r>
              <a:rPr lang="en-US" dirty="0" smtClean="0"/>
              <a:t>Women’s Economic Empowerment: Creating Equal Opportunities in the World of Work – Asia-Europe Meeting</a:t>
            </a:r>
            <a:endParaRPr lang="en-US" dirty="0"/>
          </a:p>
        </p:txBody>
      </p:sp>
      <p:pic>
        <p:nvPicPr>
          <p:cNvPr id="6" name="Picture 5"/>
          <p:cNvPicPr>
            <a:picLocks noChangeAspect="1"/>
          </p:cNvPicPr>
          <p:nvPr/>
        </p:nvPicPr>
        <p:blipFill>
          <a:blip r:embed="rId2"/>
          <a:stretch>
            <a:fillRect/>
          </a:stretch>
        </p:blipFill>
        <p:spPr>
          <a:xfrm>
            <a:off x="0" y="5910778"/>
            <a:ext cx="2400300" cy="736600"/>
          </a:xfrm>
          <a:prstGeom prst="rect">
            <a:avLst/>
          </a:prstGeom>
        </p:spPr>
      </p:pic>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372964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smtClean="0"/>
              <a:t>Income loss was about 1% of GDP</a:t>
            </a:r>
            <a:endParaRPr lang="en-US" dirty="0"/>
          </a:p>
        </p:txBody>
      </p:sp>
      <p:pic>
        <p:nvPicPr>
          <p:cNvPr id="11" name="Content Placeholder 10"/>
          <p:cNvPicPr>
            <a:picLocks noGrp="1" noChangeAspect="1"/>
          </p:cNvPicPr>
          <p:nvPr>
            <p:ph sz="quarter" idx="2"/>
          </p:nvPr>
        </p:nvPicPr>
        <p:blipFill>
          <a:blip r:embed="rId2"/>
          <a:srcRect t="10169" b="10169"/>
          <a:stretch>
            <a:fillRect/>
          </a:stretch>
        </p:blipFill>
        <p:spPr>
          <a:xfrm>
            <a:off x="0" y="1791019"/>
            <a:ext cx="1802210" cy="2778399"/>
          </a:xfrm>
        </p:spPr>
      </p:pic>
      <p:pic>
        <p:nvPicPr>
          <p:cNvPr id="9" name="Content Placeholder 8"/>
          <p:cNvPicPr>
            <a:picLocks noGrp="1" noChangeAspect="1"/>
          </p:cNvPicPr>
          <p:nvPr>
            <p:ph sz="quarter" idx="4"/>
          </p:nvPr>
        </p:nvPicPr>
        <p:blipFill>
          <a:blip r:embed="rId3"/>
          <a:srcRect t="3248" b="3248"/>
          <a:stretch>
            <a:fillRect/>
          </a:stretch>
        </p:blipFill>
        <p:spPr/>
      </p:pic>
      <p:sp>
        <p:nvSpPr>
          <p:cNvPr id="14" name="TextBox 13"/>
          <p:cNvSpPr txBox="1"/>
          <p:nvPr/>
        </p:nvSpPr>
        <p:spPr>
          <a:xfrm>
            <a:off x="1802210" y="2518977"/>
            <a:ext cx="2766885" cy="4062651"/>
          </a:xfrm>
          <a:prstGeom prst="rect">
            <a:avLst/>
          </a:prstGeom>
          <a:noFill/>
        </p:spPr>
        <p:txBody>
          <a:bodyPr wrap="square" rtlCol="0">
            <a:spAutoFit/>
          </a:bodyPr>
          <a:lstStyle/>
          <a:p>
            <a:pPr marL="285750" indent="-285750">
              <a:buFont typeface="Wingdings" charset="2"/>
              <a:buChar char="u"/>
            </a:pPr>
            <a:r>
              <a:rPr lang="en-US" sz="2400" dirty="0" smtClean="0"/>
              <a:t>Loss of income spread across rural and urban sectors</a:t>
            </a:r>
          </a:p>
          <a:p>
            <a:pPr marL="285750" indent="-285750">
              <a:buFont typeface="Wingdings" charset="2"/>
              <a:buChar char="u"/>
            </a:pPr>
            <a:r>
              <a:rPr lang="en-US" sz="2400" dirty="0" smtClean="0"/>
              <a:t>Most affected are urban </a:t>
            </a:r>
            <a:r>
              <a:rPr lang="en-US" sz="2400" dirty="0" err="1" smtClean="0"/>
              <a:t>labour</a:t>
            </a:r>
            <a:r>
              <a:rPr lang="en-US" sz="2400" dirty="0" smtClean="0"/>
              <a:t> with tertiary education and rural </a:t>
            </a:r>
            <a:r>
              <a:rPr lang="en-US" sz="2400" dirty="0" err="1" smtClean="0"/>
              <a:t>labour</a:t>
            </a:r>
            <a:r>
              <a:rPr lang="en-US" sz="2400" dirty="0" smtClean="0"/>
              <a:t> with secondary education</a:t>
            </a:r>
          </a:p>
          <a:p>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272493443"/>
      </p:ext>
    </p:extLst>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Policy Implications</a:t>
            </a:r>
            <a:endParaRPr lang="en-US" dirty="0"/>
          </a:p>
        </p:txBody>
      </p:sp>
      <p:pic>
        <p:nvPicPr>
          <p:cNvPr id="9" name="Content Placeholder 8"/>
          <p:cNvPicPr>
            <a:picLocks noGrp="1" noChangeAspect="1"/>
          </p:cNvPicPr>
          <p:nvPr>
            <p:ph sz="quarter" idx="1"/>
          </p:nvPr>
        </p:nvPicPr>
        <p:blipFill>
          <a:blip r:embed="rId2"/>
          <a:srcRect l="1657" r="1657"/>
          <a:stretch>
            <a:fillRect/>
          </a:stretch>
        </p:blipFill>
        <p:spPr/>
      </p:pic>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565878344"/>
      </p:ext>
    </p:extLst>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We need to establish more rigorously the macro economic impacts of violence, moving beyond focus on costs of service provision</a:t>
            </a:r>
          </a:p>
          <a:p>
            <a:r>
              <a:rPr lang="en-US" dirty="0" smtClean="0"/>
              <a:t>We need to focus the link between violence and its impacts on unpaid care work as there is a dynamic circular interaction between the two – a way of illuminating the invisible costs of violence</a:t>
            </a:r>
          </a:p>
          <a:p>
            <a:r>
              <a:rPr lang="en-US" dirty="0" smtClean="0"/>
              <a:t>Economic empowerment without effective response to violence against women will lessen the impact of such interventions.</a:t>
            </a:r>
          </a:p>
          <a:p>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104350164"/>
      </p:ext>
    </p:extLst>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Global Prevalence of Violence</a:t>
            </a:r>
            <a:endParaRPr lang="en-US" dirty="0"/>
          </a:p>
        </p:txBody>
      </p:sp>
      <p:pic>
        <p:nvPicPr>
          <p:cNvPr id="4" name="Content Placeholder 3"/>
          <p:cNvPicPr>
            <a:picLocks noGrp="1"/>
          </p:cNvPicPr>
          <p:nvPr>
            <p:ph sz="quarter" idx="1"/>
          </p:nvPr>
        </p:nvPicPr>
        <p:blipFill>
          <a:blip r:embed="rId3"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t="6943" b="6943"/>
          <a:stretch>
            <a:fillRect/>
          </a:stretch>
        </p:blipFill>
        <p:spPr bwMode="auto">
          <a:prstGeom prst="rect">
            <a:avLst/>
          </a:prstGeom>
          <a:noFill/>
          <a:ln>
            <a:noFill/>
          </a:ln>
        </p:spPr>
      </p:pic>
      <p:sp>
        <p:nvSpPr>
          <p:cNvPr id="5" name="TextBox 4"/>
          <p:cNvSpPr txBox="1"/>
          <p:nvPr/>
        </p:nvSpPr>
        <p:spPr>
          <a:xfrm>
            <a:off x="841375" y="6096000"/>
            <a:ext cx="5873750" cy="307777"/>
          </a:xfrm>
          <a:prstGeom prst="rect">
            <a:avLst/>
          </a:prstGeom>
          <a:noFill/>
        </p:spPr>
        <p:txBody>
          <a:bodyPr wrap="square" rtlCol="0">
            <a:spAutoFit/>
          </a:bodyPr>
          <a:lstStyle/>
          <a:p>
            <a:r>
              <a:rPr lang="en-US" sz="1400" dirty="0" smtClean="0"/>
              <a:t>Source: UN Women (2015) World’s Women</a:t>
            </a:r>
            <a:endParaRPr lang="en-US" sz="1400"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9096082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Violence Against Women: an Economic Issue?</a:t>
            </a:r>
            <a:endParaRPr lang="en-US" dirty="0"/>
          </a:p>
        </p:txBody>
      </p:sp>
      <p:sp>
        <p:nvSpPr>
          <p:cNvPr id="3" name="Content Placeholder 2"/>
          <p:cNvSpPr>
            <a:spLocks noGrp="1"/>
          </p:cNvSpPr>
          <p:nvPr>
            <p:ph sz="quarter" idx="1"/>
          </p:nvPr>
        </p:nvSpPr>
        <p:spPr/>
        <p:txBody>
          <a:bodyPr/>
          <a:lstStyle/>
          <a:p>
            <a:r>
              <a:rPr lang="en-US" dirty="0" smtClean="0"/>
              <a:t>In much of the discourse and policy advocacy on violence against women focuses on its rights violation dimension.</a:t>
            </a:r>
          </a:p>
          <a:p>
            <a:r>
              <a:rPr lang="en-US" dirty="0" smtClean="0"/>
              <a:t>The argument is normative that response is required because it is fundamentally wrong</a:t>
            </a:r>
          </a:p>
          <a:p>
            <a:r>
              <a:rPr lang="en-US" dirty="0" smtClean="0"/>
              <a:t>Equally women and families bear significant costs that are invisible or ignored with significant implications for the economy</a:t>
            </a:r>
          </a:p>
          <a:p>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7815381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14424" y="1793104"/>
            <a:ext cx="7610476" cy="4831420"/>
          </a:xfrm>
        </p:spPr>
        <p:txBody>
          <a:bodyPr>
            <a:normAutofit fontScale="47500" lnSpcReduction="20000"/>
          </a:bodyPr>
          <a:lstStyle/>
          <a:p>
            <a:r>
              <a:rPr lang="en-US" sz="4200" dirty="0"/>
              <a:t>simple and direct methodology used to estimate the direct costs of services, out of pocket expenditures by women for accessing services and establishing the foregone income due to absenteeism from paid work and inability to undertake domestic work</a:t>
            </a:r>
            <a:r>
              <a:rPr lang="en-GB" sz="4200" dirty="0"/>
              <a:t> </a:t>
            </a:r>
            <a:endParaRPr lang="en-GB" sz="4200" dirty="0" smtClean="0"/>
          </a:p>
          <a:p>
            <a:r>
              <a:rPr lang="en-US" sz="4200" dirty="0" smtClean="0"/>
              <a:t>To calculate loss </a:t>
            </a:r>
            <a:r>
              <a:rPr lang="en-US" sz="4200" dirty="0"/>
              <a:t>of income due to absenteeism</a:t>
            </a:r>
            <a:r>
              <a:rPr lang="en-US" sz="4200" dirty="0" smtClean="0"/>
              <a:t>,</a:t>
            </a:r>
            <a:r>
              <a:rPr lang="en-US" sz="4200" dirty="0"/>
              <a:t> </a:t>
            </a:r>
            <a:r>
              <a:rPr lang="en-US" sz="4200" dirty="0" smtClean="0"/>
              <a:t>need to find establish  </a:t>
            </a:r>
            <a:r>
              <a:rPr lang="en-US" sz="4200" dirty="0"/>
              <a:t>the average number of days missed per incident. Total days lost in an economy are calculated by estimating number of incidents that result in missing work and multiplying average number of day of missed paid work. The total person days lost is then multiplied by the mean daily wage rate to estimate the monetary value of income foregone at the national level. Similar can be used also to estimate the cost of missing unpaid domestic work, in which mean daily wage rate is replaced by an imputed value for the domestic work</a:t>
            </a:r>
            <a:r>
              <a:rPr lang="en-US" sz="4200" dirty="0" smtClean="0"/>
              <a:t>.</a:t>
            </a:r>
          </a:p>
          <a:p>
            <a:r>
              <a:rPr lang="en-US" sz="4200" b="1" dirty="0" smtClean="0"/>
              <a:t> </a:t>
            </a:r>
            <a:r>
              <a:rPr lang="en-US" sz="4200" b="1" dirty="0"/>
              <a:t>For example, study in Vietnam using this methodology estimated that the out-of-pocket-expenditures, missed paid work and unpaid domestic work came to $1.71 billion or 1.41 percent of GDP (</a:t>
            </a:r>
            <a:r>
              <a:rPr lang="en-US" sz="4200" b="1" dirty="0" err="1"/>
              <a:t>Duvvury</a:t>
            </a:r>
            <a:r>
              <a:rPr lang="en-US" sz="4200" b="1" dirty="0"/>
              <a:t>, et al., 2012)</a:t>
            </a:r>
            <a:r>
              <a:rPr lang="en-GB" sz="4200" dirty="0"/>
              <a:t> </a:t>
            </a:r>
            <a:endParaRPr lang="en-US" sz="4200" dirty="0" smtClean="0"/>
          </a:p>
          <a:p>
            <a:endParaRPr lang="en-US" sz="4200" dirty="0" smtClean="0"/>
          </a:p>
          <a:p>
            <a:endParaRPr lang="en-GB" dirty="0"/>
          </a:p>
          <a:p>
            <a:endParaRPr lang="en-GB" dirty="0" smtClean="0"/>
          </a:p>
          <a:p>
            <a:endParaRPr lang="en-US" dirty="0"/>
          </a:p>
        </p:txBody>
      </p:sp>
      <p:pic>
        <p:nvPicPr>
          <p:cNvPr id="4" name="Picture 3"/>
          <p:cNvPicPr>
            <a:picLocks noChangeAspect="1"/>
          </p:cNvPicPr>
          <p:nvPr/>
        </p:nvPicPr>
        <p:blipFill>
          <a:blip r:embed="rId3"/>
          <a:stretch>
            <a:fillRect/>
          </a:stretch>
        </p:blipFill>
        <p:spPr>
          <a:xfrm>
            <a:off x="0" y="547894"/>
            <a:ext cx="9144000" cy="6132306"/>
          </a:xfrm>
          <a:prstGeom prst="rect">
            <a:avLst/>
          </a:prstGeom>
        </p:spPr>
      </p:pic>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5328367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normAutofit fontScale="90000"/>
          </a:bodyPr>
          <a:lstStyle/>
          <a:p>
            <a:r>
              <a:rPr lang="en-US" dirty="0" smtClean="0"/>
              <a:t>Economic Impact: Violence deepens poverty and costs Development and Growth</a:t>
            </a:r>
          </a:p>
        </p:txBody>
      </p:sp>
      <p:sp>
        <p:nvSpPr>
          <p:cNvPr id="19459" name="Content Placeholder 2"/>
          <p:cNvSpPr>
            <a:spLocks noGrp="1"/>
          </p:cNvSpPr>
          <p:nvPr>
            <p:ph idx="1"/>
          </p:nvPr>
        </p:nvSpPr>
        <p:spPr>
          <a:xfrm>
            <a:off x="457199" y="2209800"/>
            <a:ext cx="7707087" cy="3916363"/>
          </a:xfrm>
        </p:spPr>
        <p:txBody>
          <a:bodyPr/>
          <a:lstStyle/>
          <a:p>
            <a:r>
              <a:rPr lang="en-US" dirty="0" smtClean="0"/>
              <a:t>Every incident of violence has immediate impacts and long-run consequences</a:t>
            </a:r>
          </a:p>
          <a:p>
            <a:r>
              <a:rPr lang="en-US" dirty="0" smtClean="0"/>
              <a:t>Some of these impacts involve actual expenditure or can be </a:t>
            </a:r>
            <a:r>
              <a:rPr lang="en-US" dirty="0" err="1" smtClean="0"/>
              <a:t>monetised</a:t>
            </a:r>
            <a:r>
              <a:rPr lang="en-US" dirty="0" smtClean="0"/>
              <a:t> and </a:t>
            </a:r>
            <a:r>
              <a:rPr lang="en-US" b="1" dirty="0" smtClean="0">
                <a:solidFill>
                  <a:srgbClr val="660066"/>
                </a:solidFill>
              </a:rPr>
              <a:t>thus are costs</a:t>
            </a:r>
          </a:p>
          <a:p>
            <a:r>
              <a:rPr lang="en-US" dirty="0" smtClean="0"/>
              <a:t>Costs are at household and community levels – impacting families, businesses, neighborhoods and society at large</a:t>
            </a:r>
          </a:p>
          <a:p>
            <a:endParaRPr lang="en-US" dirty="0" smtClean="0"/>
          </a:p>
          <a:p>
            <a:endParaRPr lang="en-US" dirty="0" smtClean="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176207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945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945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build="p"/>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Costing studies and key findings</a:t>
            </a:r>
            <a:endParaRPr lang="en-US" dirty="0"/>
          </a:p>
        </p:txBody>
      </p:sp>
      <p:sp>
        <p:nvSpPr>
          <p:cNvPr id="3" name="Content Placeholder 2"/>
          <p:cNvSpPr>
            <a:spLocks noGrp="1"/>
          </p:cNvSpPr>
          <p:nvPr>
            <p:ph sz="quarter" idx="1"/>
          </p:nvPr>
        </p:nvSpPr>
        <p:spPr/>
        <p:txBody>
          <a:bodyPr>
            <a:normAutofit fontScale="85000" lnSpcReduction="20000"/>
          </a:bodyPr>
          <a:lstStyle/>
          <a:p>
            <a:r>
              <a:rPr lang="en-US" dirty="0" smtClean="0"/>
              <a:t>About 56 costing studies of which  43 are from high income countries </a:t>
            </a:r>
          </a:p>
          <a:p>
            <a:r>
              <a:rPr lang="en-US" dirty="0" smtClean="0"/>
              <a:t>4 from upper middle income, 8 from low middle income countries and 2 from low income</a:t>
            </a:r>
          </a:p>
          <a:p>
            <a:r>
              <a:rPr lang="en-US" dirty="0" smtClean="0"/>
              <a:t>These studies have a significant difference in perspective</a:t>
            </a:r>
          </a:p>
          <a:p>
            <a:r>
              <a:rPr lang="en-US" dirty="0" smtClean="0"/>
              <a:t>High income studies focus on costs involved in service provision, where help seeking higher and services are more available – so focus on costs of different services as well as costs of pain and suffering</a:t>
            </a:r>
          </a:p>
          <a:p>
            <a:r>
              <a:rPr lang="en-US" dirty="0" smtClean="0"/>
              <a:t>Middle and low income countries focus more on productivity loss through absenteeism or </a:t>
            </a:r>
            <a:r>
              <a:rPr lang="en-US" dirty="0" err="1" smtClean="0"/>
              <a:t>presenteeism</a:t>
            </a:r>
            <a:r>
              <a:rPr lang="en-US" dirty="0" smtClean="0"/>
              <a:t> or the gap in earnings between those abused or not</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7715661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aphicFrame>
        <p:nvGraphicFramePr>
          <p:cNvPr id="5" name="Object 4"/>
          <p:cNvGraphicFramePr>
            <a:graphicFrameLocks noChangeAspect="1"/>
          </p:cNvGraphicFramePr>
          <p:nvPr>
            <p:extLst>
              <p:ext uri="{D42A27DB-BD31-4B8C-83A1-F6EECF244321}">
                <p14:modId xmlns:p14="http://schemas.microsoft.com/office/powerpoint/2010/main" xmlns:p="http://schemas.openxmlformats.org/presentationml/2006/main" xmlns:r="http://schemas.openxmlformats.org/officeDocument/2006/relationships" xmlns:a="http://schemas.openxmlformats.org/drawingml/2006/main" xmlns="" val="1078803823"/>
              </p:ext>
            </p:extLst>
          </p:nvPr>
        </p:nvGraphicFramePr>
        <p:xfrm>
          <a:off x="247815" y="361950"/>
          <a:ext cx="8518233" cy="6134100"/>
        </p:xfrm>
        <a:graphic>
          <a:graphicData uri="http://schemas.openxmlformats.org/presentationml/2006/ole">
            <p:oleObj spid="_x0000_s1035" name="Document" r:id="rId3" imgW="5410001" imgH="6133874" progId="Word.Document.12">
              <p:embed/>
            </p:oleObj>
          </a:graphicData>
        </a:graphic>
      </p:graphicFrame>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0748653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Aggregate costs of violence</a:t>
            </a:r>
            <a:endParaRPr lang="en-US" dirty="0"/>
          </a:p>
        </p:txBody>
      </p:sp>
      <p:graphicFrame>
        <p:nvGraphicFramePr>
          <p:cNvPr id="4" name="Content Placeholder 3"/>
          <p:cNvGraphicFramePr>
            <a:graphicFrameLocks noGrp="1"/>
          </p:cNvGraphicFramePr>
          <p:nvPr>
            <p:ph idx="1"/>
          </p:nvPr>
        </p:nvGraphicFramePr>
        <p:xfrm>
          <a:off x="457200" y="2209800"/>
          <a:ext cx="6508750" cy="39163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3293671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Macro economic loss</a:t>
            </a:r>
            <a:endParaRPr lang="en-US" dirty="0"/>
          </a:p>
        </p:txBody>
      </p:sp>
      <p:sp>
        <p:nvSpPr>
          <p:cNvPr id="5" name="Content Placeholder 4"/>
          <p:cNvSpPr>
            <a:spLocks noGrp="1"/>
          </p:cNvSpPr>
          <p:nvPr>
            <p:ph sz="quarter" idx="1"/>
          </p:nvPr>
        </p:nvSpPr>
        <p:spPr/>
        <p:txBody>
          <a:bodyPr>
            <a:normAutofit lnSpcReduction="10000"/>
          </a:bodyPr>
          <a:lstStyle/>
          <a:p>
            <a:r>
              <a:rPr lang="en-US" dirty="0" smtClean="0"/>
              <a:t>Taking only absenteeism, we introduced the loss across the major economies of the Vietnam economy as depicted in the Social Accounting Matrix, a macro-economic tool </a:t>
            </a:r>
          </a:p>
          <a:p>
            <a:r>
              <a:rPr lang="en-US" dirty="0" smtClean="0"/>
              <a:t>Using prevalence rate, and incident rate from the survey data we were able to estimate loss of income in each sector of the Vietnamese economy. </a:t>
            </a:r>
          </a:p>
          <a:p>
            <a:r>
              <a:rPr lang="en-US" dirty="0" smtClean="0"/>
              <a:t>Introducing this loss into the SAM we were able to estimate how the loss in sector affected other sectors through their interdependence</a:t>
            </a:r>
          </a:p>
          <a:p>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26383091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Median.thmx</Template>
  <TotalTime>272</TotalTime>
  <Words>659</Words>
  <Application>Microsoft Macintosh PowerPoint</Application>
  <PresentationFormat>On-screen Show (4:3)</PresentationFormat>
  <Paragraphs>43</Paragraphs>
  <Slides>12</Slides>
  <Notes>2</Notes>
  <HiddenSlides>0</HiddenSlides>
  <MMClips>0</MMClips>
  <ScaleCrop>false</ScaleCrop>
  <HeadingPairs>
    <vt:vector size="6" baseType="variant">
      <vt:variant>
        <vt:lpstr>Design Template</vt:lpstr>
      </vt:variant>
      <vt:variant>
        <vt:i4>1</vt:i4>
      </vt:variant>
      <vt:variant>
        <vt:lpstr>Embedded OLE Servers</vt:lpstr>
      </vt:variant>
      <vt:variant>
        <vt:i4>1</vt:i4>
      </vt:variant>
      <vt:variant>
        <vt:lpstr>Slide Titles</vt:lpstr>
      </vt:variant>
      <vt:variant>
        <vt:i4>12</vt:i4>
      </vt:variant>
    </vt:vector>
  </HeadingPairs>
  <TitlesOfParts>
    <vt:vector size="14" baseType="lpstr">
      <vt:lpstr>Median</vt:lpstr>
      <vt:lpstr>Document</vt:lpstr>
      <vt:lpstr>Economic Costs of Violence Against Women</vt:lpstr>
      <vt:lpstr>Global Prevalence of Violence</vt:lpstr>
      <vt:lpstr>Violence Against Women: an Economic Issue?</vt:lpstr>
      <vt:lpstr>Slide 4</vt:lpstr>
      <vt:lpstr>Economic Impact: Violence deepens poverty and costs Development and Growth</vt:lpstr>
      <vt:lpstr>Costing studies and key findings</vt:lpstr>
      <vt:lpstr>Slide 7</vt:lpstr>
      <vt:lpstr>Aggregate costs of violence</vt:lpstr>
      <vt:lpstr>Macro economic loss</vt:lpstr>
      <vt:lpstr>Income loss was about 1% of GDP</vt:lpstr>
      <vt:lpstr>Policy Implications</vt:lpstr>
      <vt:lpstr>Conclusions</vt:lpstr>
    </vt:vector>
  </TitlesOfParts>
  <Company>Nuig</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Economic Costs of Violence Against Women</dc:title>
  <dc:creator>Nata Duvvury</dc:creator>
  <cp:lastModifiedBy>Eglė</cp:lastModifiedBy>
  <cp:revision>19</cp:revision>
  <dcterms:created xsi:type="dcterms:W3CDTF">2017-05-24T21:54:12Z</dcterms:created>
  <dcterms:modified xsi:type="dcterms:W3CDTF">2017-05-24T21:55:14Z</dcterms:modified>
</cp:coreProperties>
</file>