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sldIdLst>
    <p:sldId id="262" r:id="rId2"/>
    <p:sldId id="274" r:id="rId3"/>
    <p:sldId id="273" r:id="rId4"/>
    <p:sldId id="265" r:id="rId5"/>
    <p:sldId id="267" r:id="rId6"/>
    <p:sldId id="272" r:id="rId7"/>
    <p:sldId id="268" r:id="rId8"/>
    <p:sldId id="269" r:id="rId9"/>
    <p:sldId id="270" r:id="rId10"/>
    <p:sldId id="275" r:id="rId11"/>
    <p:sldId id="271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0339" autoAdjust="0"/>
  </p:normalViewPr>
  <p:slideViewPr>
    <p:cSldViewPr>
      <p:cViewPr varScale="1">
        <p:scale>
          <a:sx n="53" d="100"/>
          <a:sy n="53" d="100"/>
        </p:scale>
        <p:origin x="-161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CEE2F2-48A4-49D8-B812-EA8FFB1B6326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FF7CAF-C5C0-45EB-A0FF-34314B59A72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2BFD3C-C32A-4199-8DCD-7D90EF70F426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baseline="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F7CAF-C5C0-45EB-A0FF-34314B59A720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AB454EA6-0D71-458A-AC0A-46BE9E9D30F1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 lnSpcReduction="10000"/>
          </a:bodyPr>
          <a:lstStyle/>
          <a:p>
            <a:endParaRPr lang="en-GB" dirty="0" smtClean="0"/>
          </a:p>
        </p:txBody>
      </p:sp>
      <p:sp>
        <p:nvSpPr>
          <p:cNvPr id="163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7B8AD9-5CC2-4462-BAA2-0595BF8F2BB9}" type="slidenum">
              <a:rPr lang="en-US" smtClean="0"/>
              <a:pPr/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0FF7CAF-C5C0-45EB-A0FF-34314B59A720}" type="slidenum">
              <a:rPr lang="en-GB" smtClean="0"/>
              <a:pPr/>
              <a:t>3</a:t>
            </a:fld>
            <a:endParaRPr lang="en-GB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>
            <a:normAutofit fontScale="92500" lnSpcReduction="20000"/>
          </a:bodyPr>
          <a:lstStyle/>
          <a:p>
            <a:endParaRPr lang="en-GB" dirty="0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217F3F-D571-404B-A47F-E3DAEF3F1760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pPr>
              <a:defRPr/>
            </a:pPr>
            <a:endParaRPr lang="en-GB" dirty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4F2ABE6-C18A-4EB1-9139-C0279BAD3B6E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D10945-717A-4B45-9214-E840E4AC1E8C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9D10945-717A-4B45-9214-E840E4AC1E8C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EF837A4-8D5C-4A47-9DD5-3DB27E57B63A}" type="slidenum">
              <a:rPr lang="en-US" smtClean="0"/>
              <a:pPr/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dirty="0" smtClean="0"/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CE28E2-358C-4AB3-B249-D3FBC2415A9A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E3B12595-248F-4B6B-9E5F-6D201C47D968}" type="datetimeFigureOut">
              <a:rPr lang="en-GB" smtClean="0"/>
              <a:pPr/>
              <a:t>23/05/2017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GB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A15DAA9-ED64-4110-BC6E-796D898D0938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.mt/url?sa=i&amp;rct=j&amp;q=&amp;esrc=s&amp;source=images&amp;cd=&amp;cad=rja&amp;uact=8&amp;ved=0ahUKEwjz1bTmvvvTAhWRDBoKHZuwBU8QjRwIBw&amp;url=https://sites.google.com/site/kyerascarrlife/childcare&amp;psig=AFQjCNHpMRX_dO1Q-mGeTOi2ZGN_qHSjkg&amp;ust=1495266982631360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3527425"/>
          </a:xfrm>
        </p:spPr>
        <p:txBody>
          <a:bodyPr>
            <a:noAutofit/>
          </a:bodyPr>
          <a:lstStyle/>
          <a:p>
            <a:pPr algn="ctr" eaLnBrk="1" hangingPunct="1"/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b="1" dirty="0" smtClean="0"/>
              <a:t>Enabling Policies for Women’s Economic Empowerment</a:t>
            </a: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r>
              <a:rPr lang="en-US" sz="4000" dirty="0" smtClean="0"/>
              <a:t/>
            </a:r>
            <a:br>
              <a:rPr lang="en-US" sz="4000" dirty="0" smtClean="0"/>
            </a:br>
            <a:endParaRPr lang="en-GB" sz="4000" dirty="0" smtClean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95536" y="5445125"/>
            <a:ext cx="8280920" cy="1223963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Renee Laiviera</a:t>
            </a:r>
          </a:p>
          <a:p>
            <a:pPr algn="ctr">
              <a:defRPr/>
            </a:pPr>
            <a:r>
              <a:rPr lang="en-GB" sz="3200" b="1" dirty="0" smtClean="0">
                <a:solidFill>
                  <a:schemeClr val="accent6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NCPE Commissioner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 dirty="0" smtClean="0"/>
              <a:t>Support Mechanisms for </a:t>
            </a:r>
            <a:br>
              <a:rPr lang="en-GB" b="1" dirty="0" smtClean="0"/>
            </a:br>
            <a:r>
              <a:rPr lang="en-GB" b="1" dirty="0" smtClean="0"/>
              <a:t>Economic Empowerment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2249424"/>
            <a:ext cx="8435280" cy="4325112"/>
          </a:xfrm>
        </p:spPr>
        <p:txBody>
          <a:bodyPr>
            <a:normAutofit/>
          </a:bodyPr>
          <a:lstStyle/>
          <a:p>
            <a:r>
              <a:rPr lang="en-GB" sz="3200" dirty="0" smtClean="0"/>
              <a:t>Tapering of Benefits Scheme</a:t>
            </a:r>
          </a:p>
          <a:p>
            <a:endParaRPr lang="en-GB" sz="3200" dirty="0" smtClean="0"/>
          </a:p>
          <a:p>
            <a:r>
              <a:rPr lang="en-GB" sz="3200" dirty="0" smtClean="0"/>
              <a:t>‘Parent Computation’ Tax Category</a:t>
            </a:r>
          </a:p>
          <a:p>
            <a:endParaRPr lang="en-GB" sz="3200" dirty="0" smtClean="0"/>
          </a:p>
          <a:p>
            <a:r>
              <a:rPr lang="en-GB" sz="3200" dirty="0" smtClean="0"/>
              <a:t>Combating Precarious Employment</a:t>
            </a:r>
            <a:endParaRPr lang="en-GB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11560" y="1772816"/>
            <a:ext cx="7811715" cy="1362075"/>
          </a:xfrm>
        </p:spPr>
        <p:txBody>
          <a:bodyPr/>
          <a:lstStyle/>
          <a:p>
            <a:pPr algn="ctr">
              <a:defRPr/>
            </a:pPr>
            <a:r>
              <a:rPr lang="en-GB" sz="6600" dirty="0" smtClean="0">
                <a:solidFill>
                  <a:schemeClr val="accent6">
                    <a:lumMod val="75000"/>
                  </a:schemeClr>
                </a:solidFill>
              </a:rPr>
              <a:t>Thank you</a:t>
            </a:r>
          </a:p>
        </p:txBody>
      </p:sp>
      <p:sp>
        <p:nvSpPr>
          <p:cNvPr id="11267" name="Text Placeholder 4"/>
          <p:cNvSpPr>
            <a:spLocks noGrp="1"/>
          </p:cNvSpPr>
          <p:nvPr>
            <p:ph type="body" idx="1"/>
          </p:nvPr>
        </p:nvSpPr>
        <p:spPr>
          <a:xfrm>
            <a:off x="1835150" y="2906713"/>
            <a:ext cx="6659563" cy="1500187"/>
          </a:xfrm>
        </p:spPr>
        <p:txBody>
          <a:bodyPr/>
          <a:lstStyle/>
          <a:p>
            <a:endParaRPr lang="en-US" smtClean="0"/>
          </a:p>
        </p:txBody>
      </p:sp>
      <p:pic>
        <p:nvPicPr>
          <p:cNvPr id="5" name="Picture 2" descr="C:\Users\portm081\Desktop\Equality-new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4005064"/>
            <a:ext cx="4451350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827584" y="188640"/>
            <a:ext cx="7210425" cy="1143000"/>
          </a:xfrm>
        </p:spPr>
        <p:txBody>
          <a:bodyPr>
            <a:normAutofit/>
          </a:bodyPr>
          <a:lstStyle/>
          <a:p>
            <a:pPr algn="ctr"/>
            <a:r>
              <a:rPr lang="en-GB" sz="3200" b="1" dirty="0" smtClean="0"/>
              <a:t>Gender Mainstreaming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0" y="1124744"/>
            <a:ext cx="9144000" cy="5733256"/>
          </a:xfrm>
        </p:spPr>
        <p:txBody>
          <a:bodyPr>
            <a:noAutofit/>
          </a:bodyPr>
          <a:lstStyle/>
          <a:p>
            <a:r>
              <a:rPr lang="en-GB" sz="2500" dirty="0" smtClean="0"/>
              <a:t>1995 - </a:t>
            </a:r>
            <a:r>
              <a:rPr lang="en-GB" sz="2500" b="1" dirty="0" smtClean="0"/>
              <a:t>main strategic objective</a:t>
            </a:r>
            <a:r>
              <a:rPr lang="en-GB" sz="2500" dirty="0" smtClean="0"/>
              <a:t> to achieve gender equality</a:t>
            </a:r>
          </a:p>
          <a:p>
            <a:endParaRPr lang="en-GB" sz="2500" dirty="0" smtClean="0"/>
          </a:p>
          <a:p>
            <a:r>
              <a:rPr lang="en-GB" sz="2500" dirty="0" smtClean="0"/>
              <a:t>2000 - Official Government </a:t>
            </a:r>
            <a:r>
              <a:rPr lang="en-GB" sz="2500" b="1" dirty="0" smtClean="0"/>
              <a:t>policy</a:t>
            </a:r>
            <a:r>
              <a:rPr lang="en-GB" sz="2500" dirty="0" smtClean="0"/>
              <a:t> </a:t>
            </a:r>
          </a:p>
          <a:p>
            <a:endParaRPr lang="en-GB" sz="2500" dirty="0" smtClean="0"/>
          </a:p>
          <a:p>
            <a:r>
              <a:rPr lang="en-GB" sz="2500" b="1" dirty="0" smtClean="0"/>
              <a:t>Co-ordination of implementation</a:t>
            </a:r>
            <a:endParaRPr lang="en-GB" sz="2500" dirty="0" smtClean="0"/>
          </a:p>
          <a:p>
            <a:endParaRPr lang="en-GB" sz="2500" dirty="0" smtClean="0"/>
          </a:p>
          <a:p>
            <a:r>
              <a:rPr lang="en-GB" sz="2500" b="1" dirty="0" smtClean="0"/>
              <a:t>Implementation</a:t>
            </a:r>
            <a:r>
              <a:rPr lang="en-GB" sz="2500" dirty="0" smtClean="0"/>
              <a:t> – responsibility of Ministries and Entities</a:t>
            </a:r>
          </a:p>
          <a:p>
            <a:endParaRPr lang="en-GB" sz="2500" dirty="0" smtClean="0"/>
          </a:p>
          <a:p>
            <a:r>
              <a:rPr lang="en-GB" sz="2500" dirty="0" smtClean="0"/>
              <a:t>2012 –reiteration of </a:t>
            </a:r>
            <a:r>
              <a:rPr lang="en-GB" sz="2500" b="1" dirty="0" smtClean="0"/>
              <a:t>assessment and monitoring</a:t>
            </a:r>
          </a:p>
          <a:p>
            <a:endParaRPr lang="en-GB" sz="2500" dirty="0" smtClean="0"/>
          </a:p>
          <a:p>
            <a:r>
              <a:rPr lang="en-GB" sz="2500" dirty="0" smtClean="0"/>
              <a:t>NCPE – </a:t>
            </a:r>
            <a:r>
              <a:rPr lang="en-GB" sz="2500" b="1" dirty="0" smtClean="0"/>
              <a:t>analysis</a:t>
            </a:r>
            <a:r>
              <a:rPr lang="en-GB" sz="2500" dirty="0" smtClean="0"/>
              <a:t> of reports received </a:t>
            </a:r>
          </a:p>
          <a:p>
            <a:endParaRPr lang="en-GB" sz="2500" b="1" dirty="0" smtClean="0"/>
          </a:p>
          <a:p>
            <a:r>
              <a:rPr lang="en-GB" sz="2500" b="1" dirty="0" smtClean="0"/>
              <a:t>Simplified reporting template.  110 reports </a:t>
            </a:r>
            <a:r>
              <a:rPr lang="en-GB" sz="2500" dirty="0" smtClean="0"/>
              <a:t>in 2016</a:t>
            </a:r>
          </a:p>
          <a:p>
            <a:pPr>
              <a:buNone/>
            </a:pPr>
            <a:endParaRPr lang="en-GB" sz="2400" b="1" dirty="0" smtClean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00192" y="1700808"/>
            <a:ext cx="23431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en-GB" b="1" dirty="0" smtClean="0"/>
              <a:t>Gender Mainstreaming</a:t>
            </a:r>
            <a:endParaRPr lang="en-GB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48064" y="2204864"/>
            <a:ext cx="3672408" cy="34003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6"/>
          <p:cNvSpPr/>
          <p:nvPr/>
        </p:nvSpPr>
        <p:spPr>
          <a:xfrm>
            <a:off x="467544" y="1916832"/>
            <a:ext cx="4572000" cy="42780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400" b="1" dirty="0" smtClean="0"/>
              <a:t>- Training and information sessions </a:t>
            </a:r>
            <a:r>
              <a:rPr lang="en-GB" sz="3400" dirty="0" smtClean="0"/>
              <a:t>&amp; online </a:t>
            </a:r>
            <a:r>
              <a:rPr lang="en-GB" sz="3400" b="1" dirty="0" smtClean="0"/>
              <a:t>tools</a:t>
            </a:r>
          </a:p>
          <a:p>
            <a:pPr>
              <a:buFont typeface="Arial" pitchFamily="34" charset="0"/>
              <a:buChar char="•"/>
            </a:pPr>
            <a:endParaRPr lang="en-GB" sz="3400" b="1" dirty="0" smtClean="0"/>
          </a:p>
          <a:p>
            <a:r>
              <a:rPr lang="en-GB" sz="3400" dirty="0" smtClean="0"/>
              <a:t>- Proposal to include gender mainstreaming in </a:t>
            </a:r>
            <a:r>
              <a:rPr lang="en-GB" sz="3400" b="1" dirty="0" smtClean="0"/>
              <a:t>legislation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/>
          <a:lstStyle/>
          <a:p>
            <a:pPr algn="ctr"/>
            <a:r>
              <a:rPr lang="en-GB" sz="3200" b="1" dirty="0" smtClean="0"/>
              <a:t>Legislation on Gender Equality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640960" cy="5445224"/>
          </a:xfrm>
        </p:spPr>
        <p:txBody>
          <a:bodyPr>
            <a:normAutofit fontScale="92500" lnSpcReduction="20000"/>
          </a:bodyPr>
          <a:lstStyle/>
          <a:p>
            <a:pPr>
              <a:buFont typeface="Arial" charset="0"/>
              <a:buNone/>
            </a:pPr>
            <a:r>
              <a:rPr lang="en-GB" b="1" dirty="0" smtClean="0"/>
              <a:t>Equality for Men and Women Act, 2004</a:t>
            </a:r>
          </a:p>
          <a:p>
            <a:pPr>
              <a:buFont typeface="Arial" charset="0"/>
              <a:buNone/>
            </a:pPr>
            <a:endParaRPr lang="en-GB" b="1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 Prohibits discrimination and sexual harassment</a:t>
            </a:r>
          </a:p>
          <a:p>
            <a:pPr>
              <a:buFont typeface="Wingdings" pitchFamily="2" charset="2"/>
              <a:buChar char="v"/>
            </a:pPr>
            <a:endParaRPr lang="en-GB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 Employment, banks and financial institutions, education and vocational guidance</a:t>
            </a:r>
          </a:p>
          <a:p>
            <a:pPr>
              <a:buFont typeface="Wingdings" pitchFamily="2" charset="2"/>
              <a:buChar char="v"/>
            </a:pPr>
            <a:endParaRPr lang="en-GB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 Sets up the National Commission for the Promotion of Equality (NCPE) with investigative powers</a:t>
            </a:r>
          </a:p>
          <a:p>
            <a:pPr>
              <a:buNone/>
            </a:pPr>
            <a:endParaRPr lang="en-GB" dirty="0" smtClean="0"/>
          </a:p>
          <a:p>
            <a:pPr>
              <a:buNone/>
            </a:pPr>
            <a:r>
              <a:rPr lang="en-GB" b="1" dirty="0" smtClean="0"/>
              <a:t>Access to Goods and Services and their Supply (Equal Treatment) Regulations, 2008</a:t>
            </a:r>
          </a:p>
          <a:p>
            <a:pPr>
              <a:buFont typeface="Wingdings" pitchFamily="2" charset="2"/>
              <a:buChar char="v"/>
            </a:pPr>
            <a:endParaRPr lang="en-GB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 Prohibits gender discrimination in the access to and supply of goods and services</a:t>
            </a:r>
          </a:p>
          <a:p>
            <a:pPr>
              <a:buFontTx/>
              <a:buChar char="-"/>
            </a:pPr>
            <a:endParaRPr lang="en-GB" sz="2800" dirty="0" smtClean="0"/>
          </a:p>
          <a:p>
            <a:pPr>
              <a:buFontTx/>
              <a:buChar char="-"/>
            </a:pPr>
            <a:endParaRPr lang="en-GB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3429000"/>
            <a:ext cx="4076078" cy="23522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8075240" cy="114300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/>
              <a:t>Awareness Raising Initiatives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>
          <a:xfrm>
            <a:off x="251520" y="1412776"/>
            <a:ext cx="8892480" cy="5184576"/>
          </a:xfrm>
        </p:spPr>
        <p:txBody>
          <a:bodyPr>
            <a:normAutofit lnSpcReduction="10000"/>
          </a:bodyPr>
          <a:lstStyle/>
          <a:p>
            <a:pPr algn="ctr">
              <a:buFont typeface="Arial" charset="0"/>
              <a:buNone/>
            </a:pPr>
            <a:r>
              <a:rPr lang="en-GB" b="1" i="1" dirty="0" smtClean="0"/>
              <a:t>Equality Beyond Gender Roles </a:t>
            </a:r>
            <a:endParaRPr lang="en-GB" sz="2000" b="1" i="1" dirty="0" smtClean="0"/>
          </a:p>
          <a:p>
            <a:pPr algn="ctr">
              <a:buFont typeface="Arial" charset="0"/>
              <a:buNone/>
            </a:pPr>
            <a:r>
              <a:rPr lang="en-GB" sz="2000" b="1" i="1" dirty="0" smtClean="0"/>
              <a:t>EU co-funded project</a:t>
            </a:r>
            <a:endParaRPr lang="en-GB" b="1" i="1" dirty="0" smtClean="0"/>
          </a:p>
          <a:p>
            <a:pPr>
              <a:buFont typeface="Arial" charset="0"/>
              <a:buNone/>
            </a:pPr>
            <a:endParaRPr lang="en-GB" b="1" i="1" dirty="0" smtClean="0"/>
          </a:p>
          <a:p>
            <a:r>
              <a:rPr lang="en-GB" sz="2800" dirty="0" smtClean="0"/>
              <a:t>Men’s role in gender equality</a:t>
            </a:r>
          </a:p>
          <a:p>
            <a:r>
              <a:rPr lang="en-GB" dirty="0" smtClean="0"/>
              <a:t>Benefits of family friendly measures</a:t>
            </a:r>
          </a:p>
          <a:p>
            <a:r>
              <a:rPr lang="en-GB" sz="2800" dirty="0" smtClean="0"/>
              <a:t>Challenging stereotypes </a:t>
            </a:r>
          </a:p>
          <a:p>
            <a:endParaRPr lang="en-GB" sz="2800" dirty="0" smtClean="0"/>
          </a:p>
          <a:p>
            <a:pPr lvl="1"/>
            <a:r>
              <a:rPr lang="en-GB" sz="2400" dirty="0" smtClean="0"/>
              <a:t>Online social media campaign</a:t>
            </a:r>
          </a:p>
          <a:p>
            <a:pPr lvl="1"/>
            <a:r>
              <a:rPr lang="en-GB" sz="2400" dirty="0" smtClean="0"/>
              <a:t>Roving van exhibition</a:t>
            </a:r>
          </a:p>
          <a:p>
            <a:pPr lvl="1"/>
            <a:r>
              <a:rPr lang="en-GB" sz="2400" dirty="0" smtClean="0"/>
              <a:t>‘</a:t>
            </a:r>
            <a:r>
              <a:rPr lang="en-GB" sz="2400" i="1" dirty="0" smtClean="0"/>
              <a:t>Theatre in Education</a:t>
            </a:r>
            <a:r>
              <a:rPr lang="en-GB" sz="2400" dirty="0" smtClean="0"/>
              <a:t>’</a:t>
            </a:r>
          </a:p>
          <a:p>
            <a:pPr lvl="1"/>
            <a:r>
              <a:rPr lang="en-GB" sz="2400" dirty="0" smtClean="0"/>
              <a:t>Training &amp; Business Breakfast for employers</a:t>
            </a:r>
          </a:p>
          <a:p>
            <a:pPr lvl="1"/>
            <a:r>
              <a:rPr lang="en-GB" sz="2400" dirty="0" smtClean="0"/>
              <a:t>Events for post-secondary and tertiary students; and for the general public</a:t>
            </a:r>
          </a:p>
          <a:p>
            <a:pPr lvl="1"/>
            <a:endParaRPr lang="en-GB" sz="2400" dirty="0" smtClean="0"/>
          </a:p>
          <a:p>
            <a:pPr lvl="1"/>
            <a:endParaRPr lang="en-GB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/>
              <a:t>Awareness Raising Initiatives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622" cy="52292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b="1" dirty="0" smtClean="0"/>
              <a:t>Equality Mark Certification</a:t>
            </a:r>
          </a:p>
          <a:p>
            <a:endParaRPr lang="en-GB" dirty="0" smtClean="0"/>
          </a:p>
        </p:txBody>
      </p:sp>
      <p:pic>
        <p:nvPicPr>
          <p:cNvPr id="4" name="Picture 4" descr="EM log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>
          <a:xfrm>
            <a:off x="3419872" y="2492896"/>
            <a:ext cx="2525713" cy="40608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539552" y="548680"/>
            <a:ext cx="8147248" cy="1143000"/>
          </a:xfrm>
        </p:spPr>
        <p:txBody>
          <a:bodyPr>
            <a:normAutofit/>
          </a:bodyPr>
          <a:lstStyle/>
          <a:p>
            <a:pPr algn="ctr"/>
            <a:r>
              <a:rPr lang="en-GB" sz="3600" b="1" dirty="0" smtClean="0"/>
              <a:t>Awareness Raising Initiatives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323528" y="1628800"/>
            <a:ext cx="8496622" cy="4924425"/>
          </a:xfrm>
        </p:spPr>
        <p:txBody>
          <a:bodyPr>
            <a:normAutofit lnSpcReduction="10000"/>
          </a:bodyPr>
          <a:lstStyle/>
          <a:p>
            <a:r>
              <a:rPr lang="en-GB" sz="3200" dirty="0" smtClean="0"/>
              <a:t>Training</a:t>
            </a:r>
          </a:p>
          <a:p>
            <a:pPr>
              <a:buNone/>
            </a:pPr>
            <a:endParaRPr lang="en-GB" dirty="0" smtClean="0"/>
          </a:p>
          <a:p>
            <a:r>
              <a:rPr lang="en-GB" sz="3200" dirty="0" smtClean="0"/>
              <a:t>Dialogue with stakeholders</a:t>
            </a:r>
          </a:p>
          <a:p>
            <a:endParaRPr lang="en-GB" dirty="0" smtClean="0"/>
          </a:p>
          <a:p>
            <a:r>
              <a:rPr lang="en-GB" sz="3200" dirty="0" smtClean="0"/>
              <a:t>Complaints investigation </a:t>
            </a:r>
          </a:p>
          <a:p>
            <a:endParaRPr lang="en-GB" dirty="0" smtClean="0"/>
          </a:p>
          <a:p>
            <a:r>
              <a:rPr lang="en-GB" sz="3200" dirty="0" smtClean="0"/>
              <a:t>Presence on media – </a:t>
            </a:r>
          </a:p>
          <a:p>
            <a:pPr>
              <a:buNone/>
            </a:pPr>
            <a:r>
              <a:rPr lang="en-GB" sz="3200" dirty="0" smtClean="0"/>
              <a:t>110 contributions in 2016</a:t>
            </a:r>
          </a:p>
          <a:p>
            <a:pPr>
              <a:buNone/>
            </a:pPr>
            <a:endParaRPr lang="en-GB" sz="3200" dirty="0" smtClean="0"/>
          </a:p>
          <a:p>
            <a:pPr>
              <a:buFont typeface="Arial" pitchFamily="34" charset="0"/>
              <a:buChar char="•"/>
            </a:pPr>
            <a:r>
              <a:rPr lang="en-GB" sz="3200" dirty="0" smtClean="0"/>
              <a:t>Social media &amp; website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4149080"/>
            <a:ext cx="4362450" cy="2708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2" descr="C:\Users\portm081\Desktop\images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76925" y="1628800"/>
            <a:ext cx="3267075" cy="217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Image result for child care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38500" y="4077072"/>
            <a:ext cx="5905500" cy="2780928"/>
          </a:xfrm>
          <a:prstGeom prst="rect">
            <a:avLst/>
          </a:prstGeom>
          <a:noFill/>
        </p:spPr>
      </p:pic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/>
              <a:t>Support Mechanisms for </a:t>
            </a:r>
            <a:br>
              <a:rPr lang="en-GB" sz="3600" b="1" dirty="0" smtClean="0"/>
            </a:br>
            <a:r>
              <a:rPr lang="en-GB" sz="3600" b="1" dirty="0" smtClean="0"/>
              <a:t>Economic Empowerment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2132856"/>
            <a:ext cx="8964613" cy="4725144"/>
          </a:xfrm>
        </p:spPr>
        <p:txBody>
          <a:bodyPr>
            <a:normAutofit/>
          </a:bodyPr>
          <a:lstStyle/>
          <a:p>
            <a:r>
              <a:rPr lang="en-GB" b="1" dirty="0" smtClean="0"/>
              <a:t>Free childcare </a:t>
            </a:r>
            <a:r>
              <a:rPr lang="en-GB" dirty="0" smtClean="0"/>
              <a:t>for parents in work and in education – 3,366 children</a:t>
            </a:r>
          </a:p>
          <a:p>
            <a:endParaRPr lang="en-GB" dirty="0" smtClean="0"/>
          </a:p>
          <a:p>
            <a:r>
              <a:rPr lang="en-GB" b="1" dirty="0" smtClean="0"/>
              <a:t>Breakfast Club Programme </a:t>
            </a:r>
            <a:r>
              <a:rPr lang="en-GB" dirty="0" smtClean="0"/>
              <a:t>– 3,362 students</a:t>
            </a:r>
          </a:p>
          <a:p>
            <a:endParaRPr lang="en-GB" sz="3600" dirty="0" smtClean="0"/>
          </a:p>
          <a:p>
            <a:r>
              <a:rPr lang="en-GB" b="1" i="1" dirty="0" err="1" smtClean="0"/>
              <a:t>Klabb</a:t>
            </a:r>
            <a:r>
              <a:rPr lang="en-GB" b="1" i="1" dirty="0" smtClean="0"/>
              <a:t> 3-16 </a:t>
            </a:r>
            <a:r>
              <a:rPr lang="en-GB" dirty="0" smtClean="0"/>
              <a:t>after</a:t>
            </a:r>
          </a:p>
          <a:p>
            <a:pPr>
              <a:buNone/>
            </a:pPr>
            <a:r>
              <a:rPr lang="en-GB" dirty="0" smtClean="0"/>
              <a:t>school care programme</a:t>
            </a:r>
          </a:p>
          <a:p>
            <a:pPr>
              <a:buNone/>
            </a:pPr>
            <a:r>
              <a:rPr lang="en-GB" dirty="0" smtClean="0"/>
              <a:t> – 1,174 students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Image result for stork with bab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45436" y="3429000"/>
            <a:ext cx="3098564" cy="3645025"/>
          </a:xfrm>
          <a:prstGeom prst="rect">
            <a:avLst/>
          </a:prstGeom>
          <a:noFill/>
        </p:spPr>
      </p:pic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467544" y="764704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en-GB" sz="3600" b="1" dirty="0" smtClean="0"/>
              <a:t>Support Mechanisms for </a:t>
            </a:r>
            <a:br>
              <a:rPr lang="en-GB" sz="3600" b="1" dirty="0" smtClean="0"/>
            </a:br>
            <a:r>
              <a:rPr lang="en-GB" sz="3600" b="1" dirty="0" smtClean="0"/>
              <a:t>Economic Empowerment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251520" y="1988840"/>
            <a:ext cx="8713093" cy="4564360"/>
          </a:xfrm>
        </p:spPr>
        <p:txBody>
          <a:bodyPr>
            <a:normAutofit/>
          </a:bodyPr>
          <a:lstStyle/>
          <a:p>
            <a:r>
              <a:rPr lang="en-GB" dirty="0" smtClean="0"/>
              <a:t>Extended </a:t>
            </a:r>
            <a:r>
              <a:rPr lang="en-GB" b="1" dirty="0" smtClean="0"/>
              <a:t>Maternity leave benefit </a:t>
            </a:r>
            <a:r>
              <a:rPr lang="en-GB" dirty="0" smtClean="0"/>
              <a:t>for employees and self-employed women</a:t>
            </a:r>
          </a:p>
          <a:p>
            <a:endParaRPr lang="en-GB" sz="2400" dirty="0" smtClean="0"/>
          </a:p>
          <a:p>
            <a:r>
              <a:rPr lang="en-GB" b="1" dirty="0" smtClean="0"/>
              <a:t>Maternity Leave Trust </a:t>
            </a:r>
            <a:r>
              <a:rPr lang="en-GB" dirty="0" smtClean="0"/>
              <a:t>to combat discrimination in recruitment</a:t>
            </a:r>
          </a:p>
          <a:p>
            <a:endParaRPr lang="en-GB" dirty="0" smtClean="0"/>
          </a:p>
          <a:p>
            <a:r>
              <a:rPr lang="en-GB" dirty="0" smtClean="0"/>
              <a:t>Extended paid </a:t>
            </a:r>
            <a:r>
              <a:rPr lang="en-GB" b="1" dirty="0" smtClean="0"/>
              <a:t>Paternity Leave </a:t>
            </a:r>
          </a:p>
          <a:p>
            <a:pPr>
              <a:buNone/>
            </a:pPr>
            <a:r>
              <a:rPr lang="en-GB" dirty="0" smtClean="0"/>
              <a:t>in public administration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639</TotalTime>
  <Words>311</Words>
  <Application>Microsoft Office PowerPoint</Application>
  <PresentationFormat>On-screen Show (4:3)</PresentationFormat>
  <Paragraphs>92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Urban</vt:lpstr>
      <vt:lpstr>  Enabling Policies for Women’s Economic Empowerment   </vt:lpstr>
      <vt:lpstr>Gender Mainstreaming</vt:lpstr>
      <vt:lpstr>Gender Mainstreaming</vt:lpstr>
      <vt:lpstr>Legislation on Gender Equality</vt:lpstr>
      <vt:lpstr>Awareness Raising Initiatives</vt:lpstr>
      <vt:lpstr>Awareness Raising Initiatives</vt:lpstr>
      <vt:lpstr>Awareness Raising Initiatives</vt:lpstr>
      <vt:lpstr>Support Mechanisms for  Economic Empowerment</vt:lpstr>
      <vt:lpstr>Support Mechanisms for  Economic Empowerment</vt:lpstr>
      <vt:lpstr>Support Mechanisms for  Economic Empowerment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Enabling Policies of Women’s Economic Empowerment</dc:title>
  <dc:creator>cataa014</dc:creator>
  <cp:lastModifiedBy>cataa014</cp:lastModifiedBy>
  <cp:revision>32</cp:revision>
  <dcterms:created xsi:type="dcterms:W3CDTF">2017-05-18T10:46:48Z</dcterms:created>
  <dcterms:modified xsi:type="dcterms:W3CDTF">2017-05-23T09:32:11Z</dcterms:modified>
</cp:coreProperties>
</file>