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80" r:id="rId6"/>
    <p:sldId id="263" r:id="rId7"/>
    <p:sldId id="264" r:id="rId8"/>
    <p:sldId id="266" r:id="rId9"/>
    <p:sldId id="267" r:id="rId10"/>
    <p:sldId id="268" r:id="rId11"/>
    <p:sldId id="278" r:id="rId12"/>
    <p:sldId id="279" r:id="rId13"/>
  </p:sldIdLst>
  <p:sldSz cx="9144000" cy="6858000" type="screen4x3"/>
  <p:notesSz cx="6858000" cy="9144000"/>
  <p:defaultTextStyle>
    <a:defPPr>
      <a:defRPr lang="lt-L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4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1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F42F4-4E73-C14B-AB06-FF72B7B79622}" type="datetimeFigureOut">
              <a:rPr lang="lt-LT" smtClean="0"/>
              <a:t>25.05.2017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CF439-C05B-EE4D-BD34-E2B8AD6264D5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8D32B-6887-CB41-AA0F-B58762180CA3}" type="datetimeFigureOut">
              <a:rPr lang="lt-LT" smtClean="0"/>
              <a:pPr/>
              <a:t>25.05.2017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3470A-DA04-4E4B-87B5-067BF316C1D0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735327"/>
            <a:ext cx="7772400" cy="27790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700" b="1" dirty="0" smtClean="0">
                <a:solidFill>
                  <a:srgbClr val="FF6600"/>
                </a:solidFill>
              </a:rPr>
              <a:t>SOCIAL ECONOMIC INEQUALITY FROM THE GENDER PERSPECTIVE: LITHUANIAN CASE</a:t>
            </a:r>
            <a:r>
              <a:rPr lang="en-GB" sz="2400" b="1" dirty="0" smtClean="0">
                <a:solidFill>
                  <a:srgbClr val="FF6600"/>
                </a:solidFill>
              </a:rPr>
              <a:t/>
            </a:r>
            <a:br>
              <a:rPr lang="en-GB" sz="2400" b="1" dirty="0" smtClean="0">
                <a:solidFill>
                  <a:srgbClr val="FF6600"/>
                </a:solidFill>
              </a:rPr>
            </a:br>
            <a:r>
              <a:rPr lang="en-GB" sz="2400" b="1" dirty="0" smtClean="0">
                <a:solidFill>
                  <a:srgbClr val="FF6600"/>
                </a:solidFill>
              </a:rPr>
              <a:t/>
            </a:r>
            <a:br>
              <a:rPr lang="en-GB" sz="2400" b="1" dirty="0" smtClean="0">
                <a:solidFill>
                  <a:srgbClr val="FF6600"/>
                </a:solidFill>
              </a:rPr>
            </a:br>
            <a:r>
              <a:rPr lang="lt-LT" sz="1900" b="1" dirty="0" smtClean="0">
                <a:solidFill>
                  <a:schemeClr val="tx2"/>
                </a:solidFill>
              </a:rPr>
              <a:t>Dr. Egle Krinickiene</a:t>
            </a:r>
            <a:br>
              <a:rPr lang="lt-LT" sz="1900" b="1" dirty="0" smtClean="0">
                <a:solidFill>
                  <a:schemeClr val="tx2"/>
                </a:solidFill>
              </a:rPr>
            </a:br>
            <a:r>
              <a:rPr lang="lt-LT" sz="1900" b="1" dirty="0" smtClean="0">
                <a:solidFill>
                  <a:schemeClr val="tx2"/>
                </a:solidFill>
              </a:rPr>
              <a:t>Mykolas Romeris </a:t>
            </a:r>
            <a:r>
              <a:rPr lang="en-GB" sz="1900" b="1" dirty="0" smtClean="0">
                <a:solidFill>
                  <a:schemeClr val="tx2"/>
                </a:solidFill>
              </a:rPr>
              <a:t>University</a:t>
            </a:r>
            <a:br>
              <a:rPr lang="en-GB" sz="1900" b="1" dirty="0" smtClean="0">
                <a:solidFill>
                  <a:schemeClr val="tx2"/>
                </a:solidFill>
              </a:rPr>
            </a:br>
            <a:r>
              <a:rPr lang="en-GB" sz="1900" b="1" dirty="0" smtClean="0">
                <a:solidFill>
                  <a:schemeClr val="tx2"/>
                </a:solidFill>
              </a:rPr>
              <a:t>Head of Gender Studies Laboratory</a:t>
            </a:r>
            <a:br>
              <a:rPr lang="en-GB" sz="1900" b="1" dirty="0" smtClean="0">
                <a:solidFill>
                  <a:schemeClr val="tx2"/>
                </a:solidFill>
              </a:rPr>
            </a:br>
            <a:r>
              <a:rPr lang="en-GB" sz="1900" b="1" dirty="0" smtClean="0">
                <a:solidFill>
                  <a:schemeClr val="tx2"/>
                </a:solidFill>
              </a:rPr>
              <a:t>Vilnius, Lithuania</a:t>
            </a:r>
            <a:r>
              <a:rPr lang="en-GB" sz="2100" b="1" dirty="0" smtClean="0">
                <a:solidFill>
                  <a:schemeClr val="tx2"/>
                </a:solidFill>
              </a:rPr>
              <a:t/>
            </a:r>
            <a:br>
              <a:rPr lang="en-GB" sz="2100" b="1" dirty="0" smtClean="0">
                <a:solidFill>
                  <a:schemeClr val="tx2"/>
                </a:solidFill>
              </a:rPr>
            </a:br>
            <a:endParaRPr lang="lt-LT" sz="1700" b="1" dirty="0">
              <a:solidFill>
                <a:srgbClr val="1F497D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type="subTitle" idx="1"/>
          </p:nvPr>
        </p:nvSpPr>
        <p:spPr>
          <a:xfrm>
            <a:off x="1371600" y="5369454"/>
            <a:ext cx="6400800" cy="1295209"/>
          </a:xfrm>
        </p:spPr>
        <p:txBody>
          <a:bodyPr>
            <a:noAutofit/>
          </a:bodyPr>
          <a:lstStyle/>
          <a:p>
            <a:r>
              <a:rPr lang="en-GB" sz="1500" b="1" dirty="0" smtClean="0">
                <a:solidFill>
                  <a:schemeClr val="accent1"/>
                </a:solidFill>
              </a:rPr>
              <a:t>ASEM Conference</a:t>
            </a:r>
          </a:p>
          <a:p>
            <a:r>
              <a:rPr lang="en-GB" sz="1500" b="1" dirty="0" smtClean="0">
                <a:solidFill>
                  <a:schemeClr val="accent1"/>
                </a:solidFill>
              </a:rPr>
              <a:t>Women’s Economic Empowerment: </a:t>
            </a:r>
            <a:endParaRPr lang="cs-CZ" sz="1500" b="1" dirty="0" smtClean="0">
              <a:solidFill>
                <a:schemeClr val="accent1"/>
              </a:solidFill>
            </a:endParaRPr>
          </a:p>
          <a:p>
            <a:r>
              <a:rPr lang="en-GB" sz="1500" b="1" dirty="0" smtClean="0">
                <a:solidFill>
                  <a:schemeClr val="accent1"/>
                </a:solidFill>
              </a:rPr>
              <a:t>Creating Equal Opportunities in the World of Work</a:t>
            </a:r>
            <a:r>
              <a:rPr lang="lt-LT" sz="1500" b="1" dirty="0" smtClean="0">
                <a:solidFill>
                  <a:schemeClr val="accent1"/>
                </a:solidFill>
              </a:rPr>
              <a:t> </a:t>
            </a:r>
            <a:endParaRPr lang="cs-CZ" sz="1500" b="1" dirty="0" smtClean="0">
              <a:solidFill>
                <a:schemeClr val="accent1"/>
              </a:solidFill>
            </a:endParaRPr>
          </a:p>
          <a:p>
            <a:r>
              <a:rPr lang="en-GB" sz="1500" b="1" dirty="0" smtClean="0">
                <a:solidFill>
                  <a:schemeClr val="accent1"/>
                </a:solidFill>
              </a:rPr>
              <a:t>25-26 May, 2017</a:t>
            </a:r>
            <a:endParaRPr lang="cs-CZ" sz="1500" b="1" dirty="0" smtClean="0">
              <a:solidFill>
                <a:schemeClr val="accent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297" y="3005385"/>
            <a:ext cx="996696" cy="996696"/>
          </a:xfrm>
          <a:prstGeom prst="rect">
            <a:avLst/>
          </a:prstGeom>
        </p:spPr>
      </p:pic>
      <p:pic>
        <p:nvPicPr>
          <p:cNvPr id="5" name="Picture 4" descr="D:\DIANA\LAAO\ASEM WOMEN EMPOWERMENT\media-spauda-reklama\MRU_Logotipas_EN.jpg"/>
          <p:cNvPicPr/>
          <p:nvPr/>
        </p:nvPicPr>
        <p:blipFill>
          <a:blip r:embed="rId3">
            <a:extLst>
              <a:ext uri="{28A0092B-C50C-407E-A947-70E740481C1C}">
                <a14:useLocalDpi xmlns:p="http://schemas.openxmlformats.org/presentationml/2006/main" xmlns:mo="http://schemas.microsoft.com/office/mac/office/2008/main" xmlns:ve="http://schemas.openxmlformats.org/markup-compatibility/2006" xmlns:mv="urn:schemas-microsoft-com:mac:vml" xmlns:a14="http://schemas.microsoft.com/office/drawing/2010/main" xmlns:pic="http://schemas.openxmlformats.org/drawingml/2006/picture" xmlns:a="http://schemas.openxmlformats.org/drawingml/2006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r="http://schemas.openxmlformats.org/officeDocument/2006/relationships" xmlns:o="urn:schemas-microsoft-com:office:office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xmlns="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872605" y="440120"/>
            <a:ext cx="1197743" cy="804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986597" y="264071"/>
            <a:ext cx="6047802" cy="528143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RESULTS OF SOCIOLOGICAL SURVEY (3)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77789" y="1446106"/>
            <a:ext cx="8160132" cy="372215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300" b="1" dirty="0" smtClean="0">
                <a:solidFill>
                  <a:srgbClr val="1F497D"/>
                </a:solidFill>
              </a:rPr>
              <a:t>Women more often than men experience fear, worry and tension </a:t>
            </a:r>
            <a:r>
              <a:rPr lang="en-GB" sz="2300" dirty="0" smtClean="0"/>
              <a:t>in considerable social economic spheres of life (payment for education, loosing the job, reluctant emigration, poverty etc.).</a:t>
            </a:r>
          </a:p>
          <a:p>
            <a:pPr>
              <a:spcBef>
                <a:spcPts val="0"/>
              </a:spcBef>
              <a:buNone/>
            </a:pPr>
            <a:endParaRPr lang="en-GB" sz="2300" dirty="0" smtClean="0"/>
          </a:p>
          <a:p>
            <a:pPr>
              <a:spcBef>
                <a:spcPts val="0"/>
              </a:spcBef>
            </a:pPr>
            <a:r>
              <a:rPr lang="en-GB" sz="2300" dirty="0" smtClean="0"/>
              <a:t>Thus </a:t>
            </a:r>
            <a:r>
              <a:rPr lang="en-GB" sz="2300" b="1" dirty="0" smtClean="0">
                <a:solidFill>
                  <a:srgbClr val="1F497D"/>
                </a:solidFill>
              </a:rPr>
              <a:t>women are more vulnerable society group </a:t>
            </a:r>
            <a:r>
              <a:rPr lang="en-GB" sz="2300" dirty="0" smtClean="0"/>
              <a:t>compared to men.</a:t>
            </a:r>
          </a:p>
          <a:p>
            <a:pPr>
              <a:spcBef>
                <a:spcPts val="0"/>
              </a:spcBef>
              <a:buNone/>
            </a:pPr>
            <a:endParaRPr lang="en-GB" sz="2300" dirty="0" smtClean="0"/>
          </a:p>
          <a:p>
            <a:pPr>
              <a:spcBef>
                <a:spcPts val="0"/>
              </a:spcBef>
            </a:pPr>
            <a:r>
              <a:rPr lang="en-GB" sz="2300" dirty="0" smtClean="0"/>
              <a:t>This speaks about </a:t>
            </a:r>
            <a:r>
              <a:rPr lang="en-GB" sz="2300" b="1" dirty="0" smtClean="0">
                <a:solidFill>
                  <a:srgbClr val="1F497D"/>
                </a:solidFill>
              </a:rPr>
              <a:t>weaker resilience of women to combat life difficulties </a:t>
            </a:r>
            <a:r>
              <a:rPr lang="en-GB" sz="2300" dirty="0" smtClean="0"/>
              <a:t>while men perceive this more naturally.</a:t>
            </a:r>
          </a:p>
          <a:p>
            <a:pPr>
              <a:buNone/>
            </a:pPr>
            <a:endParaRPr lang="lt-LT" sz="23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916" y="172763"/>
            <a:ext cx="996696" cy="99669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175197" y="264071"/>
            <a:ext cx="5694090" cy="528143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RESULTS OF SOCIOLOGICAL SURVEY (4)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0346" y="1260768"/>
            <a:ext cx="8410718" cy="470379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500" b="1" dirty="0" smtClean="0">
                <a:solidFill>
                  <a:srgbClr val="1F497D"/>
                </a:solidFill>
              </a:rPr>
              <a:t>The different nurturing of a boy and a girl </a:t>
            </a:r>
            <a:r>
              <a:rPr lang="en-GB" sz="2500" dirty="0" smtClean="0"/>
              <a:t>has a strong influence for ability to survive and succeed under the extremely competitive social and economic circumstances prevailing in labour market, business, research and other spheres.</a:t>
            </a:r>
          </a:p>
          <a:p>
            <a:pPr>
              <a:spcBef>
                <a:spcPts val="1200"/>
              </a:spcBef>
            </a:pPr>
            <a:r>
              <a:rPr lang="en-GB" sz="2500" dirty="0" smtClean="0"/>
              <a:t>Equal possibilities for both genders could be created and strengthened </a:t>
            </a:r>
            <a:r>
              <a:rPr lang="en-GB" sz="2500" b="1" dirty="0" smtClean="0">
                <a:solidFill>
                  <a:srgbClr val="1F497D"/>
                </a:solidFill>
              </a:rPr>
              <a:t>by forming the resilience capabilities </a:t>
            </a:r>
            <a:r>
              <a:rPr lang="en-GB" sz="2500" dirty="0" smtClean="0"/>
              <a:t>for both women and men.</a:t>
            </a:r>
          </a:p>
          <a:p>
            <a:pPr>
              <a:spcBef>
                <a:spcPts val="1200"/>
              </a:spcBef>
            </a:pPr>
            <a:r>
              <a:rPr lang="en-GB" sz="2500" b="1" dirty="0" smtClean="0">
                <a:solidFill>
                  <a:srgbClr val="1F497D"/>
                </a:solidFill>
              </a:rPr>
              <a:t>Raising gender competence </a:t>
            </a:r>
            <a:r>
              <a:rPr lang="en-GB" sz="2500" dirty="0" smtClean="0"/>
              <a:t>at schools, universities and in the whole society could be one of the appropriate and effective tools.</a:t>
            </a:r>
          </a:p>
          <a:p>
            <a:pPr>
              <a:spcBef>
                <a:spcPts val="0"/>
              </a:spcBef>
            </a:pPr>
            <a:endParaRPr lang="cs-CZ" sz="2500" dirty="0" smtClean="0"/>
          </a:p>
          <a:p>
            <a:pPr>
              <a:buNone/>
            </a:pPr>
            <a:endParaRPr lang="lt-LT" sz="25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59" y="264071"/>
            <a:ext cx="996696" cy="84553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395646" y="2389218"/>
            <a:ext cx="6211257" cy="729340"/>
          </a:xfrm>
        </p:spPr>
        <p:txBody>
          <a:bodyPr>
            <a:noAutofit/>
          </a:bodyPr>
          <a:lstStyle/>
          <a:p>
            <a:r>
              <a:rPr lang="lt-LT" sz="3700" b="1" dirty="0" smtClean="0">
                <a:solidFill>
                  <a:srgbClr val="FF6600"/>
                </a:solidFill>
              </a:rPr>
              <a:t>THANK YOU</a:t>
            </a:r>
            <a:endParaRPr lang="lt-LT" sz="3700" b="1" dirty="0">
              <a:solidFill>
                <a:srgbClr val="FF66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3652" y="5403282"/>
            <a:ext cx="996696" cy="996696"/>
          </a:xfrm>
          <a:prstGeom prst="rect">
            <a:avLst/>
          </a:prstGeom>
        </p:spPr>
      </p:pic>
      <p:pic>
        <p:nvPicPr>
          <p:cNvPr id="6" name="Picture 5" descr="D:\DIANA\LAAO\ASEM WOMEN EMPOWERMENT\media-spauda-reklama\MRU_Logotipas_EN.jpg"/>
          <p:cNvPicPr/>
          <p:nvPr/>
        </p:nvPicPr>
        <p:blipFill>
          <a:blip r:embed="rId3">
            <a:extLst>
              <a:ext uri="{28A0092B-C50C-407E-A947-70E740481C1C}">
                <a14:useLocalDpi xmlns:p="http://schemas.openxmlformats.org/presentationml/2006/main" xmlns:mo="http://schemas.microsoft.com/office/mac/office/2008/main" xmlns:ve="http://schemas.openxmlformats.org/markup-compatibility/2006" xmlns:mv="urn:schemas-microsoft-com:mac:vml" xmlns:a14="http://schemas.microsoft.com/office/drawing/2010/main" xmlns:pic="http://schemas.openxmlformats.org/drawingml/2006/picture" xmlns:a="http://schemas.openxmlformats.org/drawingml/2006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r="http://schemas.openxmlformats.org/officeDocument/2006/relationships" xmlns:o="urn:schemas-microsoft-com:office:office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xmlns="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872605" y="440120"/>
            <a:ext cx="1197743" cy="80478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2286000" y="391044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b="1" dirty="0" smtClean="0">
                <a:solidFill>
                  <a:schemeClr val="tx2"/>
                </a:solidFill>
              </a:rPr>
              <a:t>Gender Studies Laboratory</a:t>
            </a:r>
          </a:p>
          <a:p>
            <a:pPr algn="ctr"/>
            <a:r>
              <a:rPr lang="lt-LT" b="1" dirty="0" smtClean="0">
                <a:solidFill>
                  <a:schemeClr val="tx2"/>
                </a:solidFill>
              </a:rPr>
              <a:t>Mykolas Romeris </a:t>
            </a:r>
            <a:r>
              <a:rPr lang="en-GB" b="1" dirty="0" smtClean="0">
                <a:solidFill>
                  <a:schemeClr val="tx2"/>
                </a:solidFill>
              </a:rPr>
              <a:t>University</a:t>
            </a:r>
            <a:br>
              <a:rPr lang="en-GB" b="1" dirty="0" smtClean="0">
                <a:solidFill>
                  <a:schemeClr val="tx2"/>
                </a:solidFill>
              </a:rPr>
            </a:br>
            <a:r>
              <a:rPr lang="en-GB" b="1" dirty="0" smtClean="0">
                <a:solidFill>
                  <a:schemeClr val="tx2"/>
                </a:solidFill>
              </a:rPr>
              <a:t>Vilnius, Lithuania</a:t>
            </a:r>
            <a:br>
              <a:rPr lang="en-GB" b="1" dirty="0" smtClean="0">
                <a:solidFill>
                  <a:schemeClr val="tx2"/>
                </a:solidFill>
              </a:rPr>
            </a:br>
            <a:r>
              <a:rPr lang="en-GB" b="1" dirty="0" err="1" smtClean="0">
                <a:solidFill>
                  <a:srgbClr val="1F497D"/>
                </a:solidFill>
              </a:rPr>
              <a:t>egle.krinickiene@gmail.com</a:t>
            </a:r>
            <a:endParaRPr lang="lt-L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647114" y="274638"/>
            <a:ext cx="7039686" cy="1143000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VICIOUS CIRCLE OF THE FORMATION OF SOCIAL ECONOMIC INEQUALITY BY GENDER (1)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GB" sz="2500" b="1" dirty="0">
                <a:solidFill>
                  <a:schemeClr val="tx2"/>
                </a:solidFill>
              </a:rPr>
              <a:t>Gender inequality </a:t>
            </a:r>
            <a:r>
              <a:rPr lang="en-GB" sz="2500" dirty="0"/>
              <a:t>begins in the early childhood as learned / acquired behaviour in families</a:t>
            </a:r>
            <a:r>
              <a:rPr lang="en-GB" sz="2500" dirty="0" smtClean="0"/>
              <a:t>.</a:t>
            </a:r>
          </a:p>
          <a:p>
            <a:pPr>
              <a:spcBef>
                <a:spcPts val="0"/>
              </a:spcBef>
              <a:buNone/>
            </a:pPr>
            <a:endParaRPr lang="en-GB" sz="2500" dirty="0" smtClean="0"/>
          </a:p>
          <a:p>
            <a:pPr marL="432000">
              <a:spcBef>
                <a:spcPts val="0"/>
              </a:spcBef>
            </a:pPr>
            <a:r>
              <a:rPr lang="en-GB" sz="2500" b="1" dirty="0" smtClean="0">
                <a:solidFill>
                  <a:schemeClr val="tx2"/>
                </a:solidFill>
              </a:rPr>
              <a:t>Gender role stereotypes:</a:t>
            </a:r>
          </a:p>
          <a:p>
            <a:pPr marL="432000">
              <a:spcBef>
                <a:spcPts val="0"/>
              </a:spcBef>
              <a:buNone/>
            </a:pPr>
            <a:r>
              <a:rPr lang="en-GB" sz="2500" b="1" dirty="0" smtClean="0">
                <a:solidFill>
                  <a:schemeClr val="tx2"/>
                </a:solidFill>
              </a:rPr>
              <a:t>	- </a:t>
            </a:r>
            <a:r>
              <a:rPr lang="en-GB" sz="2500" b="1" dirty="0">
                <a:solidFill>
                  <a:srgbClr val="1F497D"/>
                </a:solidFill>
              </a:rPr>
              <a:t>B</a:t>
            </a:r>
            <a:r>
              <a:rPr lang="en-GB" sz="2500" b="1" dirty="0" smtClean="0">
                <a:solidFill>
                  <a:srgbClr val="1F497D"/>
                </a:solidFill>
              </a:rPr>
              <a:t>oys</a:t>
            </a:r>
            <a:r>
              <a:rPr lang="en-GB" sz="2500" dirty="0" smtClean="0"/>
              <a:t> – breadwinners and </a:t>
            </a:r>
            <a:r>
              <a:rPr lang="en-GB" sz="2500" dirty="0"/>
              <a:t>decision-</a:t>
            </a:r>
            <a:r>
              <a:rPr lang="en-GB" sz="2500" dirty="0" smtClean="0"/>
              <a:t>makers;</a:t>
            </a:r>
          </a:p>
          <a:p>
            <a:pPr marL="432000">
              <a:spcBef>
                <a:spcPts val="0"/>
              </a:spcBef>
              <a:buNone/>
            </a:pPr>
            <a:r>
              <a:rPr lang="en-GB" sz="2500" dirty="0" smtClean="0"/>
              <a:t>	</a:t>
            </a:r>
            <a:r>
              <a:rPr lang="en-GB" sz="2500" b="1" dirty="0" smtClean="0">
                <a:solidFill>
                  <a:srgbClr val="1F497D"/>
                </a:solidFill>
              </a:rPr>
              <a:t>- Girls</a:t>
            </a:r>
            <a:r>
              <a:rPr lang="en-GB" sz="2500" dirty="0" smtClean="0"/>
              <a:t> – carers in </a:t>
            </a:r>
            <a:r>
              <a:rPr lang="en-GB" sz="2500" dirty="0"/>
              <a:t>households responsible for growing and aging </a:t>
            </a:r>
            <a:r>
              <a:rPr lang="en-GB" sz="2500" dirty="0" smtClean="0"/>
              <a:t>generations and housework.</a:t>
            </a:r>
          </a:p>
          <a:p>
            <a:pPr marL="432000">
              <a:spcBef>
                <a:spcPts val="0"/>
              </a:spcBef>
              <a:buNone/>
            </a:pPr>
            <a:endParaRPr lang="en-GB" sz="2500" dirty="0" smtClean="0"/>
          </a:p>
          <a:p>
            <a:pPr marL="432000">
              <a:spcBef>
                <a:spcPts val="0"/>
              </a:spcBef>
            </a:pPr>
            <a:r>
              <a:rPr lang="en-GB" sz="2500" b="1" dirty="0">
                <a:solidFill>
                  <a:srgbClr val="1F497D"/>
                </a:solidFill>
              </a:rPr>
              <a:t>G</a:t>
            </a:r>
            <a:r>
              <a:rPr lang="en-GB" sz="2500" b="1" dirty="0" smtClean="0">
                <a:solidFill>
                  <a:srgbClr val="1F497D"/>
                </a:solidFill>
              </a:rPr>
              <a:t>ender inequality </a:t>
            </a:r>
            <a:r>
              <a:rPr lang="en-GB" sz="2500" dirty="0" smtClean="0"/>
              <a:t>has an impact </a:t>
            </a:r>
            <a:r>
              <a:rPr lang="en-GB" sz="2500" dirty="0"/>
              <a:t>on social economic inequality by </a:t>
            </a:r>
            <a:r>
              <a:rPr lang="en-GB" sz="2500" dirty="0" smtClean="0"/>
              <a:t>gender and it is still a hardly </a:t>
            </a:r>
            <a:r>
              <a:rPr lang="en-GB" sz="2500" dirty="0"/>
              <a:t>changeable phenomena even in progressive societies of Europe and the world.</a:t>
            </a:r>
            <a:r>
              <a:rPr lang="cs-CZ" sz="2500" dirty="0" smtClean="0"/>
              <a:t> </a:t>
            </a:r>
            <a:endParaRPr lang="lt-LT" sz="25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18" y="420942"/>
            <a:ext cx="996696" cy="99669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84248" y="274638"/>
            <a:ext cx="7102552" cy="831947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VICIOUS CIRCLE OF THE FORMATION OF SOCIAL ECONOMIC INEQUALITY BY GENDER (2)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89188" y="1357280"/>
            <a:ext cx="8397612" cy="4507663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en-GB" sz="2300" dirty="0" smtClean="0"/>
              <a:t>Stereotypically women </a:t>
            </a:r>
            <a:r>
              <a:rPr lang="en-GB" sz="2300" dirty="0"/>
              <a:t>and </a:t>
            </a:r>
            <a:r>
              <a:rPr lang="en-GB" sz="2300" dirty="0" smtClean="0"/>
              <a:t>men choose </a:t>
            </a:r>
            <a:r>
              <a:rPr lang="en-GB" sz="2300" b="1" dirty="0" smtClean="0">
                <a:solidFill>
                  <a:srgbClr val="1F497D"/>
                </a:solidFill>
              </a:rPr>
              <a:t>different </a:t>
            </a:r>
            <a:r>
              <a:rPr lang="en-GB" sz="2300" b="1" dirty="0">
                <a:solidFill>
                  <a:srgbClr val="1F497D"/>
                </a:solidFill>
              </a:rPr>
              <a:t>fields of study in secondary and tertiary </a:t>
            </a:r>
            <a:r>
              <a:rPr lang="en-GB" sz="2300" b="1" dirty="0" smtClean="0">
                <a:solidFill>
                  <a:srgbClr val="1F497D"/>
                </a:solidFill>
              </a:rPr>
              <a:t>education.</a:t>
            </a:r>
          </a:p>
          <a:p>
            <a:pPr marL="0">
              <a:spcBef>
                <a:spcPts val="0"/>
              </a:spcBef>
              <a:buNone/>
            </a:pPr>
            <a:endParaRPr lang="en-GB" sz="1500" b="1" dirty="0" smtClean="0">
              <a:solidFill>
                <a:srgbClr val="1F497D"/>
              </a:solidFill>
            </a:endParaRPr>
          </a:p>
          <a:p>
            <a:pPr marL="0">
              <a:spcBef>
                <a:spcPts val="0"/>
              </a:spcBef>
            </a:pPr>
            <a:r>
              <a:rPr lang="en-GB" sz="2300" dirty="0" smtClean="0"/>
              <a:t>The </a:t>
            </a:r>
            <a:r>
              <a:rPr lang="en-GB" sz="2300" dirty="0"/>
              <a:t>fields of </a:t>
            </a:r>
            <a:r>
              <a:rPr lang="en-GB" sz="2300" dirty="0" smtClean="0"/>
              <a:t>study feed </a:t>
            </a:r>
            <a:r>
              <a:rPr lang="en-GB" sz="2300" dirty="0"/>
              <a:t>into their </a:t>
            </a:r>
            <a:r>
              <a:rPr lang="en-GB" sz="2300" b="1" dirty="0">
                <a:solidFill>
                  <a:srgbClr val="1F497D"/>
                </a:solidFill>
              </a:rPr>
              <a:t>occupational choices</a:t>
            </a:r>
            <a:r>
              <a:rPr lang="en-GB" sz="2300" dirty="0"/>
              <a:t>, which in turn </a:t>
            </a:r>
            <a:r>
              <a:rPr lang="en-GB" sz="2300" b="1" dirty="0">
                <a:solidFill>
                  <a:srgbClr val="1F497D"/>
                </a:solidFill>
              </a:rPr>
              <a:t>affect the wages </a:t>
            </a:r>
            <a:r>
              <a:rPr lang="en-GB" sz="2300" dirty="0"/>
              <a:t>they earn throughout their adult </a:t>
            </a:r>
            <a:r>
              <a:rPr lang="en-GB" sz="2300" dirty="0" smtClean="0"/>
              <a:t>lives (</a:t>
            </a:r>
            <a:r>
              <a:rPr lang="en-GB" sz="2300" dirty="0"/>
              <a:t>World Bank, 2012)</a:t>
            </a:r>
            <a:r>
              <a:rPr lang="en-GB" sz="2300" dirty="0" smtClean="0"/>
              <a:t>.</a:t>
            </a:r>
          </a:p>
          <a:p>
            <a:pPr marL="0">
              <a:spcBef>
                <a:spcPts val="0"/>
              </a:spcBef>
              <a:buNone/>
            </a:pPr>
            <a:endParaRPr lang="en-GB" sz="1500" dirty="0" smtClean="0"/>
          </a:p>
          <a:p>
            <a:pPr marL="0">
              <a:spcBef>
                <a:spcPts val="0"/>
              </a:spcBef>
            </a:pPr>
            <a:r>
              <a:rPr lang="en-GB" sz="2300" b="1" dirty="0" smtClean="0">
                <a:solidFill>
                  <a:srgbClr val="1F497D"/>
                </a:solidFill>
              </a:rPr>
              <a:t>Women’s professions </a:t>
            </a:r>
            <a:r>
              <a:rPr lang="en-GB" sz="2300" dirty="0" smtClean="0"/>
              <a:t>being </a:t>
            </a:r>
            <a:r>
              <a:rPr lang="en-GB" sz="2300" dirty="0"/>
              <a:t>more flexible at the same time </a:t>
            </a:r>
            <a:r>
              <a:rPr lang="en-GB" sz="2300" b="1" dirty="0">
                <a:solidFill>
                  <a:srgbClr val="1F497D"/>
                </a:solidFill>
              </a:rPr>
              <a:t>are unattractive as less </a:t>
            </a:r>
            <a:r>
              <a:rPr lang="en-GB" sz="2300" b="1" dirty="0" smtClean="0">
                <a:solidFill>
                  <a:srgbClr val="1F497D"/>
                </a:solidFill>
              </a:rPr>
              <a:t>paid</a:t>
            </a:r>
            <a:r>
              <a:rPr lang="en-GB" sz="2300" dirty="0" smtClean="0"/>
              <a:t>.</a:t>
            </a:r>
          </a:p>
          <a:p>
            <a:pPr marL="0">
              <a:spcBef>
                <a:spcPts val="0"/>
              </a:spcBef>
              <a:buNone/>
            </a:pPr>
            <a:endParaRPr lang="en-GB" sz="1500" dirty="0" smtClean="0"/>
          </a:p>
          <a:p>
            <a:pPr marL="0">
              <a:spcBef>
                <a:spcPts val="0"/>
              </a:spcBef>
            </a:pPr>
            <a:r>
              <a:rPr lang="en-GB" sz="2300" b="1" dirty="0" smtClean="0">
                <a:solidFill>
                  <a:srgbClr val="1F497D"/>
                </a:solidFill>
              </a:rPr>
              <a:t>Working </a:t>
            </a:r>
            <a:r>
              <a:rPr lang="en-GB" sz="2300" b="1" dirty="0">
                <a:solidFill>
                  <a:srgbClr val="1F497D"/>
                </a:solidFill>
              </a:rPr>
              <a:t>part </a:t>
            </a:r>
            <a:r>
              <a:rPr lang="en-GB" sz="2300" b="1" dirty="0" smtClean="0">
                <a:solidFill>
                  <a:srgbClr val="1F497D"/>
                </a:solidFill>
              </a:rPr>
              <a:t>time</a:t>
            </a:r>
            <a:r>
              <a:rPr lang="en-GB" sz="2300" dirty="0" smtClean="0"/>
              <a:t> is the </a:t>
            </a:r>
            <a:r>
              <a:rPr lang="en-GB" sz="2300" dirty="0"/>
              <a:t>source of incomparably </a:t>
            </a:r>
            <a:r>
              <a:rPr lang="en-GB" sz="2300" b="1" dirty="0">
                <a:solidFill>
                  <a:srgbClr val="1F497D"/>
                </a:solidFill>
              </a:rPr>
              <a:t>less women’s income</a:t>
            </a:r>
            <a:r>
              <a:rPr lang="en-GB" sz="2300" dirty="0"/>
              <a:t>, in the long term – </a:t>
            </a:r>
            <a:r>
              <a:rPr lang="en-GB" sz="2300" b="1" dirty="0">
                <a:solidFill>
                  <a:srgbClr val="1F497D"/>
                </a:solidFill>
              </a:rPr>
              <a:t>less old age pension</a:t>
            </a:r>
            <a:r>
              <a:rPr lang="en-GB" sz="2300" dirty="0"/>
              <a:t>, and </a:t>
            </a:r>
            <a:r>
              <a:rPr lang="en-GB" sz="2300" b="1" dirty="0">
                <a:solidFill>
                  <a:srgbClr val="1F497D"/>
                </a:solidFill>
              </a:rPr>
              <a:t>bigger financial dependence from a </a:t>
            </a:r>
            <a:r>
              <a:rPr lang="en-GB" sz="2300" b="1" dirty="0" smtClean="0">
                <a:solidFill>
                  <a:srgbClr val="1F497D"/>
                </a:solidFill>
              </a:rPr>
              <a:t>partner.</a:t>
            </a:r>
          </a:p>
          <a:p>
            <a:pPr>
              <a:buNone/>
            </a:pPr>
            <a:endParaRPr lang="lt-LT" sz="23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552" y="109889"/>
            <a:ext cx="996696" cy="9966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445940" y="274638"/>
            <a:ext cx="7240860" cy="831947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VICIOUS CIRCLE OF THE FORMATION OF SOCIAL ECONOMIC INEQUALITY BY GENDER (3)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89188" y="1271334"/>
            <a:ext cx="8397612" cy="481442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500" dirty="0"/>
              <a:t>Formation of uneven income creates </a:t>
            </a:r>
            <a:r>
              <a:rPr lang="en-GB" sz="2500" b="1" dirty="0">
                <a:solidFill>
                  <a:srgbClr val="1F497D"/>
                </a:solidFill>
              </a:rPr>
              <a:t>gender pay gap</a:t>
            </a:r>
            <a:r>
              <a:rPr lang="en-GB" sz="2500" dirty="0"/>
              <a:t>, </a:t>
            </a:r>
            <a:r>
              <a:rPr lang="en-GB" sz="2500" dirty="0" smtClean="0"/>
              <a:t>which</a:t>
            </a:r>
            <a:r>
              <a:rPr lang="en-GB" sz="2300" dirty="0" smtClean="0"/>
              <a:t>:</a:t>
            </a:r>
          </a:p>
          <a:p>
            <a:pPr>
              <a:spcBef>
                <a:spcPts val="0"/>
              </a:spcBef>
              <a:buNone/>
            </a:pPr>
            <a:endParaRPr lang="en-GB" sz="2100" dirty="0" smtClean="0"/>
          </a:p>
          <a:p>
            <a:pPr>
              <a:spcBef>
                <a:spcPts val="0"/>
              </a:spcBef>
              <a:buFont typeface="Wingdings" charset="2"/>
              <a:buChar char="ü"/>
            </a:pPr>
            <a:r>
              <a:rPr lang="en-GB" sz="2100" dirty="0" smtClean="0"/>
              <a:t>serves </a:t>
            </a:r>
            <a:r>
              <a:rPr lang="en-GB" sz="2100" dirty="0"/>
              <a:t>as a </a:t>
            </a:r>
            <a:r>
              <a:rPr lang="en-GB" sz="2100" b="1" dirty="0">
                <a:solidFill>
                  <a:srgbClr val="1F497D"/>
                </a:solidFill>
              </a:rPr>
              <a:t>background for social economic inequality</a:t>
            </a:r>
            <a:r>
              <a:rPr lang="en-GB" sz="2100" b="1" dirty="0" smtClean="0">
                <a:solidFill>
                  <a:srgbClr val="1F497D"/>
                </a:solidFill>
              </a:rPr>
              <a:t> between </a:t>
            </a:r>
            <a:r>
              <a:rPr lang="en-GB" sz="2100" b="1" dirty="0">
                <a:solidFill>
                  <a:srgbClr val="1F497D"/>
                </a:solidFill>
              </a:rPr>
              <a:t>women and </a:t>
            </a:r>
            <a:r>
              <a:rPr lang="en-GB" sz="2100" b="1" dirty="0" smtClean="0">
                <a:solidFill>
                  <a:srgbClr val="1F497D"/>
                </a:solidFill>
              </a:rPr>
              <a:t>men;</a:t>
            </a:r>
          </a:p>
          <a:p>
            <a:pPr>
              <a:spcBef>
                <a:spcPts val="0"/>
              </a:spcBef>
              <a:buFont typeface="Wingdings" charset="2"/>
              <a:buChar char="ü"/>
            </a:pPr>
            <a:r>
              <a:rPr lang="en-GB" sz="2100" dirty="0" smtClean="0"/>
              <a:t>and </a:t>
            </a:r>
            <a:r>
              <a:rPr lang="en-GB" sz="2100" dirty="0"/>
              <a:t>is constantly maintained </a:t>
            </a:r>
            <a:r>
              <a:rPr lang="en-GB" sz="2100" dirty="0" smtClean="0"/>
              <a:t>by </a:t>
            </a:r>
            <a:r>
              <a:rPr lang="en-GB" sz="2100" b="1" dirty="0" smtClean="0">
                <a:solidFill>
                  <a:srgbClr val="1F497D"/>
                </a:solidFill>
              </a:rPr>
              <a:t>vertical </a:t>
            </a:r>
            <a:r>
              <a:rPr lang="en-GB" sz="2100" b="1" dirty="0">
                <a:solidFill>
                  <a:srgbClr val="1F497D"/>
                </a:solidFill>
              </a:rPr>
              <a:t>and horizontal segregation </a:t>
            </a:r>
            <a:r>
              <a:rPr lang="en-GB" sz="2100" dirty="0"/>
              <a:t>in the labour </a:t>
            </a:r>
            <a:r>
              <a:rPr lang="en-GB" sz="2100" dirty="0" smtClean="0"/>
              <a:t>market.</a:t>
            </a:r>
          </a:p>
          <a:p>
            <a:pPr>
              <a:spcBef>
                <a:spcPts val="0"/>
              </a:spcBef>
              <a:buNone/>
            </a:pPr>
            <a:endParaRPr lang="en-GB" sz="2300" dirty="0" smtClean="0"/>
          </a:p>
          <a:p>
            <a:pPr>
              <a:spcBef>
                <a:spcPts val="0"/>
              </a:spcBef>
            </a:pPr>
            <a:r>
              <a:rPr lang="en-GB" sz="2500" b="1" dirty="0">
                <a:solidFill>
                  <a:schemeClr val="tx2"/>
                </a:solidFill>
              </a:rPr>
              <a:t>W</a:t>
            </a:r>
            <a:r>
              <a:rPr lang="en-GB" sz="2500" b="1" dirty="0" smtClean="0">
                <a:solidFill>
                  <a:schemeClr val="tx2"/>
                </a:solidFill>
              </a:rPr>
              <a:t>omen’s major </a:t>
            </a:r>
            <a:r>
              <a:rPr lang="en-GB" sz="2500" b="1" dirty="0">
                <a:solidFill>
                  <a:schemeClr val="tx2"/>
                </a:solidFill>
              </a:rPr>
              <a:t>role in the </a:t>
            </a:r>
            <a:r>
              <a:rPr lang="en-GB" sz="2500" b="1" dirty="0" smtClean="0">
                <a:solidFill>
                  <a:schemeClr val="tx2"/>
                </a:solidFill>
              </a:rPr>
              <a:t>unpaid care economy </a:t>
            </a:r>
            <a:r>
              <a:rPr lang="en-GB" sz="2500" dirty="0" smtClean="0"/>
              <a:t>is an important obstacle for their equal participation in the labour market.</a:t>
            </a:r>
          </a:p>
          <a:p>
            <a:pPr>
              <a:spcBef>
                <a:spcPts val="0"/>
              </a:spcBef>
              <a:buNone/>
            </a:pPr>
            <a:endParaRPr lang="en-GB" sz="2300" dirty="0" smtClean="0"/>
          </a:p>
          <a:p>
            <a:pPr>
              <a:spcBef>
                <a:spcPts val="0"/>
              </a:spcBef>
            </a:pPr>
            <a:r>
              <a:rPr lang="en-GB" sz="2500" b="1" dirty="0" smtClean="0">
                <a:solidFill>
                  <a:srgbClr val="1F497D"/>
                </a:solidFill>
              </a:rPr>
              <a:t>Finance and time </a:t>
            </a:r>
            <a:r>
              <a:rPr lang="en-GB" sz="2500" dirty="0" smtClean="0"/>
              <a:t>are the </a:t>
            </a:r>
            <a:r>
              <a:rPr lang="en-GB" sz="2500" dirty="0"/>
              <a:t>main resources that women dispose to incomparably lesser extent than </a:t>
            </a:r>
            <a:r>
              <a:rPr lang="en-GB" sz="2500" dirty="0" smtClean="0"/>
              <a:t>men.</a:t>
            </a:r>
          </a:p>
          <a:p>
            <a:pPr>
              <a:spcBef>
                <a:spcPts val="0"/>
              </a:spcBef>
              <a:buNone/>
            </a:pPr>
            <a:endParaRPr lang="lt-LT" sz="21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623" y="109889"/>
            <a:ext cx="996696" cy="99669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445940" y="274638"/>
            <a:ext cx="7240860" cy="831947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VICIOUS CIRCLE OF THE FORMATION OF SOCIAL ECONOMIC INEQUALITY BY GENDER (4)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4622" y="1855365"/>
            <a:ext cx="8082177" cy="3872606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GB" sz="2600" dirty="0" smtClean="0"/>
              <a:t>"Addressing &lt;...&gt; inequities </a:t>
            </a:r>
            <a:r>
              <a:rPr lang="en-GB" sz="2600" b="1" dirty="0" smtClean="0">
                <a:solidFill>
                  <a:schemeClr val="tx2"/>
                </a:solidFill>
              </a:rPr>
              <a:t>is not only a moral necessity</a:t>
            </a:r>
            <a:r>
              <a:rPr lang="en-GB" sz="2600" dirty="0" smtClean="0"/>
              <a:t>, but would also have </a:t>
            </a:r>
            <a:r>
              <a:rPr lang="en-GB" sz="2600" b="1" dirty="0" smtClean="0">
                <a:solidFill>
                  <a:srgbClr val="1F497D"/>
                </a:solidFill>
              </a:rPr>
              <a:t>significant economic benefits </a:t>
            </a:r>
            <a:r>
              <a:rPr lang="en-GB" sz="2600" dirty="0" smtClean="0"/>
              <a:t>both for families and for the economy more broadly. </a:t>
            </a:r>
            <a:r>
              <a:rPr lang="en-GB" sz="2600" b="1" dirty="0" smtClean="0">
                <a:solidFill>
                  <a:srgbClr val="1F497D"/>
                </a:solidFill>
              </a:rPr>
              <a:t>Implementing equal pay </a:t>
            </a:r>
            <a:r>
              <a:rPr lang="en-GB" sz="2600" dirty="0" smtClean="0"/>
              <a:t>would mean an </a:t>
            </a:r>
            <a:r>
              <a:rPr lang="en-GB" sz="2600" b="1" dirty="0" smtClean="0">
                <a:solidFill>
                  <a:srgbClr val="1F497D"/>
                </a:solidFill>
              </a:rPr>
              <a:t>income increase </a:t>
            </a:r>
            <a:r>
              <a:rPr lang="en-GB" sz="2600" dirty="0" smtClean="0"/>
              <a:t>for nearly 60 percent of U.S. women. Two-thirds of single mothers would get a raise of 17 percent (equal to more than $6,000 a year), and </a:t>
            </a:r>
            <a:r>
              <a:rPr lang="en-GB" sz="2600" b="1" dirty="0" smtClean="0">
                <a:solidFill>
                  <a:srgbClr val="1F497D"/>
                </a:solidFill>
              </a:rPr>
              <a:t>the poverty rate among these families would drop </a:t>
            </a:r>
            <a:r>
              <a:rPr lang="en-GB" sz="2600" dirty="0" smtClean="0"/>
              <a:t>from 28,7 per cent to 15 per cent“ (</a:t>
            </a:r>
            <a:r>
              <a:rPr lang="en-GB" sz="2600" dirty="0" err="1" smtClean="0"/>
              <a:t>Stiglitz</a:t>
            </a:r>
            <a:r>
              <a:rPr lang="en-GB" sz="2600" dirty="0" smtClean="0"/>
              <a:t>, 2015). </a:t>
            </a:r>
            <a:endParaRPr lang="lt-LT" sz="26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623" y="274638"/>
            <a:ext cx="996696" cy="99669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892613" y="496706"/>
            <a:ext cx="6298888" cy="591018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GENDER ASPECT OF SOCIAL ECONOMIC INEQUALITY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88600" y="1471255"/>
            <a:ext cx="8763655" cy="4206907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GB" sz="2600" b="1" dirty="0" smtClean="0">
                <a:solidFill>
                  <a:srgbClr val="1F497D"/>
                </a:solidFill>
              </a:rPr>
              <a:t>The gender aspect of social economic inequality becomes:</a:t>
            </a:r>
          </a:p>
          <a:p>
            <a:pPr marL="0">
              <a:spcBef>
                <a:spcPts val="0"/>
              </a:spcBef>
              <a:buNone/>
            </a:pPr>
            <a:endParaRPr lang="en-GB" sz="2600" b="1" dirty="0" smtClean="0">
              <a:solidFill>
                <a:srgbClr val="1F497D"/>
              </a:solidFill>
            </a:endParaRPr>
          </a:p>
          <a:p>
            <a:pPr marL="0">
              <a:spcBef>
                <a:spcPts val="0"/>
              </a:spcBef>
            </a:pPr>
            <a:r>
              <a:rPr lang="en-GB" sz="2600" dirty="0" smtClean="0"/>
              <a:t>firstly, an issue dealing with </a:t>
            </a:r>
            <a:r>
              <a:rPr lang="en-GB" sz="2600" b="1" dirty="0" smtClean="0">
                <a:solidFill>
                  <a:srgbClr val="1F497D"/>
                </a:solidFill>
              </a:rPr>
              <a:t>growing society polarization </a:t>
            </a:r>
            <a:r>
              <a:rPr lang="en-GB" sz="2600" dirty="0" smtClean="0"/>
              <a:t>in terms of “richer men” and “poorer women”,</a:t>
            </a:r>
          </a:p>
          <a:p>
            <a:pPr marL="0">
              <a:spcBef>
                <a:spcPts val="0"/>
              </a:spcBef>
              <a:buNone/>
            </a:pPr>
            <a:endParaRPr lang="en-GB" sz="2600" dirty="0" smtClean="0"/>
          </a:p>
          <a:p>
            <a:pPr marL="0">
              <a:spcBef>
                <a:spcPts val="0"/>
              </a:spcBef>
            </a:pPr>
            <a:r>
              <a:rPr lang="en-GB" sz="2600" dirty="0" smtClean="0"/>
              <a:t>secondly, with the need of </a:t>
            </a:r>
            <a:r>
              <a:rPr lang="en-GB" sz="2600" b="1" dirty="0" smtClean="0">
                <a:solidFill>
                  <a:srgbClr val="1F497D"/>
                </a:solidFill>
              </a:rPr>
              <a:t>fair distribution of results of economic growth between the two genders</a:t>
            </a:r>
            <a:r>
              <a:rPr lang="en-GB" sz="2600" dirty="0" smtClean="0"/>
              <a:t>, and</a:t>
            </a:r>
          </a:p>
          <a:p>
            <a:pPr marL="0">
              <a:spcBef>
                <a:spcPts val="0"/>
              </a:spcBef>
              <a:buNone/>
            </a:pPr>
            <a:endParaRPr lang="en-GB" sz="2600" dirty="0" smtClean="0"/>
          </a:p>
          <a:p>
            <a:pPr marL="0">
              <a:spcBef>
                <a:spcPts val="0"/>
              </a:spcBef>
            </a:pPr>
            <a:r>
              <a:rPr lang="en-GB" sz="2600" dirty="0" smtClean="0"/>
              <a:t>thirdly – with </a:t>
            </a:r>
            <a:r>
              <a:rPr lang="en-GB" sz="2600" b="1" dirty="0" smtClean="0">
                <a:solidFill>
                  <a:srgbClr val="1F497D"/>
                </a:solidFill>
              </a:rPr>
              <a:t>equal access to resources </a:t>
            </a:r>
            <a:r>
              <a:rPr lang="en-GB" sz="2600" dirty="0" smtClean="0"/>
              <a:t>– both financial and time – for women and men.</a:t>
            </a:r>
            <a:endParaRPr lang="cs-CZ" sz="2600" dirty="0" smtClean="0"/>
          </a:p>
          <a:p>
            <a:pPr>
              <a:spcBef>
                <a:spcPts val="0"/>
              </a:spcBef>
              <a:buNone/>
            </a:pPr>
            <a:endParaRPr lang="lt-LT" sz="26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01796"/>
            <a:ext cx="996696" cy="99669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166544" y="377245"/>
            <a:ext cx="5976674" cy="710478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MRU RESEARCH ON SOCIAL ECONOMIC INEQUALITY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88600" y="1571854"/>
            <a:ext cx="8763655" cy="430554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300" dirty="0" smtClean="0"/>
              <a:t>The group of scientists of </a:t>
            </a:r>
            <a:r>
              <a:rPr lang="lt-LT" sz="2300" b="1" dirty="0" smtClean="0">
                <a:solidFill>
                  <a:srgbClr val="1F497D"/>
                </a:solidFill>
              </a:rPr>
              <a:t>Mykolas Romeris </a:t>
            </a:r>
            <a:r>
              <a:rPr lang="en-GB" sz="2300" b="1" dirty="0" smtClean="0">
                <a:solidFill>
                  <a:srgbClr val="1F497D"/>
                </a:solidFill>
              </a:rPr>
              <a:t>University,</a:t>
            </a:r>
            <a:r>
              <a:rPr lang="en-GB" sz="2300" dirty="0" smtClean="0"/>
              <a:t> lead by </a:t>
            </a:r>
            <a:r>
              <a:rPr lang="en-GB" sz="2300" dirty="0" err="1" smtClean="0"/>
              <a:t>prof</a:t>
            </a:r>
            <a:r>
              <a:rPr lang="en-GB" sz="2300" dirty="0" smtClean="0"/>
              <a:t>. dr. </a:t>
            </a:r>
            <a:r>
              <a:rPr lang="en-GB" sz="2300" dirty="0" err="1" smtClean="0"/>
              <a:t>habil</a:t>
            </a:r>
            <a:r>
              <a:rPr lang="en-GB" sz="2300" dirty="0" smtClean="0"/>
              <a:t>. O. G. </a:t>
            </a:r>
            <a:r>
              <a:rPr lang="en-GB" sz="2300" dirty="0" err="1" smtClean="0"/>
              <a:t>Rakauskiene</a:t>
            </a:r>
            <a:r>
              <a:rPr lang="en-GB" sz="2300" dirty="0" smtClean="0"/>
              <a:t>, performed a research on social economic inequality, including the gender perspective.</a:t>
            </a:r>
          </a:p>
          <a:p>
            <a:pPr>
              <a:spcBef>
                <a:spcPts val="0"/>
              </a:spcBef>
              <a:buNone/>
            </a:pPr>
            <a:endParaRPr lang="en-GB" sz="1500" b="1" dirty="0" smtClean="0">
              <a:solidFill>
                <a:srgbClr val="1F497D"/>
              </a:solidFill>
            </a:endParaRPr>
          </a:p>
          <a:p>
            <a:pPr>
              <a:spcBef>
                <a:spcPts val="0"/>
              </a:spcBef>
            </a:pPr>
            <a:r>
              <a:rPr lang="en-GB" sz="2300" b="1" dirty="0" smtClean="0">
                <a:solidFill>
                  <a:srgbClr val="1F497D"/>
                </a:solidFill>
              </a:rPr>
              <a:t>One of the purposes </a:t>
            </a:r>
            <a:r>
              <a:rPr lang="en-GB" sz="2300" dirty="0" smtClean="0">
                <a:solidFill>
                  <a:srgbClr val="000000"/>
                </a:solidFill>
              </a:rPr>
              <a:t>was to </a:t>
            </a:r>
            <a:r>
              <a:rPr lang="en-GB" sz="2300" dirty="0" smtClean="0"/>
              <a:t>analyse society’s social economic inequality from a gender perspective and to explore the different positions of women and men in various fields (</a:t>
            </a:r>
            <a:r>
              <a:rPr lang="cs-CZ" sz="2300" dirty="0" smtClean="0"/>
              <a:t>income, material deprivation, vulnerability and resilience and others)</a:t>
            </a:r>
            <a:r>
              <a:rPr lang="en-GB" sz="2300" dirty="0" smtClean="0"/>
              <a:t>.</a:t>
            </a:r>
          </a:p>
          <a:p>
            <a:pPr>
              <a:spcBef>
                <a:spcPts val="0"/>
              </a:spcBef>
              <a:buNone/>
            </a:pPr>
            <a:endParaRPr lang="en-GB" sz="1500" dirty="0" smtClean="0"/>
          </a:p>
          <a:p>
            <a:pPr>
              <a:spcBef>
                <a:spcPts val="0"/>
              </a:spcBef>
            </a:pPr>
            <a:r>
              <a:rPr lang="en-GB" sz="2300" dirty="0" smtClean="0"/>
              <a:t>The research methodology was chosen as </a:t>
            </a:r>
            <a:r>
              <a:rPr lang="en-GB" sz="2300" b="1" dirty="0" smtClean="0">
                <a:solidFill>
                  <a:srgbClr val="1F497D"/>
                </a:solidFill>
              </a:rPr>
              <a:t>combination of theoretical and empirical methods</a:t>
            </a:r>
            <a:r>
              <a:rPr lang="en-GB" sz="2300" dirty="0" smtClean="0"/>
              <a:t>.</a:t>
            </a:r>
          </a:p>
          <a:p>
            <a:pPr>
              <a:spcBef>
                <a:spcPts val="0"/>
              </a:spcBef>
              <a:buNone/>
            </a:pPr>
            <a:endParaRPr lang="en-GB" sz="1500" dirty="0" smtClean="0"/>
          </a:p>
          <a:p>
            <a:pPr>
              <a:spcBef>
                <a:spcPts val="0"/>
              </a:spcBef>
            </a:pPr>
            <a:r>
              <a:rPr lang="en-GB" sz="2300" dirty="0" smtClean="0"/>
              <a:t>The method for empirical data collection was </a:t>
            </a:r>
            <a:r>
              <a:rPr lang="en-GB" sz="2300" b="1" dirty="0" smtClean="0">
                <a:solidFill>
                  <a:srgbClr val="1F497D"/>
                </a:solidFill>
              </a:rPr>
              <a:t>survey</a:t>
            </a:r>
            <a:r>
              <a:rPr lang="en-GB" sz="2300" dirty="0" smtClean="0"/>
              <a:t>.</a:t>
            </a:r>
            <a:endParaRPr lang="cs-CZ" sz="2300" dirty="0" smtClean="0"/>
          </a:p>
          <a:p>
            <a:pPr>
              <a:buNone/>
            </a:pPr>
            <a:endParaRPr lang="lt-LT" sz="23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252" y="377245"/>
            <a:ext cx="996696" cy="9966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760275" y="477843"/>
            <a:ext cx="6274124" cy="528143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RESULTS OF SOCIOLOGICAL SURVEY (1)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88600" y="1420956"/>
            <a:ext cx="8763655" cy="455209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300" dirty="0" smtClean="0"/>
              <a:t>Lithuanian </a:t>
            </a:r>
            <a:r>
              <a:rPr lang="en-GB" sz="2300" b="1" dirty="0" smtClean="0">
                <a:solidFill>
                  <a:srgbClr val="1F497D"/>
                </a:solidFill>
              </a:rPr>
              <a:t>women dominate in the lowest income intervals </a:t>
            </a:r>
            <a:r>
              <a:rPr lang="en-GB" sz="2300" dirty="0" smtClean="0"/>
              <a:t>while </a:t>
            </a:r>
            <a:r>
              <a:rPr lang="en-GB" sz="2300" b="1" dirty="0" smtClean="0">
                <a:solidFill>
                  <a:srgbClr val="1F497D"/>
                </a:solidFill>
              </a:rPr>
              <a:t>men are concentrated in the highest ones.</a:t>
            </a:r>
          </a:p>
          <a:p>
            <a:pPr>
              <a:spcBef>
                <a:spcPts val="0"/>
              </a:spcBef>
              <a:buNone/>
            </a:pPr>
            <a:endParaRPr lang="en-GB" sz="2300" b="1" dirty="0" smtClean="0">
              <a:solidFill>
                <a:srgbClr val="1F497D"/>
              </a:solidFill>
            </a:endParaRPr>
          </a:p>
          <a:p>
            <a:pPr>
              <a:spcBef>
                <a:spcPts val="0"/>
              </a:spcBef>
            </a:pPr>
            <a:r>
              <a:rPr lang="en-GB" sz="2300" dirty="0" smtClean="0"/>
              <a:t>Thus </a:t>
            </a:r>
            <a:r>
              <a:rPr lang="en-GB" sz="2300" b="1" dirty="0" smtClean="0">
                <a:solidFill>
                  <a:srgbClr val="1F497D"/>
                </a:solidFill>
              </a:rPr>
              <a:t>women face the threat of poverty and material deprivation more than men</a:t>
            </a:r>
            <a:r>
              <a:rPr lang="en-GB" sz="2300" dirty="0" smtClean="0"/>
              <a:t>, which is proved by the official statistics.</a:t>
            </a:r>
          </a:p>
          <a:p>
            <a:pPr>
              <a:spcBef>
                <a:spcPts val="0"/>
              </a:spcBef>
              <a:buNone/>
            </a:pPr>
            <a:endParaRPr lang="en-GB" sz="2300" dirty="0" smtClean="0"/>
          </a:p>
          <a:p>
            <a:pPr>
              <a:spcBef>
                <a:spcPts val="0"/>
              </a:spcBef>
            </a:pPr>
            <a:r>
              <a:rPr lang="en-GB" sz="2300" dirty="0" smtClean="0"/>
              <a:t>Income sources by gender revealed that </a:t>
            </a:r>
            <a:r>
              <a:rPr lang="en-GB" sz="2300" b="1" dirty="0" smtClean="0">
                <a:solidFill>
                  <a:srgbClr val="1F497D"/>
                </a:solidFill>
              </a:rPr>
              <a:t>more Lithuanian women than men live from the wage </a:t>
            </a:r>
            <a:r>
              <a:rPr lang="en-GB" sz="2300" dirty="0" smtClean="0"/>
              <a:t>while </a:t>
            </a:r>
            <a:r>
              <a:rPr lang="en-GB" sz="2300" b="1" dirty="0" smtClean="0">
                <a:solidFill>
                  <a:srgbClr val="1F497D"/>
                </a:solidFill>
              </a:rPr>
              <a:t>more men have their income from own business and farming.</a:t>
            </a:r>
          </a:p>
          <a:p>
            <a:pPr>
              <a:spcBef>
                <a:spcPts val="0"/>
              </a:spcBef>
              <a:buNone/>
            </a:pPr>
            <a:endParaRPr lang="en-GB" sz="2300" b="1" dirty="0" smtClean="0">
              <a:solidFill>
                <a:srgbClr val="1F497D"/>
              </a:solidFill>
            </a:endParaRPr>
          </a:p>
          <a:p>
            <a:pPr>
              <a:spcBef>
                <a:spcPts val="0"/>
              </a:spcBef>
            </a:pPr>
            <a:r>
              <a:rPr lang="en-GB" sz="2300" dirty="0" smtClean="0"/>
              <a:t>This speaks about the sphere of </a:t>
            </a:r>
            <a:r>
              <a:rPr lang="en-GB" sz="2300" b="1" dirty="0" smtClean="0">
                <a:solidFill>
                  <a:srgbClr val="1F497D"/>
                </a:solidFill>
              </a:rPr>
              <a:t>private business as more open and friendly for men </a:t>
            </a:r>
            <a:r>
              <a:rPr lang="en-GB" sz="2300" dirty="0" smtClean="0"/>
              <a:t>for it requires more financial and time resources.</a:t>
            </a:r>
            <a:endParaRPr lang="cs-CZ" sz="2300" dirty="0" smtClean="0"/>
          </a:p>
          <a:p>
            <a:pPr>
              <a:buNone/>
            </a:pPr>
            <a:endParaRPr lang="lt-LT" sz="25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78" y="213772"/>
            <a:ext cx="996696" cy="9966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75784" y="452694"/>
            <a:ext cx="5481441" cy="465269"/>
          </a:xfrm>
        </p:spPr>
        <p:txBody>
          <a:bodyPr>
            <a:normAutofit/>
          </a:bodyPr>
          <a:lstStyle/>
          <a:p>
            <a:r>
              <a:rPr lang="lt-LT" sz="2100" b="1" dirty="0" smtClean="0">
                <a:solidFill>
                  <a:srgbClr val="FF6600"/>
                </a:solidFill>
              </a:rPr>
              <a:t>RESULTS OF SOCIOLOGICAL SURVEY (2)</a:t>
            </a:r>
            <a:endParaRPr lang="lt-LT" sz="2100" b="1" dirty="0">
              <a:solidFill>
                <a:srgbClr val="FF66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88600" y="1420956"/>
            <a:ext cx="8763655" cy="4652690"/>
          </a:xfrm>
        </p:spPr>
        <p:txBody>
          <a:bodyPr>
            <a:noAutofit/>
          </a:bodyPr>
          <a:lstStyle/>
          <a:p>
            <a:r>
              <a:rPr lang="en-GB" sz="2300" dirty="0" smtClean="0"/>
              <a:t>Subjective evaluation of the respondents of </a:t>
            </a:r>
            <a:r>
              <a:rPr lang="en-GB" sz="2300" b="1" dirty="0" smtClean="0">
                <a:solidFill>
                  <a:srgbClr val="1F497D"/>
                </a:solidFill>
              </a:rPr>
              <a:t>financial shortage </a:t>
            </a:r>
            <a:r>
              <a:rPr lang="en-GB" sz="2300" dirty="0" smtClean="0"/>
              <a:t>in the main spheres of population life such as </a:t>
            </a:r>
            <a:r>
              <a:rPr lang="en-GB" sz="2300" b="1" dirty="0" smtClean="0">
                <a:solidFill>
                  <a:srgbClr val="1F497D"/>
                </a:solidFill>
              </a:rPr>
              <a:t>material living, recreation, considerable purchase and vacation </a:t>
            </a:r>
            <a:r>
              <a:rPr lang="en-GB" sz="2300" dirty="0" smtClean="0"/>
              <a:t>showed:</a:t>
            </a:r>
          </a:p>
          <a:p>
            <a:pPr>
              <a:buNone/>
            </a:pPr>
            <a:endParaRPr lang="en-GB" sz="1400" dirty="0" smtClean="0"/>
          </a:p>
          <a:p>
            <a:pPr>
              <a:spcBef>
                <a:spcPts val="0"/>
              </a:spcBef>
              <a:buNone/>
            </a:pPr>
            <a:r>
              <a:rPr lang="en-GB" sz="2300" dirty="0" smtClean="0"/>
              <a:t>	- </a:t>
            </a:r>
            <a:r>
              <a:rPr lang="en-GB" sz="2300" b="1" dirty="0" smtClean="0">
                <a:solidFill>
                  <a:srgbClr val="1F497D"/>
                </a:solidFill>
              </a:rPr>
              <a:t>different possibilities of women and men </a:t>
            </a:r>
            <a:r>
              <a:rPr lang="en-GB" sz="2300" dirty="0" smtClean="0"/>
              <a:t>(to women’s disadvantage) to afford themselves expenses;</a:t>
            </a:r>
          </a:p>
          <a:p>
            <a:pPr>
              <a:buNone/>
            </a:pPr>
            <a:r>
              <a:rPr lang="en-GB" sz="2300" dirty="0" smtClean="0"/>
              <a:t>	- considerably </a:t>
            </a:r>
            <a:r>
              <a:rPr lang="en-GB" sz="2300" b="1" dirty="0" smtClean="0">
                <a:solidFill>
                  <a:srgbClr val="1F497D"/>
                </a:solidFill>
              </a:rPr>
              <a:t>big social economic inequality </a:t>
            </a:r>
            <a:r>
              <a:rPr lang="en-GB" sz="2300" dirty="0" smtClean="0"/>
              <a:t>amongst Lithuanian society.</a:t>
            </a:r>
          </a:p>
          <a:p>
            <a:pPr>
              <a:buNone/>
            </a:pPr>
            <a:endParaRPr lang="cs-CZ" sz="1400" dirty="0" smtClean="0"/>
          </a:p>
          <a:p>
            <a:pPr>
              <a:spcBef>
                <a:spcPts val="0"/>
              </a:spcBef>
            </a:pPr>
            <a:r>
              <a:rPr lang="en-GB" sz="2300" b="1" dirty="0" smtClean="0">
                <a:solidFill>
                  <a:schemeClr val="tx2"/>
                </a:solidFill>
              </a:rPr>
              <a:t>Women</a:t>
            </a:r>
            <a:r>
              <a:rPr lang="en-GB" sz="2300" dirty="0" smtClean="0"/>
              <a:t> dominate in the lowest intervals of consumption expenditure but spend more on children’s education while </a:t>
            </a:r>
            <a:r>
              <a:rPr lang="en-GB" sz="2300" b="1" dirty="0" smtClean="0">
                <a:solidFill>
                  <a:srgbClr val="1F497D"/>
                </a:solidFill>
              </a:rPr>
              <a:t>men</a:t>
            </a:r>
            <a:r>
              <a:rPr lang="en-GB" sz="2300" dirty="0" smtClean="0"/>
              <a:t> are more tend to make financial investment in order to increase the capital.</a:t>
            </a:r>
            <a:endParaRPr lang="cs-CZ" sz="2300" dirty="0" smtClean="0"/>
          </a:p>
          <a:p>
            <a:pPr>
              <a:spcBef>
                <a:spcPts val="0"/>
              </a:spcBef>
              <a:buNone/>
            </a:pPr>
            <a:endParaRPr lang="lt-LT" sz="2300" dirty="0"/>
          </a:p>
        </p:txBody>
      </p:sp>
      <p:sp>
        <p:nvSpPr>
          <p:cNvPr id="4" name="Rectangle 3"/>
          <p:cNvSpPr/>
          <p:nvPr/>
        </p:nvSpPr>
        <p:spPr>
          <a:xfrm>
            <a:off x="174321" y="6310829"/>
            <a:ext cx="82926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1" dirty="0" smtClean="0">
                <a:solidFill>
                  <a:srgbClr val="1F497D"/>
                </a:solidFill>
              </a:rPr>
              <a:t>This research is funded by the Research Council of Lithuania (No. GER-009/2015)</a:t>
            </a:r>
            <a:endParaRPr lang="lt-LT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252" y="213772"/>
            <a:ext cx="996696" cy="9966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1181</Words>
  <Application>Microsoft Macintosh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SOCIAL ECONOMIC INEQUALITY FROM THE GENDER PERSPECTIVE: LITHUANIAN CASE  Dr. Egle Krinickiene Mykolas Romeris University Head of Gender Studies Laboratory Vilnius, Lithuania </vt:lpstr>
      <vt:lpstr>VICIOUS CIRCLE OF THE FORMATION OF SOCIAL ECONOMIC INEQUALITY BY GENDER (1)</vt:lpstr>
      <vt:lpstr>VICIOUS CIRCLE OF THE FORMATION OF SOCIAL ECONOMIC INEQUALITY BY GENDER (2)</vt:lpstr>
      <vt:lpstr>VICIOUS CIRCLE OF THE FORMATION OF SOCIAL ECONOMIC INEQUALITY BY GENDER (3)</vt:lpstr>
      <vt:lpstr>VICIOUS CIRCLE OF THE FORMATION OF SOCIAL ECONOMIC INEQUALITY BY GENDER (4)</vt:lpstr>
      <vt:lpstr>GENDER ASPECT OF SOCIAL ECONOMIC INEQUALITY</vt:lpstr>
      <vt:lpstr>MRU RESEARCH ON SOCIAL ECONOMIC INEQUALITY</vt:lpstr>
      <vt:lpstr>RESULTS OF SOCIOLOGICAL SURVEY (1)</vt:lpstr>
      <vt:lpstr>RESULTS OF SOCIOLOGICAL SURVEY (2)</vt:lpstr>
      <vt:lpstr>RESULTS OF SOCIOLOGICAL SURVEY (3)</vt:lpstr>
      <vt:lpstr>RESULTS OF SOCIOLOGICAL SURVEY (4)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Eglė</dc:creator>
  <cp:lastModifiedBy>Eglė</cp:lastModifiedBy>
  <cp:revision>124</cp:revision>
  <cp:lastPrinted>2017-05-24T22:43:10Z</cp:lastPrinted>
  <dcterms:created xsi:type="dcterms:W3CDTF">2017-05-24T22:34:10Z</dcterms:created>
  <dcterms:modified xsi:type="dcterms:W3CDTF">2017-05-24T22:46:06Z</dcterms:modified>
</cp:coreProperties>
</file>