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4785" r:id="rId2"/>
    <p:sldMasterId id="2147485327" r:id="rId3"/>
    <p:sldMasterId id="2147485351" r:id="rId4"/>
  </p:sldMasterIdLst>
  <p:notesMasterIdLst>
    <p:notesMasterId r:id="rId16"/>
  </p:notesMasterIdLst>
  <p:handoutMasterIdLst>
    <p:handoutMasterId r:id="rId17"/>
  </p:handoutMasterIdLst>
  <p:sldIdLst>
    <p:sldId id="346" r:id="rId5"/>
    <p:sldId id="626" r:id="rId6"/>
    <p:sldId id="620" r:id="rId7"/>
    <p:sldId id="621" r:id="rId8"/>
    <p:sldId id="559" r:id="rId9"/>
    <p:sldId id="613" r:id="rId10"/>
    <p:sldId id="630" r:id="rId11"/>
    <p:sldId id="631" r:id="rId12"/>
    <p:sldId id="589" r:id="rId13"/>
    <p:sldId id="637" r:id="rId14"/>
    <p:sldId id="638" r:id="rId15"/>
  </p:sldIdLst>
  <p:sldSz cx="9144000" cy="6858000" type="screen4x3"/>
  <p:notesSz cx="6810375" cy="9942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7917"/>
    <a:srgbClr val="F5D931"/>
    <a:srgbClr val="00549F"/>
    <a:srgbClr val="93933D"/>
    <a:srgbClr val="0066CC"/>
    <a:srgbClr val="77933C"/>
    <a:srgbClr val="80AC9C"/>
    <a:srgbClr val="BAD1C9"/>
    <a:srgbClr val="3047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65" autoAdjust="0"/>
  </p:normalViewPr>
  <p:slideViewPr>
    <p:cSldViewPr>
      <p:cViewPr varScale="1">
        <p:scale>
          <a:sx n="71" d="100"/>
          <a:sy n="71" d="100"/>
        </p:scale>
        <p:origin x="2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2564"/>
    </p:cViewPr>
  </p:sorterViewPr>
  <p:notesViewPr>
    <p:cSldViewPr>
      <p:cViewPr varScale="1">
        <p:scale>
          <a:sx n="81" d="100"/>
          <a:sy n="81" d="100"/>
        </p:scale>
        <p:origin x="-4020" y="-96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eurogender\Documents\G\Budget%20Finance\PROCUREMENT\2015\OPER\28%20-%20Economic%20Benefits%20of%20Gender%20Equality%20-%20HM\Project%20Management\Implementation\Output%203.1%20Findings\Products%209%20-13\Version%203%20161212\Result%20factsheet%20figure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'[Result factsheet figures.xlsx]GDP data'!$B$29</c:f>
              <c:strCache>
                <c:ptCount val="1"/>
                <c:pt idx="0">
                  <c:v>Rapid improvement in gender equality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>
              <a:noFill/>
            </a:ln>
            <a:effectLst/>
          </c:spPr>
          <c:cat>
            <c:numRef>
              <c:f>'[Result factsheet figures.xlsx]GDP data'!$C$28:$AL$28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cat>
          <c:val>
            <c:numRef>
              <c:f>'[Result factsheet figures.xlsx]GDP data'!$C$29:$AL$29</c:f>
              <c:numCache>
                <c:formatCode>0.0%</c:formatCode>
                <c:ptCount val="36"/>
                <c:pt idx="0">
                  <c:v>0</c:v>
                </c:pt>
                <c:pt idx="1">
                  <c:v>0</c:v>
                </c:pt>
                <c:pt idx="2">
                  <c:v>3.4049507984609623E-5</c:v>
                </c:pt>
                <c:pt idx="3">
                  <c:v>6.703086771458256E-5</c:v>
                </c:pt>
                <c:pt idx="4">
                  <c:v>1.9791529225491491E-4</c:v>
                </c:pt>
                <c:pt idx="5">
                  <c:v>4.2199571512043107E-4</c:v>
                </c:pt>
                <c:pt idx="6">
                  <c:v>7.6513533331207955E-4</c:v>
                </c:pt>
                <c:pt idx="7">
                  <c:v>1.2836970474967907E-3</c:v>
                </c:pt>
                <c:pt idx="8">
                  <c:v>1.8756534038497016E-3</c:v>
                </c:pt>
                <c:pt idx="9">
                  <c:v>2.6270495515898179E-3</c:v>
                </c:pt>
                <c:pt idx="10">
                  <c:v>3.5283304177661816E-3</c:v>
                </c:pt>
                <c:pt idx="11">
                  <c:v>4.4827385457297548E-3</c:v>
                </c:pt>
                <c:pt idx="12">
                  <c:v>5.5438075098588327E-3</c:v>
                </c:pt>
                <c:pt idx="13">
                  <c:v>6.6760168302945301E-3</c:v>
                </c:pt>
                <c:pt idx="14">
                  <c:v>7.8729319789688102E-3</c:v>
                </c:pt>
                <c:pt idx="15">
                  <c:v>9.1577070614295743E-3</c:v>
                </c:pt>
                <c:pt idx="16">
                  <c:v>1.0421651512734621E-2</c:v>
                </c:pt>
                <c:pt idx="17">
                  <c:v>1.1666230708867381E-2</c:v>
                </c:pt>
                <c:pt idx="18">
                  <c:v>1.2944900532722547E-2</c:v>
                </c:pt>
                <c:pt idx="19">
                  <c:v>1.415870925255186E-2</c:v>
                </c:pt>
                <c:pt idx="20">
                  <c:v>1.5383848206048819E-2</c:v>
                </c:pt>
                <c:pt idx="21">
                  <c:v>1.6568483063328424E-2</c:v>
                </c:pt>
                <c:pt idx="22">
                  <c:v>1.7686713219126779E-2</c:v>
                </c:pt>
                <c:pt idx="23">
                  <c:v>1.8784477839071712E-2</c:v>
                </c:pt>
                <c:pt idx="24">
                  <c:v>1.9792251544076361E-2</c:v>
                </c:pt>
                <c:pt idx="25">
                  <c:v>2.0781073803880053E-2</c:v>
                </c:pt>
                <c:pt idx="26">
                  <c:v>2.1775544388609715E-2</c:v>
                </c:pt>
                <c:pt idx="27">
                  <c:v>2.2702486144806251E-2</c:v>
                </c:pt>
                <c:pt idx="28">
                  <c:v>2.3590686274509803E-2</c:v>
                </c:pt>
                <c:pt idx="29">
                  <c:v>2.4457924625709861E-2</c:v>
                </c:pt>
                <c:pt idx="30">
                  <c:v>2.5371588049982029E-2</c:v>
                </c:pt>
                <c:pt idx="31">
                  <c:v>2.6281345438680322E-2</c:v>
                </c:pt>
                <c:pt idx="32">
                  <c:v>2.7206857842637003E-2</c:v>
                </c:pt>
                <c:pt idx="33">
                  <c:v>2.8145297089247054E-2</c:v>
                </c:pt>
                <c:pt idx="34">
                  <c:v>2.9020889527672226E-2</c:v>
                </c:pt>
                <c:pt idx="35">
                  <c:v>3.0216912191161117E-2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DA-4C3E-A965-FE289A9A01FB}"/>
            </c:ext>
          </c:extLst>
        </c:ser>
        <c:ser>
          <c:idx val="1"/>
          <c:order val="1"/>
          <c:tx>
            <c:strRef>
              <c:f>'[Result factsheet figures.xlsx]GDP data'!$B$30</c:f>
              <c:strCache>
                <c:ptCount val="1"/>
                <c:pt idx="0">
                  <c:v>Slow improvement in gender equality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'[Result factsheet figures.xlsx]GDP data'!$C$28:$AL$28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cat>
          <c:val>
            <c:numRef>
              <c:f>'[Result factsheet figures.xlsx]GDP data'!$C$30:$AL$30</c:f>
              <c:numCache>
                <c:formatCode>0.0%</c:formatCode>
                <c:ptCount val="3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3.351543385729128E-5</c:v>
                </c:pt>
                <c:pt idx="4">
                  <c:v>1.3194352816994325E-4</c:v>
                </c:pt>
                <c:pt idx="5">
                  <c:v>2.9215087969875999E-4</c:v>
                </c:pt>
                <c:pt idx="6">
                  <c:v>5.4197086109605635E-4</c:v>
                </c:pt>
                <c:pt idx="7">
                  <c:v>9.3929052255862741E-4</c:v>
                </c:pt>
                <c:pt idx="8">
                  <c:v>1.3836787405448619E-3</c:v>
                </c:pt>
                <c:pt idx="9">
                  <c:v>1.9325421988706706E-3</c:v>
                </c:pt>
                <c:pt idx="10">
                  <c:v>2.6091855190203696E-3</c:v>
                </c:pt>
                <c:pt idx="11">
                  <c:v>3.3183908715142341E-3</c:v>
                </c:pt>
                <c:pt idx="12">
                  <c:v>4.1149911413385148E-3</c:v>
                </c:pt>
                <c:pt idx="13">
                  <c:v>4.992987377279102E-3</c:v>
                </c:pt>
                <c:pt idx="14">
                  <c:v>5.8909351171305092E-3</c:v>
                </c:pt>
                <c:pt idx="15">
                  <c:v>6.8345129396509803E-3</c:v>
                </c:pt>
                <c:pt idx="16">
                  <c:v>7.7896527888552131E-3</c:v>
                </c:pt>
                <c:pt idx="17">
                  <c:v>8.7365942976719846E-3</c:v>
                </c:pt>
                <c:pt idx="18">
                  <c:v>9.6765061636256023E-3</c:v>
                </c:pt>
                <c:pt idx="19">
                  <c:v>1.0612699779640839E-2</c:v>
                </c:pt>
                <c:pt idx="20">
                  <c:v>1.1519186176976587E-2</c:v>
                </c:pt>
                <c:pt idx="21">
                  <c:v>1.2420225822287677E-2</c:v>
                </c:pt>
                <c:pt idx="22">
                  <c:v>1.3265034914345084E-2</c:v>
                </c:pt>
                <c:pt idx="23">
                  <c:v>1.4076469469279056E-2</c:v>
                </c:pt>
                <c:pt idx="24">
                  <c:v>1.4855886206251169E-2</c:v>
                </c:pt>
                <c:pt idx="25">
                  <c:v>1.5603065380986353E-2</c:v>
                </c:pt>
                <c:pt idx="26">
                  <c:v>1.6342976141971118E-2</c:v>
                </c:pt>
                <c:pt idx="27">
                  <c:v>1.7049121947962341E-2</c:v>
                </c:pt>
                <c:pt idx="28">
                  <c:v>1.7703956582633053E-2</c:v>
                </c:pt>
                <c:pt idx="29">
                  <c:v>1.8327310273618998E-2</c:v>
                </c:pt>
                <c:pt idx="30">
                  <c:v>1.8965262067361568E-2</c:v>
                </c:pt>
                <c:pt idx="31">
                  <c:v>1.9591548417925334E-2</c:v>
                </c:pt>
                <c:pt idx="32">
                  <c:v>2.0267374221859372E-2</c:v>
                </c:pt>
                <c:pt idx="33">
                  <c:v>2.096864726164702E-2</c:v>
                </c:pt>
                <c:pt idx="34">
                  <c:v>2.1618003189541456E-2</c:v>
                </c:pt>
                <c:pt idx="35">
                  <c:v>2.230986351158025E-2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DA-4C3E-A965-FE289A9A0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901440"/>
        <c:axId val="189903232"/>
      </c:areaChart>
      <c:catAx>
        <c:axId val="18990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76200" cap="flat" cmpd="sng" algn="ctr">
            <a:solidFill>
              <a:srgbClr val="C27B13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67AB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9903232"/>
        <c:crosses val="autoZero"/>
        <c:auto val="0"/>
        <c:lblAlgn val="ctr"/>
        <c:lblOffset val="200"/>
        <c:tickLblSkip val="5"/>
        <c:noMultiLvlLbl val="0"/>
      </c:catAx>
      <c:valAx>
        <c:axId val="189903232"/>
        <c:scaling>
          <c:orientation val="minMax"/>
          <c:max val="5.000000000000001E-2"/>
        </c:scaling>
        <c:delete val="0"/>
        <c:axPos val="l"/>
        <c:numFmt formatCode="0.0%" sourceLinked="1"/>
        <c:majorTickMark val="out"/>
        <c:minorTickMark val="none"/>
        <c:tickLblPos val="nextTo"/>
        <c:spPr>
          <a:noFill/>
          <a:ln>
            <a:solidFill>
              <a:srgbClr val="C27B1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99014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0866E-4892-42C1-AEED-44F55227CCA3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1367B7C-3657-44D5-9A32-BB20139A90C4}">
      <dgm:prSet/>
      <dgm:spPr/>
      <dgm:t>
        <a:bodyPr/>
        <a:lstStyle/>
        <a:p>
          <a:pPr rtl="0"/>
          <a:r>
            <a:rPr lang="en-GB" dirty="0" smtClean="0"/>
            <a:t>What?: the economic case for gender equality</a:t>
          </a:r>
          <a:endParaRPr lang="en-GB" dirty="0"/>
        </a:p>
      </dgm:t>
    </dgm:pt>
    <dgm:pt modelId="{48084FF3-A2F3-49AD-908C-2935F82C154D}" type="parTrans" cxnId="{DCB39ADE-906C-4CA1-B0D0-D991B56E36D7}">
      <dgm:prSet/>
      <dgm:spPr/>
      <dgm:t>
        <a:bodyPr/>
        <a:lstStyle/>
        <a:p>
          <a:endParaRPr lang="en-GB"/>
        </a:p>
      </dgm:t>
    </dgm:pt>
    <dgm:pt modelId="{1B93CAF9-0BFC-4B3C-AB4F-9A7D46AFDEDD}" type="sibTrans" cxnId="{DCB39ADE-906C-4CA1-B0D0-D991B56E36D7}">
      <dgm:prSet/>
      <dgm:spPr/>
      <dgm:t>
        <a:bodyPr/>
        <a:lstStyle/>
        <a:p>
          <a:endParaRPr lang="en-GB"/>
        </a:p>
      </dgm:t>
    </dgm:pt>
    <dgm:pt modelId="{D47B651A-8700-F446-9983-579CD0CB28F1}">
      <dgm:prSet/>
      <dgm:spPr/>
      <dgm:t>
        <a:bodyPr/>
        <a:lstStyle/>
        <a:p>
          <a:pPr rtl="0"/>
          <a:r>
            <a:rPr lang="en-GB" dirty="0" smtClean="0"/>
            <a:t>Why?: robust evidence to inform policy making - STEM</a:t>
          </a:r>
          <a:endParaRPr dirty="0"/>
        </a:p>
      </dgm:t>
    </dgm:pt>
    <dgm:pt modelId="{8627F2CF-427F-D345-94FB-5139E1044C6A}" type="parTrans" cxnId="{D0C313D2-3309-8B40-A706-391F39486C6A}">
      <dgm:prSet/>
      <dgm:spPr/>
      <dgm:t>
        <a:bodyPr/>
        <a:lstStyle/>
        <a:p>
          <a:endParaRPr lang="en-US"/>
        </a:p>
      </dgm:t>
    </dgm:pt>
    <dgm:pt modelId="{03E8463F-E7CB-204D-83B8-C4AF22E1FB4A}" type="sibTrans" cxnId="{D0C313D2-3309-8B40-A706-391F39486C6A}">
      <dgm:prSet/>
      <dgm:spPr/>
      <dgm:t>
        <a:bodyPr/>
        <a:lstStyle/>
        <a:p>
          <a:endParaRPr lang="en-US"/>
        </a:p>
      </dgm:t>
    </dgm:pt>
    <dgm:pt modelId="{56B7A8DD-D133-494A-9EB0-7EB3489695E0}">
      <dgm:prSet/>
      <dgm:spPr/>
      <dgm:t>
        <a:bodyPr/>
        <a:lstStyle/>
        <a:p>
          <a:pPr rtl="0"/>
          <a:r>
            <a:rPr lang="en-GB" dirty="0" smtClean="0"/>
            <a:t>Conclusions </a:t>
          </a:r>
          <a:endParaRPr dirty="0"/>
        </a:p>
      </dgm:t>
    </dgm:pt>
    <dgm:pt modelId="{77B25F4B-6C60-2F43-91B5-56B1975760BD}" type="parTrans" cxnId="{5DEE3F6C-8E7C-5D41-A62D-085A9302E3E6}">
      <dgm:prSet/>
      <dgm:spPr/>
      <dgm:t>
        <a:bodyPr/>
        <a:lstStyle/>
        <a:p>
          <a:endParaRPr lang="en-US"/>
        </a:p>
      </dgm:t>
    </dgm:pt>
    <dgm:pt modelId="{B96CBBCC-F5A0-6D44-8A65-C8AD0D911EC5}" type="sibTrans" cxnId="{5DEE3F6C-8E7C-5D41-A62D-085A9302E3E6}">
      <dgm:prSet/>
      <dgm:spPr/>
      <dgm:t>
        <a:bodyPr/>
        <a:lstStyle/>
        <a:p>
          <a:endParaRPr lang="en-US"/>
        </a:p>
      </dgm:t>
    </dgm:pt>
    <dgm:pt modelId="{6BF5D394-053F-4C39-A1B4-157F9A4C4E23}" type="pres">
      <dgm:prSet presAssocID="{C950866E-4892-42C1-AEED-44F55227CC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D9A273A-680F-4578-B412-FE210C256F8D}" type="pres">
      <dgm:prSet presAssocID="{41367B7C-3657-44D5-9A32-BB20139A90C4}" presName="thickLine" presStyleLbl="alignNode1" presStyleIdx="0" presStyleCnt="3"/>
      <dgm:spPr/>
    </dgm:pt>
    <dgm:pt modelId="{9A03B311-B831-4F1C-8EF8-D994E87C03E5}" type="pres">
      <dgm:prSet presAssocID="{41367B7C-3657-44D5-9A32-BB20139A90C4}" presName="horz1" presStyleCnt="0"/>
      <dgm:spPr/>
    </dgm:pt>
    <dgm:pt modelId="{10FFEAAD-933C-42C2-B8B8-081B0BDC617D}" type="pres">
      <dgm:prSet presAssocID="{41367B7C-3657-44D5-9A32-BB20139A90C4}" presName="tx1" presStyleLbl="revTx" presStyleIdx="0" presStyleCnt="3"/>
      <dgm:spPr/>
      <dgm:t>
        <a:bodyPr/>
        <a:lstStyle/>
        <a:p>
          <a:endParaRPr lang="en-GB"/>
        </a:p>
      </dgm:t>
    </dgm:pt>
    <dgm:pt modelId="{5879FF09-BD94-47A4-9BC7-921F84499333}" type="pres">
      <dgm:prSet presAssocID="{41367B7C-3657-44D5-9A32-BB20139A90C4}" presName="vert1" presStyleCnt="0"/>
      <dgm:spPr/>
    </dgm:pt>
    <dgm:pt modelId="{E450195B-C92C-6940-942D-D19B8EBA6925}" type="pres">
      <dgm:prSet presAssocID="{D47B651A-8700-F446-9983-579CD0CB28F1}" presName="thickLine" presStyleLbl="alignNode1" presStyleIdx="1" presStyleCnt="3"/>
      <dgm:spPr/>
    </dgm:pt>
    <dgm:pt modelId="{B9BB3F5E-BAFD-C54D-83C7-D8B7298AD186}" type="pres">
      <dgm:prSet presAssocID="{D47B651A-8700-F446-9983-579CD0CB28F1}" presName="horz1" presStyleCnt="0"/>
      <dgm:spPr/>
    </dgm:pt>
    <dgm:pt modelId="{04E79E78-D5CF-D948-B292-D43DCDB1B09D}" type="pres">
      <dgm:prSet presAssocID="{D47B651A-8700-F446-9983-579CD0CB28F1}" presName="tx1" presStyleLbl="revTx" presStyleIdx="1" presStyleCnt="3"/>
      <dgm:spPr/>
      <dgm:t>
        <a:bodyPr/>
        <a:lstStyle/>
        <a:p>
          <a:endParaRPr lang="en-US"/>
        </a:p>
      </dgm:t>
    </dgm:pt>
    <dgm:pt modelId="{46E97E36-9C04-6841-88CC-6E3C80A65777}" type="pres">
      <dgm:prSet presAssocID="{D47B651A-8700-F446-9983-579CD0CB28F1}" presName="vert1" presStyleCnt="0"/>
      <dgm:spPr/>
    </dgm:pt>
    <dgm:pt modelId="{D1A02BBC-8362-5844-A1EE-8F72DF777527}" type="pres">
      <dgm:prSet presAssocID="{56B7A8DD-D133-494A-9EB0-7EB3489695E0}" presName="thickLine" presStyleLbl="alignNode1" presStyleIdx="2" presStyleCnt="3"/>
      <dgm:spPr/>
    </dgm:pt>
    <dgm:pt modelId="{A29C66F1-939F-9947-B422-9C01C46F8764}" type="pres">
      <dgm:prSet presAssocID="{56B7A8DD-D133-494A-9EB0-7EB3489695E0}" presName="horz1" presStyleCnt="0"/>
      <dgm:spPr/>
    </dgm:pt>
    <dgm:pt modelId="{2FF3078F-2F52-A344-957B-831B36BEC86A}" type="pres">
      <dgm:prSet presAssocID="{56B7A8DD-D133-494A-9EB0-7EB3489695E0}" presName="tx1" presStyleLbl="revTx" presStyleIdx="2" presStyleCnt="3"/>
      <dgm:spPr/>
      <dgm:t>
        <a:bodyPr/>
        <a:lstStyle/>
        <a:p>
          <a:endParaRPr lang="en-US"/>
        </a:p>
      </dgm:t>
    </dgm:pt>
    <dgm:pt modelId="{8568D466-BD40-2C4F-8B3D-A1B0F22AF776}" type="pres">
      <dgm:prSet presAssocID="{56B7A8DD-D133-494A-9EB0-7EB3489695E0}" presName="vert1" presStyleCnt="0"/>
      <dgm:spPr/>
    </dgm:pt>
  </dgm:ptLst>
  <dgm:cxnLst>
    <dgm:cxn modelId="{17F9C004-F1FF-004C-BBF1-BB57B3F4A5A2}" type="presOf" srcId="{56B7A8DD-D133-494A-9EB0-7EB3489695E0}" destId="{2FF3078F-2F52-A344-957B-831B36BEC86A}" srcOrd="0" destOrd="0" presId="urn:microsoft.com/office/officeart/2008/layout/LinedList"/>
    <dgm:cxn modelId="{5DEE3F6C-8E7C-5D41-A62D-085A9302E3E6}" srcId="{C950866E-4892-42C1-AEED-44F55227CCA3}" destId="{56B7A8DD-D133-494A-9EB0-7EB3489695E0}" srcOrd="2" destOrd="0" parTransId="{77B25F4B-6C60-2F43-91B5-56B1975760BD}" sibTransId="{B96CBBCC-F5A0-6D44-8A65-C8AD0D911EC5}"/>
    <dgm:cxn modelId="{D0C313D2-3309-8B40-A706-391F39486C6A}" srcId="{C950866E-4892-42C1-AEED-44F55227CCA3}" destId="{D47B651A-8700-F446-9983-579CD0CB28F1}" srcOrd="1" destOrd="0" parTransId="{8627F2CF-427F-D345-94FB-5139E1044C6A}" sibTransId="{03E8463F-E7CB-204D-83B8-C4AF22E1FB4A}"/>
    <dgm:cxn modelId="{903DBFC7-AF0E-8446-8684-3CC5567B95D3}" type="presOf" srcId="{41367B7C-3657-44D5-9A32-BB20139A90C4}" destId="{10FFEAAD-933C-42C2-B8B8-081B0BDC617D}" srcOrd="0" destOrd="0" presId="urn:microsoft.com/office/officeart/2008/layout/LinedList"/>
    <dgm:cxn modelId="{501609D4-D93C-6445-A039-2A12010B9E45}" type="presOf" srcId="{C950866E-4892-42C1-AEED-44F55227CCA3}" destId="{6BF5D394-053F-4C39-A1B4-157F9A4C4E23}" srcOrd="0" destOrd="0" presId="urn:microsoft.com/office/officeart/2008/layout/LinedList"/>
    <dgm:cxn modelId="{70A97EC9-C22F-4146-902E-3D6F47DC8196}" type="presOf" srcId="{D47B651A-8700-F446-9983-579CD0CB28F1}" destId="{04E79E78-D5CF-D948-B292-D43DCDB1B09D}" srcOrd="0" destOrd="0" presId="urn:microsoft.com/office/officeart/2008/layout/LinedList"/>
    <dgm:cxn modelId="{DCB39ADE-906C-4CA1-B0D0-D991B56E36D7}" srcId="{C950866E-4892-42C1-AEED-44F55227CCA3}" destId="{41367B7C-3657-44D5-9A32-BB20139A90C4}" srcOrd="0" destOrd="0" parTransId="{48084FF3-A2F3-49AD-908C-2935F82C154D}" sibTransId="{1B93CAF9-0BFC-4B3C-AB4F-9A7D46AFDEDD}"/>
    <dgm:cxn modelId="{733E2A32-DC48-C444-A67F-E85CD2C5CCB7}" type="presParOf" srcId="{6BF5D394-053F-4C39-A1B4-157F9A4C4E23}" destId="{9D9A273A-680F-4578-B412-FE210C256F8D}" srcOrd="0" destOrd="0" presId="urn:microsoft.com/office/officeart/2008/layout/LinedList"/>
    <dgm:cxn modelId="{B267EE7D-4CCC-BB40-8DD0-2D2E13C5ECF3}" type="presParOf" srcId="{6BF5D394-053F-4C39-A1B4-157F9A4C4E23}" destId="{9A03B311-B831-4F1C-8EF8-D994E87C03E5}" srcOrd="1" destOrd="0" presId="urn:microsoft.com/office/officeart/2008/layout/LinedList"/>
    <dgm:cxn modelId="{62C19146-E259-6147-83FF-2FEF8C91F233}" type="presParOf" srcId="{9A03B311-B831-4F1C-8EF8-D994E87C03E5}" destId="{10FFEAAD-933C-42C2-B8B8-081B0BDC617D}" srcOrd="0" destOrd="0" presId="urn:microsoft.com/office/officeart/2008/layout/LinedList"/>
    <dgm:cxn modelId="{BE69EB08-9415-6E42-BDA7-53BCF5CB828D}" type="presParOf" srcId="{9A03B311-B831-4F1C-8EF8-D994E87C03E5}" destId="{5879FF09-BD94-47A4-9BC7-921F84499333}" srcOrd="1" destOrd="0" presId="urn:microsoft.com/office/officeart/2008/layout/LinedList"/>
    <dgm:cxn modelId="{B5DFDF80-51F9-1C42-A8FF-A37ABCA93A96}" type="presParOf" srcId="{6BF5D394-053F-4C39-A1B4-157F9A4C4E23}" destId="{E450195B-C92C-6940-942D-D19B8EBA6925}" srcOrd="2" destOrd="0" presId="urn:microsoft.com/office/officeart/2008/layout/LinedList"/>
    <dgm:cxn modelId="{1B650632-D75C-8A4A-BFF6-5A81F16138B2}" type="presParOf" srcId="{6BF5D394-053F-4C39-A1B4-157F9A4C4E23}" destId="{B9BB3F5E-BAFD-C54D-83C7-D8B7298AD186}" srcOrd="3" destOrd="0" presId="urn:microsoft.com/office/officeart/2008/layout/LinedList"/>
    <dgm:cxn modelId="{8129D77E-937C-504E-BBA6-B015CFED85AF}" type="presParOf" srcId="{B9BB3F5E-BAFD-C54D-83C7-D8B7298AD186}" destId="{04E79E78-D5CF-D948-B292-D43DCDB1B09D}" srcOrd="0" destOrd="0" presId="urn:microsoft.com/office/officeart/2008/layout/LinedList"/>
    <dgm:cxn modelId="{4D8953B8-F139-334A-A768-F595E2B22C66}" type="presParOf" srcId="{B9BB3F5E-BAFD-C54D-83C7-D8B7298AD186}" destId="{46E97E36-9C04-6841-88CC-6E3C80A65777}" srcOrd="1" destOrd="0" presId="urn:microsoft.com/office/officeart/2008/layout/LinedList"/>
    <dgm:cxn modelId="{74A0284B-D277-B840-B21B-846EB5CC06B4}" type="presParOf" srcId="{6BF5D394-053F-4C39-A1B4-157F9A4C4E23}" destId="{D1A02BBC-8362-5844-A1EE-8F72DF777527}" srcOrd="4" destOrd="0" presId="urn:microsoft.com/office/officeart/2008/layout/LinedList"/>
    <dgm:cxn modelId="{54CB29D8-26DE-8348-AEA1-E5A4B6E22E80}" type="presParOf" srcId="{6BF5D394-053F-4C39-A1B4-157F9A4C4E23}" destId="{A29C66F1-939F-9947-B422-9C01C46F8764}" srcOrd="5" destOrd="0" presId="urn:microsoft.com/office/officeart/2008/layout/LinedList"/>
    <dgm:cxn modelId="{66A8C2C2-E179-664A-9FC5-73F3C1218A23}" type="presParOf" srcId="{A29C66F1-939F-9947-B422-9C01C46F8764}" destId="{2FF3078F-2F52-A344-957B-831B36BEC86A}" srcOrd="0" destOrd="0" presId="urn:microsoft.com/office/officeart/2008/layout/LinedList"/>
    <dgm:cxn modelId="{973C4A8F-8718-E54D-BDB7-EF8DF0E0EC48}" type="presParOf" srcId="{A29C66F1-939F-9947-B422-9C01C46F8764}" destId="{8568D466-BD40-2C4F-8B3D-A1B0F22AF7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D5FDB2-FD34-4908-AC87-5A744BB9EEC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6DC80DF3-7F46-4364-A6C5-27527A16ADD9}">
      <dgm:prSet/>
      <dgm:spPr/>
      <dgm:t>
        <a:bodyPr/>
        <a:lstStyle/>
        <a:p>
          <a:pPr rtl="0"/>
          <a:r>
            <a:rPr lang="en-GB" dirty="0" smtClean="0"/>
            <a:t>Gender equality is a prerequisite for </a:t>
          </a:r>
          <a:r>
            <a:rPr lang="en-GB" b="1" dirty="0" smtClean="0"/>
            <a:t>sustainable human development</a:t>
          </a:r>
          <a:endParaRPr lang="en-GB" dirty="0"/>
        </a:p>
      </dgm:t>
    </dgm:pt>
    <dgm:pt modelId="{5C95DC8A-4ED5-4C38-88ED-419E2F89DD75}" type="parTrans" cxnId="{DCBF3385-6E20-47CD-BC4F-5B8C39F578E7}">
      <dgm:prSet/>
      <dgm:spPr/>
      <dgm:t>
        <a:bodyPr/>
        <a:lstStyle/>
        <a:p>
          <a:endParaRPr lang="en-GB"/>
        </a:p>
      </dgm:t>
    </dgm:pt>
    <dgm:pt modelId="{299A0A9D-480E-4AC8-875B-4495844776B5}" type="sibTrans" cxnId="{DCBF3385-6E20-47CD-BC4F-5B8C39F578E7}">
      <dgm:prSet/>
      <dgm:spPr/>
      <dgm:t>
        <a:bodyPr/>
        <a:lstStyle/>
        <a:p>
          <a:endParaRPr lang="en-GB"/>
        </a:p>
      </dgm:t>
    </dgm:pt>
    <dgm:pt modelId="{12CE16C5-4B75-4299-BD4F-A5C9FB934312}">
      <dgm:prSet/>
      <dgm:spPr/>
      <dgm:t>
        <a:bodyPr/>
        <a:lstStyle/>
        <a:p>
          <a:pPr rtl="0"/>
          <a:r>
            <a:rPr lang="en-GB" dirty="0" smtClean="0"/>
            <a:t>Gender equality has been a long standing policy</a:t>
          </a:r>
          <a:r>
            <a:rPr lang="en-GB" b="1" dirty="0" smtClean="0"/>
            <a:t> commitment</a:t>
          </a:r>
          <a:r>
            <a:rPr lang="en-GB" dirty="0" smtClean="0"/>
            <a:t> </a:t>
          </a:r>
          <a:endParaRPr lang="en-GB" dirty="0"/>
        </a:p>
      </dgm:t>
    </dgm:pt>
    <dgm:pt modelId="{6AC3C7E3-8088-4F42-8776-1DCF90EB9A4B}" type="parTrans" cxnId="{0392DDD6-8F23-4DFC-B362-9FD849CE8411}">
      <dgm:prSet/>
      <dgm:spPr/>
      <dgm:t>
        <a:bodyPr/>
        <a:lstStyle/>
        <a:p>
          <a:endParaRPr lang="en-GB"/>
        </a:p>
      </dgm:t>
    </dgm:pt>
    <dgm:pt modelId="{F6E270D8-F00C-450C-BCE5-3C26D3712360}" type="sibTrans" cxnId="{0392DDD6-8F23-4DFC-B362-9FD849CE8411}">
      <dgm:prSet/>
      <dgm:spPr/>
      <dgm:t>
        <a:bodyPr/>
        <a:lstStyle/>
        <a:p>
          <a:endParaRPr lang="en-GB"/>
        </a:p>
      </dgm:t>
    </dgm:pt>
    <dgm:pt modelId="{7AFB0AF0-8611-4021-B3E3-02704CA0AFA4}">
      <dgm:prSet/>
      <dgm:spPr/>
      <dgm:t>
        <a:bodyPr/>
        <a:lstStyle/>
        <a:p>
          <a:pPr rtl="0"/>
          <a:r>
            <a:rPr lang="en-GB" b="1" smtClean="0"/>
            <a:t>Inequalities persist </a:t>
          </a:r>
          <a:r>
            <a:rPr lang="en-GB" smtClean="0"/>
            <a:t>in several policy areas</a:t>
          </a:r>
          <a:endParaRPr lang="en-GB"/>
        </a:p>
      </dgm:t>
    </dgm:pt>
    <dgm:pt modelId="{02CF5223-87A9-488C-9B38-6EC3C1A0DA9E}" type="parTrans" cxnId="{F4ED681A-8063-48ED-A378-6EB5B5A8017B}">
      <dgm:prSet/>
      <dgm:spPr/>
      <dgm:t>
        <a:bodyPr/>
        <a:lstStyle/>
        <a:p>
          <a:endParaRPr lang="en-GB"/>
        </a:p>
      </dgm:t>
    </dgm:pt>
    <dgm:pt modelId="{2B617531-09F3-4F40-9BB4-E5B1458354CE}" type="sibTrans" cxnId="{F4ED681A-8063-48ED-A378-6EB5B5A8017B}">
      <dgm:prSet/>
      <dgm:spPr/>
      <dgm:t>
        <a:bodyPr/>
        <a:lstStyle/>
        <a:p>
          <a:endParaRPr lang="en-GB"/>
        </a:p>
      </dgm:t>
    </dgm:pt>
    <dgm:pt modelId="{D20CC69E-6964-4780-9B2C-90986220A3B1}">
      <dgm:prSet/>
      <dgm:spPr/>
      <dgm:t>
        <a:bodyPr/>
        <a:lstStyle/>
        <a:p>
          <a:pPr rtl="0"/>
          <a:r>
            <a:rPr lang="en-GB" smtClean="0"/>
            <a:t>These inequalities </a:t>
          </a:r>
          <a:r>
            <a:rPr lang="en-GB" b="1" smtClean="0"/>
            <a:t>affect negatively </a:t>
          </a:r>
          <a:r>
            <a:rPr lang="en-GB" smtClean="0"/>
            <a:t>individuals and society as a whole  </a:t>
          </a:r>
          <a:endParaRPr lang="en-GB"/>
        </a:p>
      </dgm:t>
    </dgm:pt>
    <dgm:pt modelId="{DBAFF8A9-6FCD-4929-9E55-63322D46C285}" type="parTrans" cxnId="{89555162-8692-47A7-90F6-E34F54FA3370}">
      <dgm:prSet/>
      <dgm:spPr/>
      <dgm:t>
        <a:bodyPr/>
        <a:lstStyle/>
        <a:p>
          <a:endParaRPr lang="en-GB"/>
        </a:p>
      </dgm:t>
    </dgm:pt>
    <dgm:pt modelId="{F2527E16-82B8-4375-BFE9-3ACC250B473F}" type="sibTrans" cxnId="{89555162-8692-47A7-90F6-E34F54FA3370}">
      <dgm:prSet/>
      <dgm:spPr/>
      <dgm:t>
        <a:bodyPr/>
        <a:lstStyle/>
        <a:p>
          <a:endParaRPr lang="en-GB"/>
        </a:p>
      </dgm:t>
    </dgm:pt>
    <dgm:pt modelId="{C41C28CF-6EE4-43C1-9D2F-CDDEB533C28F}" type="pres">
      <dgm:prSet presAssocID="{39D5FDB2-FD34-4908-AC87-5A744BB9EE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6B701E5-D40F-4B7A-B3B3-008286765FB3}" type="pres">
      <dgm:prSet presAssocID="{39D5FDB2-FD34-4908-AC87-5A744BB9EEC4}" presName="cycle" presStyleCnt="0"/>
      <dgm:spPr/>
    </dgm:pt>
    <dgm:pt modelId="{F4CA80E2-0853-400E-81D3-5C5F90BFAD12}" type="pres">
      <dgm:prSet presAssocID="{6DC80DF3-7F46-4364-A6C5-27527A16ADD9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27F507-73EB-4718-B576-4DFA36405618}" type="pres">
      <dgm:prSet presAssocID="{299A0A9D-480E-4AC8-875B-4495844776B5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0FBFFB43-EA73-49DB-8A6B-7DD087B8DD78}" type="pres">
      <dgm:prSet presAssocID="{12CE16C5-4B75-4299-BD4F-A5C9FB934312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02ADA1-603F-48F4-8DE4-3A915BA7D5B3}" type="pres">
      <dgm:prSet presAssocID="{7AFB0AF0-8611-4021-B3E3-02704CA0AFA4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C1FF24-0EF0-44EF-8EA7-9108A7C5CB90}" type="pres">
      <dgm:prSet presAssocID="{D20CC69E-6964-4780-9B2C-90986220A3B1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4C65F6A-0B3C-774C-A14B-FC3F9E0AA606}" type="presOf" srcId="{7AFB0AF0-8611-4021-B3E3-02704CA0AFA4}" destId="{F702ADA1-603F-48F4-8DE4-3A915BA7D5B3}" srcOrd="0" destOrd="0" presId="urn:microsoft.com/office/officeart/2005/8/layout/cycle3"/>
    <dgm:cxn modelId="{DCBF3385-6E20-47CD-BC4F-5B8C39F578E7}" srcId="{39D5FDB2-FD34-4908-AC87-5A744BB9EEC4}" destId="{6DC80DF3-7F46-4364-A6C5-27527A16ADD9}" srcOrd="0" destOrd="0" parTransId="{5C95DC8A-4ED5-4C38-88ED-419E2F89DD75}" sibTransId="{299A0A9D-480E-4AC8-875B-4495844776B5}"/>
    <dgm:cxn modelId="{89555162-8692-47A7-90F6-E34F54FA3370}" srcId="{39D5FDB2-FD34-4908-AC87-5A744BB9EEC4}" destId="{D20CC69E-6964-4780-9B2C-90986220A3B1}" srcOrd="3" destOrd="0" parTransId="{DBAFF8A9-6FCD-4929-9E55-63322D46C285}" sibTransId="{F2527E16-82B8-4375-BFE9-3ACC250B473F}"/>
    <dgm:cxn modelId="{0392DDD6-8F23-4DFC-B362-9FD849CE8411}" srcId="{39D5FDB2-FD34-4908-AC87-5A744BB9EEC4}" destId="{12CE16C5-4B75-4299-BD4F-A5C9FB934312}" srcOrd="1" destOrd="0" parTransId="{6AC3C7E3-8088-4F42-8776-1DCF90EB9A4B}" sibTransId="{F6E270D8-F00C-450C-BCE5-3C26D3712360}"/>
    <dgm:cxn modelId="{BDD445CF-3637-E647-8CC8-EB2352BA58F1}" type="presOf" srcId="{12CE16C5-4B75-4299-BD4F-A5C9FB934312}" destId="{0FBFFB43-EA73-49DB-8A6B-7DD087B8DD78}" srcOrd="0" destOrd="0" presId="urn:microsoft.com/office/officeart/2005/8/layout/cycle3"/>
    <dgm:cxn modelId="{EBA59AE1-27D0-FE4D-8B0F-F6B4AB22563A}" type="presOf" srcId="{39D5FDB2-FD34-4908-AC87-5A744BB9EEC4}" destId="{C41C28CF-6EE4-43C1-9D2F-CDDEB533C28F}" srcOrd="0" destOrd="0" presId="urn:microsoft.com/office/officeart/2005/8/layout/cycle3"/>
    <dgm:cxn modelId="{F4ED681A-8063-48ED-A378-6EB5B5A8017B}" srcId="{39D5FDB2-FD34-4908-AC87-5A744BB9EEC4}" destId="{7AFB0AF0-8611-4021-B3E3-02704CA0AFA4}" srcOrd="2" destOrd="0" parTransId="{02CF5223-87A9-488C-9B38-6EC3C1A0DA9E}" sibTransId="{2B617531-09F3-4F40-9BB4-E5B1458354CE}"/>
    <dgm:cxn modelId="{84929119-2A87-074F-AE89-C8CA81912DAB}" type="presOf" srcId="{299A0A9D-480E-4AC8-875B-4495844776B5}" destId="{D127F507-73EB-4718-B576-4DFA36405618}" srcOrd="0" destOrd="0" presId="urn:microsoft.com/office/officeart/2005/8/layout/cycle3"/>
    <dgm:cxn modelId="{0787C689-B663-3C48-9CF4-8375D6EE6C6C}" type="presOf" srcId="{D20CC69E-6964-4780-9B2C-90986220A3B1}" destId="{0BC1FF24-0EF0-44EF-8EA7-9108A7C5CB90}" srcOrd="0" destOrd="0" presId="urn:microsoft.com/office/officeart/2005/8/layout/cycle3"/>
    <dgm:cxn modelId="{4A9A9F81-9E67-C840-AC15-88E8F50173EF}" type="presOf" srcId="{6DC80DF3-7F46-4364-A6C5-27527A16ADD9}" destId="{F4CA80E2-0853-400E-81D3-5C5F90BFAD12}" srcOrd="0" destOrd="0" presId="urn:microsoft.com/office/officeart/2005/8/layout/cycle3"/>
    <dgm:cxn modelId="{E090C87C-3CB3-CA4F-9ED9-F0F5DD8BEA2E}" type="presParOf" srcId="{C41C28CF-6EE4-43C1-9D2F-CDDEB533C28F}" destId="{66B701E5-D40F-4B7A-B3B3-008286765FB3}" srcOrd="0" destOrd="0" presId="urn:microsoft.com/office/officeart/2005/8/layout/cycle3"/>
    <dgm:cxn modelId="{C500ED17-0364-6641-A883-93C66FD87C9B}" type="presParOf" srcId="{66B701E5-D40F-4B7A-B3B3-008286765FB3}" destId="{F4CA80E2-0853-400E-81D3-5C5F90BFAD12}" srcOrd="0" destOrd="0" presId="urn:microsoft.com/office/officeart/2005/8/layout/cycle3"/>
    <dgm:cxn modelId="{4DCD0219-AC95-7442-AB00-23ACAD419AB1}" type="presParOf" srcId="{66B701E5-D40F-4B7A-B3B3-008286765FB3}" destId="{D127F507-73EB-4718-B576-4DFA36405618}" srcOrd="1" destOrd="0" presId="urn:microsoft.com/office/officeart/2005/8/layout/cycle3"/>
    <dgm:cxn modelId="{19250C23-8D1E-3D40-B1A6-33FC45A961F6}" type="presParOf" srcId="{66B701E5-D40F-4B7A-B3B3-008286765FB3}" destId="{0FBFFB43-EA73-49DB-8A6B-7DD087B8DD78}" srcOrd="2" destOrd="0" presId="urn:microsoft.com/office/officeart/2005/8/layout/cycle3"/>
    <dgm:cxn modelId="{976975BB-75FE-3948-9E34-F380AB1708BB}" type="presParOf" srcId="{66B701E5-D40F-4B7A-B3B3-008286765FB3}" destId="{F702ADA1-603F-48F4-8DE4-3A915BA7D5B3}" srcOrd="3" destOrd="0" presId="urn:microsoft.com/office/officeart/2005/8/layout/cycle3"/>
    <dgm:cxn modelId="{7A03DB00-8122-4945-BAAE-0D55B7D983BE}" type="presParOf" srcId="{66B701E5-D40F-4B7A-B3B3-008286765FB3}" destId="{0BC1FF24-0EF0-44EF-8EA7-9108A7C5CB90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40B9E9-E380-48B3-A0F0-D928AADF80D8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A68F60-D1F0-43B7-9697-8BBF093BC62B}">
      <dgm:prSet custT="1"/>
      <dgm:spPr/>
      <dgm:t>
        <a:bodyPr/>
        <a:lstStyle/>
        <a:p>
          <a:pPr rtl="0"/>
          <a:r>
            <a:rPr lang="en-GB" sz="1800" dirty="0" smtClean="0"/>
            <a:t>Identify and </a:t>
          </a:r>
          <a:r>
            <a:rPr lang="en-GB" sz="1800" b="1" dirty="0" smtClean="0"/>
            <a:t>generate</a:t>
          </a:r>
          <a:r>
            <a:rPr lang="en-GB" sz="1800" dirty="0" smtClean="0"/>
            <a:t> robust</a:t>
          </a:r>
          <a:r>
            <a:rPr lang="en-GB" sz="1800" b="1" dirty="0" smtClean="0"/>
            <a:t> evidence</a:t>
          </a:r>
          <a:endParaRPr lang="en-GB" sz="1800" dirty="0"/>
        </a:p>
      </dgm:t>
    </dgm:pt>
    <dgm:pt modelId="{A4FB28AC-C1A7-4476-B0FE-BA6CFBC7178C}" type="parTrans" cxnId="{8D81401D-9410-4F42-9C02-F120785D1527}">
      <dgm:prSet/>
      <dgm:spPr/>
      <dgm:t>
        <a:bodyPr/>
        <a:lstStyle/>
        <a:p>
          <a:endParaRPr lang="en-GB"/>
        </a:p>
      </dgm:t>
    </dgm:pt>
    <dgm:pt modelId="{BE40E0E0-F9D4-4AAE-816C-4E7CE9176CD8}" type="sibTrans" cxnId="{8D81401D-9410-4F42-9C02-F120785D1527}">
      <dgm:prSet/>
      <dgm:spPr/>
      <dgm:t>
        <a:bodyPr/>
        <a:lstStyle/>
        <a:p>
          <a:endParaRPr lang="en-GB"/>
        </a:p>
      </dgm:t>
    </dgm:pt>
    <dgm:pt modelId="{08B7244E-1CF9-4F7B-B171-9122DEE1104F}">
      <dgm:prSet custT="1"/>
      <dgm:spPr/>
      <dgm:t>
        <a:bodyPr/>
        <a:lstStyle/>
        <a:p>
          <a:pPr rtl="0"/>
          <a:r>
            <a:rPr lang="en-GB" sz="1800" b="0" dirty="0" smtClean="0"/>
            <a:t>on</a:t>
          </a:r>
          <a:r>
            <a:rPr lang="en-GB" sz="1800" b="1" dirty="0" smtClean="0"/>
            <a:t> macroeconomic and social impacts</a:t>
          </a:r>
          <a:r>
            <a:rPr lang="en-GB" sz="1800" dirty="0" smtClean="0"/>
            <a:t> </a:t>
          </a:r>
          <a:endParaRPr lang="en-GB" sz="1800" dirty="0"/>
        </a:p>
      </dgm:t>
    </dgm:pt>
    <dgm:pt modelId="{C80496E5-F7F0-4E5A-BA10-A6706EEDC5F5}" type="parTrans" cxnId="{6A318689-BF7A-43AC-9166-C5026832CD7C}">
      <dgm:prSet/>
      <dgm:spPr/>
      <dgm:t>
        <a:bodyPr/>
        <a:lstStyle/>
        <a:p>
          <a:endParaRPr lang="en-GB"/>
        </a:p>
      </dgm:t>
    </dgm:pt>
    <dgm:pt modelId="{E1949A3A-5D08-45DE-8635-620BBA371CC2}" type="sibTrans" cxnId="{6A318689-BF7A-43AC-9166-C5026832CD7C}">
      <dgm:prSet/>
      <dgm:spPr/>
      <dgm:t>
        <a:bodyPr/>
        <a:lstStyle/>
        <a:p>
          <a:endParaRPr lang="en-GB"/>
        </a:p>
      </dgm:t>
    </dgm:pt>
    <dgm:pt modelId="{C352E061-52DF-4E77-BA2F-561F0C3C66C3}">
      <dgm:prSet custT="1"/>
      <dgm:spPr/>
      <dgm:t>
        <a:bodyPr/>
        <a:lstStyle/>
        <a:p>
          <a:pPr rtl="0"/>
          <a:r>
            <a:rPr lang="en-GB" sz="1800" dirty="0" smtClean="0"/>
            <a:t>generated </a:t>
          </a:r>
          <a:r>
            <a:rPr lang="en-GB" sz="1800" b="1" dirty="0" smtClean="0"/>
            <a:t>by improvements </a:t>
          </a:r>
          <a:r>
            <a:rPr lang="en-GB" sz="1800" dirty="0" smtClean="0"/>
            <a:t>in </a:t>
          </a:r>
          <a:endParaRPr lang="en-GB" sz="1800" dirty="0"/>
        </a:p>
      </dgm:t>
    </dgm:pt>
    <dgm:pt modelId="{0F9E386B-19C5-4418-9270-23D92B3BFDC4}" type="parTrans" cxnId="{6B68F7A2-CAA7-42E9-B718-FE944308C049}">
      <dgm:prSet/>
      <dgm:spPr/>
      <dgm:t>
        <a:bodyPr/>
        <a:lstStyle/>
        <a:p>
          <a:endParaRPr lang="en-GB"/>
        </a:p>
      </dgm:t>
    </dgm:pt>
    <dgm:pt modelId="{02869982-0114-41F3-9326-28344875C554}" type="sibTrans" cxnId="{6B68F7A2-CAA7-42E9-B718-FE944308C049}">
      <dgm:prSet/>
      <dgm:spPr/>
      <dgm:t>
        <a:bodyPr/>
        <a:lstStyle/>
        <a:p>
          <a:endParaRPr lang="en-GB"/>
        </a:p>
      </dgm:t>
    </dgm:pt>
    <dgm:pt modelId="{878AC40E-7635-494B-8A83-08BBDA3072C9}">
      <dgm:prSet custT="1"/>
      <dgm:spPr/>
      <dgm:t>
        <a:bodyPr/>
        <a:lstStyle/>
        <a:p>
          <a:pPr rtl="0"/>
          <a:r>
            <a:rPr lang="en-GB" sz="1800" b="1" dirty="0" smtClean="0"/>
            <a:t>gender equality</a:t>
          </a:r>
          <a:endParaRPr lang="en-GB" sz="1800" dirty="0"/>
        </a:p>
      </dgm:t>
    </dgm:pt>
    <dgm:pt modelId="{55436520-CCEA-467B-82DE-522E774D347C}" type="parTrans" cxnId="{FDCC627E-243D-465C-9FB5-BAE964A11401}">
      <dgm:prSet/>
      <dgm:spPr/>
      <dgm:t>
        <a:bodyPr/>
        <a:lstStyle/>
        <a:p>
          <a:endParaRPr lang="en-GB"/>
        </a:p>
      </dgm:t>
    </dgm:pt>
    <dgm:pt modelId="{757974F0-9964-4CA7-9BF3-EF284258ED9A}" type="sibTrans" cxnId="{FDCC627E-243D-465C-9FB5-BAE964A11401}">
      <dgm:prSet/>
      <dgm:spPr/>
      <dgm:t>
        <a:bodyPr/>
        <a:lstStyle/>
        <a:p>
          <a:endParaRPr lang="en-GB"/>
        </a:p>
      </dgm:t>
    </dgm:pt>
    <dgm:pt modelId="{AEDF4423-0896-4F22-88AF-4845DF7F18DF}" type="pres">
      <dgm:prSet presAssocID="{E640B9E9-E380-48B3-A0F0-D928AADF80D8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GB"/>
        </a:p>
      </dgm:t>
    </dgm:pt>
    <dgm:pt modelId="{F0DDFBE9-DC58-44F9-913A-E4594F1C540C}" type="pres">
      <dgm:prSet presAssocID="{E640B9E9-E380-48B3-A0F0-D928AADF80D8}" presName="arrowNode" presStyleLbl="node1" presStyleIdx="0" presStyleCnt="1"/>
      <dgm:spPr/>
    </dgm:pt>
    <dgm:pt modelId="{12655019-E008-4451-BBB1-570BB3B9ADB7}" type="pres">
      <dgm:prSet presAssocID="{B5A68F60-D1F0-43B7-9697-8BBF093BC62B}" presName="txNode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001EDD-9AF8-4288-BCE0-E77091D138ED}" type="pres">
      <dgm:prSet presAssocID="{08B7244E-1CF9-4F7B-B171-9122DEE1104F}" presName="txNode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AFE689-5BFB-4F33-AA70-2DEDE146DFF3}" type="pres">
      <dgm:prSet presAssocID="{E1949A3A-5D08-45DE-8635-620BBA371CC2}" presName="dotNode2" presStyleCnt="0"/>
      <dgm:spPr/>
    </dgm:pt>
    <dgm:pt modelId="{CB347687-EC37-433F-83BA-78EF9DAAF3AF}" type="pres">
      <dgm:prSet presAssocID="{E1949A3A-5D08-45DE-8635-620BBA371CC2}" presName="dotRepeatNode" presStyleLbl="fgShp" presStyleIdx="0" presStyleCnt="2"/>
      <dgm:spPr/>
      <dgm:t>
        <a:bodyPr/>
        <a:lstStyle/>
        <a:p>
          <a:endParaRPr lang="en-GB"/>
        </a:p>
      </dgm:t>
    </dgm:pt>
    <dgm:pt modelId="{B07D50B0-295E-43DD-BBBD-F7886E0B7182}" type="pres">
      <dgm:prSet presAssocID="{C352E061-52DF-4E77-BA2F-561F0C3C66C3}" presName="txNode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99DC979-4CDC-4BA0-94C8-E9EF1F6F384B}" type="pres">
      <dgm:prSet presAssocID="{02869982-0114-41F3-9326-28344875C554}" presName="dotNode3" presStyleCnt="0"/>
      <dgm:spPr/>
    </dgm:pt>
    <dgm:pt modelId="{56F88EA0-669F-42E8-B27B-D0E99D21A625}" type="pres">
      <dgm:prSet presAssocID="{02869982-0114-41F3-9326-28344875C554}" presName="dotRepeatNode" presStyleLbl="fgShp" presStyleIdx="1" presStyleCnt="2"/>
      <dgm:spPr/>
      <dgm:t>
        <a:bodyPr/>
        <a:lstStyle/>
        <a:p>
          <a:endParaRPr lang="en-GB"/>
        </a:p>
      </dgm:t>
    </dgm:pt>
    <dgm:pt modelId="{1D5F0419-B9CB-4506-B355-96E422B6039A}" type="pres">
      <dgm:prSet presAssocID="{878AC40E-7635-494B-8A83-08BBDA3072C9}" presName="txNode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40E833F-09BB-154B-830C-C3D511B4EA9E}" type="presOf" srcId="{E640B9E9-E380-48B3-A0F0-D928AADF80D8}" destId="{AEDF4423-0896-4F22-88AF-4845DF7F18DF}" srcOrd="0" destOrd="0" presId="urn:microsoft.com/office/officeart/2009/3/layout/DescendingProcess"/>
    <dgm:cxn modelId="{71FC4EED-A70E-754B-9488-08502AEA6C2C}" type="presOf" srcId="{C352E061-52DF-4E77-BA2F-561F0C3C66C3}" destId="{B07D50B0-295E-43DD-BBBD-F7886E0B7182}" srcOrd="0" destOrd="0" presId="urn:microsoft.com/office/officeart/2009/3/layout/DescendingProcess"/>
    <dgm:cxn modelId="{EEDFFA83-AFC3-2B41-9510-55E7E9BEB218}" type="presOf" srcId="{E1949A3A-5D08-45DE-8635-620BBA371CC2}" destId="{CB347687-EC37-433F-83BA-78EF9DAAF3AF}" srcOrd="0" destOrd="0" presId="urn:microsoft.com/office/officeart/2009/3/layout/DescendingProcess"/>
    <dgm:cxn modelId="{89FB3B02-BBAA-0144-8711-85BEB3F959B3}" type="presOf" srcId="{878AC40E-7635-494B-8A83-08BBDA3072C9}" destId="{1D5F0419-B9CB-4506-B355-96E422B6039A}" srcOrd="0" destOrd="0" presId="urn:microsoft.com/office/officeart/2009/3/layout/DescendingProcess"/>
    <dgm:cxn modelId="{6B68F7A2-CAA7-42E9-B718-FE944308C049}" srcId="{E640B9E9-E380-48B3-A0F0-D928AADF80D8}" destId="{C352E061-52DF-4E77-BA2F-561F0C3C66C3}" srcOrd="2" destOrd="0" parTransId="{0F9E386B-19C5-4418-9270-23D92B3BFDC4}" sibTransId="{02869982-0114-41F3-9326-28344875C554}"/>
    <dgm:cxn modelId="{8D81401D-9410-4F42-9C02-F120785D1527}" srcId="{E640B9E9-E380-48B3-A0F0-D928AADF80D8}" destId="{B5A68F60-D1F0-43B7-9697-8BBF093BC62B}" srcOrd="0" destOrd="0" parTransId="{A4FB28AC-C1A7-4476-B0FE-BA6CFBC7178C}" sibTransId="{BE40E0E0-F9D4-4AAE-816C-4E7CE9176CD8}"/>
    <dgm:cxn modelId="{FDCC627E-243D-465C-9FB5-BAE964A11401}" srcId="{E640B9E9-E380-48B3-A0F0-D928AADF80D8}" destId="{878AC40E-7635-494B-8A83-08BBDA3072C9}" srcOrd="3" destOrd="0" parTransId="{55436520-CCEA-467B-82DE-522E774D347C}" sibTransId="{757974F0-9964-4CA7-9BF3-EF284258ED9A}"/>
    <dgm:cxn modelId="{B35C4F53-EC38-8A4C-85CD-189B3C5BCE2B}" type="presOf" srcId="{08B7244E-1CF9-4F7B-B171-9122DEE1104F}" destId="{23001EDD-9AF8-4288-BCE0-E77091D138ED}" srcOrd="0" destOrd="0" presId="urn:microsoft.com/office/officeart/2009/3/layout/DescendingProcess"/>
    <dgm:cxn modelId="{6A318689-BF7A-43AC-9166-C5026832CD7C}" srcId="{E640B9E9-E380-48B3-A0F0-D928AADF80D8}" destId="{08B7244E-1CF9-4F7B-B171-9122DEE1104F}" srcOrd="1" destOrd="0" parTransId="{C80496E5-F7F0-4E5A-BA10-A6706EEDC5F5}" sibTransId="{E1949A3A-5D08-45DE-8635-620BBA371CC2}"/>
    <dgm:cxn modelId="{F5DC6806-A47B-9948-A38F-AC02F545D9B4}" type="presOf" srcId="{02869982-0114-41F3-9326-28344875C554}" destId="{56F88EA0-669F-42E8-B27B-D0E99D21A625}" srcOrd="0" destOrd="0" presId="urn:microsoft.com/office/officeart/2009/3/layout/DescendingProcess"/>
    <dgm:cxn modelId="{F43CA581-8BEA-B749-91AB-BEA1B3FFDB52}" type="presOf" srcId="{B5A68F60-D1F0-43B7-9697-8BBF093BC62B}" destId="{12655019-E008-4451-BBB1-570BB3B9ADB7}" srcOrd="0" destOrd="0" presId="urn:microsoft.com/office/officeart/2009/3/layout/DescendingProcess"/>
    <dgm:cxn modelId="{1416312E-2C29-C440-9E37-81D7C7FB08BA}" type="presParOf" srcId="{AEDF4423-0896-4F22-88AF-4845DF7F18DF}" destId="{F0DDFBE9-DC58-44F9-913A-E4594F1C540C}" srcOrd="0" destOrd="0" presId="urn:microsoft.com/office/officeart/2009/3/layout/DescendingProcess"/>
    <dgm:cxn modelId="{90C9D30A-51A8-374C-956A-0B6E4F140E9E}" type="presParOf" srcId="{AEDF4423-0896-4F22-88AF-4845DF7F18DF}" destId="{12655019-E008-4451-BBB1-570BB3B9ADB7}" srcOrd="1" destOrd="0" presId="urn:microsoft.com/office/officeart/2009/3/layout/DescendingProcess"/>
    <dgm:cxn modelId="{5385FC57-3D34-7743-A563-BA479AA55BB8}" type="presParOf" srcId="{AEDF4423-0896-4F22-88AF-4845DF7F18DF}" destId="{23001EDD-9AF8-4288-BCE0-E77091D138ED}" srcOrd="2" destOrd="0" presId="urn:microsoft.com/office/officeart/2009/3/layout/DescendingProcess"/>
    <dgm:cxn modelId="{1F4EC0B2-0DE8-EF45-9320-915481D6142A}" type="presParOf" srcId="{AEDF4423-0896-4F22-88AF-4845DF7F18DF}" destId="{17AFE689-5BFB-4F33-AA70-2DEDE146DFF3}" srcOrd="3" destOrd="0" presId="urn:microsoft.com/office/officeart/2009/3/layout/DescendingProcess"/>
    <dgm:cxn modelId="{3A931122-D8B9-1844-879C-2D4C4C79F5B4}" type="presParOf" srcId="{17AFE689-5BFB-4F33-AA70-2DEDE146DFF3}" destId="{CB347687-EC37-433F-83BA-78EF9DAAF3AF}" srcOrd="0" destOrd="0" presId="urn:microsoft.com/office/officeart/2009/3/layout/DescendingProcess"/>
    <dgm:cxn modelId="{DD44925E-FEED-4B49-9BD2-D7EE08AF151E}" type="presParOf" srcId="{AEDF4423-0896-4F22-88AF-4845DF7F18DF}" destId="{B07D50B0-295E-43DD-BBBD-F7886E0B7182}" srcOrd="4" destOrd="0" presId="urn:microsoft.com/office/officeart/2009/3/layout/DescendingProcess"/>
    <dgm:cxn modelId="{C58A4F01-A3F2-624D-9286-04BEEEACB45F}" type="presParOf" srcId="{AEDF4423-0896-4F22-88AF-4845DF7F18DF}" destId="{599DC979-4CDC-4BA0-94C8-E9EF1F6F384B}" srcOrd="5" destOrd="0" presId="urn:microsoft.com/office/officeart/2009/3/layout/DescendingProcess"/>
    <dgm:cxn modelId="{F7FAEA6F-35D7-E24B-A80E-FADF6C35F7DD}" type="presParOf" srcId="{599DC979-4CDC-4BA0-94C8-E9EF1F6F384B}" destId="{56F88EA0-669F-42E8-B27B-D0E99D21A625}" srcOrd="0" destOrd="0" presId="urn:microsoft.com/office/officeart/2009/3/layout/DescendingProcess"/>
    <dgm:cxn modelId="{27C5AAAF-F185-E942-828F-C8DB230ABC17}" type="presParOf" srcId="{AEDF4423-0896-4F22-88AF-4845DF7F18DF}" destId="{1D5F0419-B9CB-4506-B355-96E422B6039A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0F1244-B819-406D-9B9C-51F91F75924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3C9AD6E-2355-40B6-A82E-3118D255482F}">
      <dgm:prSet custT="1"/>
      <dgm:spPr/>
      <dgm:t>
        <a:bodyPr/>
        <a:lstStyle/>
        <a:p>
          <a:pPr rtl="0"/>
          <a:r>
            <a:rPr lang="en-GB" sz="2000" b="0" i="0" baseline="0" dirty="0" smtClean="0"/>
            <a:t>Spill-overs on labour market</a:t>
          </a:r>
          <a:endParaRPr lang="en-GB" sz="2000" b="0" i="0" baseline="0" dirty="0"/>
        </a:p>
      </dgm:t>
    </dgm:pt>
    <dgm:pt modelId="{E32986DD-655E-4F3A-AD5C-8122ADA13770}" type="parTrans" cxnId="{2CF74E25-B7F7-4E22-A019-A2A9DD5A1F4C}">
      <dgm:prSet/>
      <dgm:spPr/>
      <dgm:t>
        <a:bodyPr/>
        <a:lstStyle/>
        <a:p>
          <a:endParaRPr lang="en-GB"/>
        </a:p>
      </dgm:t>
    </dgm:pt>
    <dgm:pt modelId="{7B2F1F04-D048-4014-8CA5-C7EAC75156F0}" type="sibTrans" cxnId="{2CF74E25-B7F7-4E22-A019-A2A9DD5A1F4C}">
      <dgm:prSet/>
      <dgm:spPr/>
      <dgm:t>
        <a:bodyPr/>
        <a:lstStyle/>
        <a:p>
          <a:endParaRPr lang="en-GB"/>
        </a:p>
      </dgm:t>
    </dgm:pt>
    <dgm:pt modelId="{9266AD7D-C32E-4EB7-92E2-40AF7300EAF3}">
      <dgm:prSet/>
      <dgm:spPr/>
      <dgm:t>
        <a:bodyPr/>
        <a:lstStyle/>
        <a:p>
          <a:pPr rtl="0"/>
          <a:r>
            <a:rPr lang="en-GB" b="0" i="0" baseline="0" dirty="0" smtClean="0"/>
            <a:t>Improve long-term competitiveness of the EU economy</a:t>
          </a:r>
          <a:endParaRPr lang="en-GB" b="0" i="0" baseline="0" dirty="0"/>
        </a:p>
      </dgm:t>
    </dgm:pt>
    <dgm:pt modelId="{3F34FF30-B80D-4781-A37C-663C90D5DF6A}" type="parTrans" cxnId="{E7A13B0E-E3B5-4704-8E86-09E3B2379874}">
      <dgm:prSet/>
      <dgm:spPr/>
      <dgm:t>
        <a:bodyPr/>
        <a:lstStyle/>
        <a:p>
          <a:endParaRPr lang="en-US"/>
        </a:p>
      </dgm:t>
    </dgm:pt>
    <dgm:pt modelId="{A4696FB9-D473-4B69-9364-EA7474829703}" type="sibTrans" cxnId="{E7A13B0E-E3B5-4704-8E86-09E3B2379874}">
      <dgm:prSet/>
      <dgm:spPr/>
      <dgm:t>
        <a:bodyPr/>
        <a:lstStyle/>
        <a:p>
          <a:endParaRPr lang="en-US"/>
        </a:p>
      </dgm:t>
    </dgm:pt>
    <dgm:pt modelId="{E18CCF66-7A80-4A46-A050-8917AF48BE26}">
      <dgm:prSet/>
      <dgm:spPr/>
      <dgm:t>
        <a:bodyPr/>
        <a:lstStyle/>
        <a:p>
          <a:pPr rtl="0"/>
          <a:r>
            <a:rPr lang="en-GB" b="0" i="0" baseline="0" dirty="0" smtClean="0"/>
            <a:t>Addressing labour market shortages by an increase in labour supply  </a:t>
          </a:r>
          <a:endParaRPr lang="en-GB" b="0" i="0" baseline="0" dirty="0"/>
        </a:p>
      </dgm:t>
    </dgm:pt>
    <dgm:pt modelId="{3B864A88-DD1B-4F98-BE23-178739DA7EBC}" type="parTrans" cxnId="{2C50B40B-E005-4B37-BE59-3E648F28AB54}">
      <dgm:prSet/>
      <dgm:spPr/>
      <dgm:t>
        <a:bodyPr/>
        <a:lstStyle/>
        <a:p>
          <a:endParaRPr lang="en-US"/>
        </a:p>
      </dgm:t>
    </dgm:pt>
    <dgm:pt modelId="{A70223F4-4A75-433F-9803-F321B382F46A}" type="sibTrans" cxnId="{2C50B40B-E005-4B37-BE59-3E648F28AB54}">
      <dgm:prSet/>
      <dgm:spPr/>
      <dgm:t>
        <a:bodyPr/>
        <a:lstStyle/>
        <a:p>
          <a:endParaRPr lang="en-US"/>
        </a:p>
      </dgm:t>
    </dgm:pt>
    <dgm:pt modelId="{053CE21F-9A27-45C9-8747-C973577021C0}">
      <dgm:prSet/>
      <dgm:spPr/>
      <dgm:t>
        <a:bodyPr/>
        <a:lstStyle/>
        <a:p>
          <a:pPr rtl="0"/>
          <a:r>
            <a:rPr lang="en-GB" b="0" i="0" baseline="0" dirty="0" smtClean="0"/>
            <a:t>Foster economic growth via both higher productivity &amp; increased labour market activity </a:t>
          </a:r>
          <a:endParaRPr lang="en-GB" b="0" i="0" baseline="0" dirty="0"/>
        </a:p>
      </dgm:t>
    </dgm:pt>
    <dgm:pt modelId="{45218C01-F602-4D7B-8C33-B30AB025A229}" type="parTrans" cxnId="{BD5E569A-1EC8-4714-8B68-5576BE8FC39A}">
      <dgm:prSet/>
      <dgm:spPr/>
      <dgm:t>
        <a:bodyPr/>
        <a:lstStyle/>
        <a:p>
          <a:endParaRPr lang="en-US"/>
        </a:p>
      </dgm:t>
    </dgm:pt>
    <dgm:pt modelId="{3CC4AAE4-7334-409F-8D0E-9F089C7DCCEA}" type="sibTrans" cxnId="{BD5E569A-1EC8-4714-8B68-5576BE8FC39A}">
      <dgm:prSet/>
      <dgm:spPr/>
      <dgm:t>
        <a:bodyPr/>
        <a:lstStyle/>
        <a:p>
          <a:endParaRPr lang="en-US"/>
        </a:p>
      </dgm:t>
    </dgm:pt>
    <dgm:pt modelId="{BD072042-2A1A-4D82-A4F0-EDAD6030F86B}">
      <dgm:prSet/>
      <dgm:spPr/>
      <dgm:t>
        <a:bodyPr/>
        <a:lstStyle/>
        <a:p>
          <a:pPr rtl="0"/>
          <a:r>
            <a:rPr lang="en-GB" b="0" i="0" baseline="0" dirty="0" smtClean="0"/>
            <a:t>Reduce occupational segregation</a:t>
          </a:r>
          <a:endParaRPr lang="en-GB" b="0" i="0" baseline="0" dirty="0"/>
        </a:p>
      </dgm:t>
    </dgm:pt>
    <dgm:pt modelId="{3037DF69-73A2-408E-8C9D-21AD88F9AB7A}" type="parTrans" cxnId="{75925C11-14E3-44E8-9FFC-3C7399E6974D}">
      <dgm:prSet/>
      <dgm:spPr/>
      <dgm:t>
        <a:bodyPr/>
        <a:lstStyle/>
        <a:p>
          <a:endParaRPr lang="en-US"/>
        </a:p>
      </dgm:t>
    </dgm:pt>
    <dgm:pt modelId="{FC7971C0-6829-4A2F-8E8A-C2277C029AA0}" type="sibTrans" cxnId="{75925C11-14E3-44E8-9FFC-3C7399E6974D}">
      <dgm:prSet/>
      <dgm:spPr/>
      <dgm:t>
        <a:bodyPr/>
        <a:lstStyle/>
        <a:p>
          <a:endParaRPr lang="en-US"/>
        </a:p>
      </dgm:t>
    </dgm:pt>
    <dgm:pt modelId="{A09C9E2A-876E-4DBD-9F5D-660783DF0B58}" type="pres">
      <dgm:prSet presAssocID="{290F1244-B819-406D-9B9C-51F91F75924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4C2905-7F77-45C8-AB55-32206F0EF968}" type="pres">
      <dgm:prSet presAssocID="{F3C9AD6E-2355-40B6-A82E-3118D255482F}" presName="centerShape" presStyleLbl="node0" presStyleIdx="0" presStyleCnt="1" custScaleX="114942" custScaleY="110217"/>
      <dgm:spPr/>
      <dgm:t>
        <a:bodyPr/>
        <a:lstStyle/>
        <a:p>
          <a:endParaRPr lang="en-US"/>
        </a:p>
      </dgm:t>
    </dgm:pt>
    <dgm:pt modelId="{B57A663D-5E3E-4713-8104-56B21AC88E61}" type="pres">
      <dgm:prSet presAssocID="{3F34FF30-B80D-4781-A37C-663C90D5DF6A}" presName="parTrans" presStyleLbl="bgSibTrans2D1" presStyleIdx="0" presStyleCnt="4" custAng="10719074" custFlipHor="0" custScaleX="41124" custLinFactNeighborX="30570" custLinFactNeighborY="13232"/>
      <dgm:spPr/>
      <dgm:t>
        <a:bodyPr/>
        <a:lstStyle/>
        <a:p>
          <a:endParaRPr lang="en-US"/>
        </a:p>
      </dgm:t>
    </dgm:pt>
    <dgm:pt modelId="{5E3E02C7-F600-4C2D-83A9-DFA779633BED}" type="pres">
      <dgm:prSet presAssocID="{9266AD7D-C32E-4EB7-92E2-40AF7300EAF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82A2F-795E-45F1-BB37-EADFD224E9B9}" type="pres">
      <dgm:prSet presAssocID="{3B864A88-DD1B-4F98-BE23-178739DA7EBC}" presName="parTrans" presStyleLbl="bgSibTrans2D1" presStyleIdx="1" presStyleCnt="4" custAng="14056563" custFlipHor="1" custScaleX="47375" custLinFactNeighborX="4161" custLinFactNeighborY="81099"/>
      <dgm:spPr/>
      <dgm:t>
        <a:bodyPr/>
        <a:lstStyle/>
        <a:p>
          <a:endParaRPr lang="en-US"/>
        </a:p>
      </dgm:t>
    </dgm:pt>
    <dgm:pt modelId="{4F8C676A-32E5-4B52-8521-1989D0A84328}" type="pres">
      <dgm:prSet presAssocID="{E18CCF66-7A80-4A46-A050-8917AF48BE2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8020C-2477-4CEB-8973-F9FCF7134671}" type="pres">
      <dgm:prSet presAssocID="{45218C01-F602-4D7B-8C33-B30AB025A229}" presName="parTrans" presStyleLbl="bgSibTrans2D1" presStyleIdx="2" presStyleCnt="4" custAng="8071765" custFlipHor="1" custScaleX="47936" custLinFactNeighborX="-10877" custLinFactNeighborY="67850"/>
      <dgm:spPr/>
      <dgm:t>
        <a:bodyPr/>
        <a:lstStyle/>
        <a:p>
          <a:endParaRPr lang="en-US"/>
        </a:p>
      </dgm:t>
    </dgm:pt>
    <dgm:pt modelId="{24CA05F6-201B-495C-8A48-B0F12555E3AA}" type="pres">
      <dgm:prSet presAssocID="{053CE21F-9A27-45C9-8747-C973577021C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E432E-42BB-4221-AF63-2F21C48E4816}" type="pres">
      <dgm:prSet presAssocID="{3037DF69-73A2-408E-8C9D-21AD88F9AB7A}" presName="parTrans" presStyleLbl="bgSibTrans2D1" presStyleIdx="3" presStyleCnt="4" custAng="2738365" custFlipHor="1" custScaleX="42930" custLinFactNeighborX="-31617" custLinFactNeighborY="-9247"/>
      <dgm:spPr/>
      <dgm:t>
        <a:bodyPr/>
        <a:lstStyle/>
        <a:p>
          <a:endParaRPr lang="en-US"/>
        </a:p>
      </dgm:t>
    </dgm:pt>
    <dgm:pt modelId="{544E79D0-6414-48A5-8173-AEA7D2C7C5DA}" type="pres">
      <dgm:prSet presAssocID="{BD072042-2A1A-4D82-A4F0-EDAD6030F8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818FB5-2505-4E4E-AE2D-88CB7A746CF2}" type="presOf" srcId="{9266AD7D-C32E-4EB7-92E2-40AF7300EAF3}" destId="{5E3E02C7-F600-4C2D-83A9-DFA779633BED}" srcOrd="0" destOrd="0" presId="urn:microsoft.com/office/officeart/2005/8/layout/radial4"/>
    <dgm:cxn modelId="{8C6968A0-BDAD-409A-B810-BB61C47BB7DA}" type="presOf" srcId="{290F1244-B819-406D-9B9C-51F91F75924B}" destId="{A09C9E2A-876E-4DBD-9F5D-660783DF0B58}" srcOrd="0" destOrd="0" presId="urn:microsoft.com/office/officeart/2005/8/layout/radial4"/>
    <dgm:cxn modelId="{2B9B8302-476B-498B-87C0-FE1CDD5EE53E}" type="presOf" srcId="{E18CCF66-7A80-4A46-A050-8917AF48BE26}" destId="{4F8C676A-32E5-4B52-8521-1989D0A84328}" srcOrd="0" destOrd="0" presId="urn:microsoft.com/office/officeart/2005/8/layout/radial4"/>
    <dgm:cxn modelId="{20262F14-D20F-4B43-809C-6028443F7E22}" type="presOf" srcId="{3F34FF30-B80D-4781-A37C-663C90D5DF6A}" destId="{B57A663D-5E3E-4713-8104-56B21AC88E61}" srcOrd="0" destOrd="0" presId="urn:microsoft.com/office/officeart/2005/8/layout/radial4"/>
    <dgm:cxn modelId="{BD5E569A-1EC8-4714-8B68-5576BE8FC39A}" srcId="{F3C9AD6E-2355-40B6-A82E-3118D255482F}" destId="{053CE21F-9A27-45C9-8747-C973577021C0}" srcOrd="2" destOrd="0" parTransId="{45218C01-F602-4D7B-8C33-B30AB025A229}" sibTransId="{3CC4AAE4-7334-409F-8D0E-9F089C7DCCEA}"/>
    <dgm:cxn modelId="{DA47C7A7-9B8D-4944-9637-8FA8CB22780F}" type="presOf" srcId="{3037DF69-73A2-408E-8C9D-21AD88F9AB7A}" destId="{259E432E-42BB-4221-AF63-2F21C48E4816}" srcOrd="0" destOrd="0" presId="urn:microsoft.com/office/officeart/2005/8/layout/radial4"/>
    <dgm:cxn modelId="{E12BBDBB-38E0-43E3-B9EA-821CF732B842}" type="presOf" srcId="{053CE21F-9A27-45C9-8747-C973577021C0}" destId="{24CA05F6-201B-495C-8A48-B0F12555E3AA}" srcOrd="0" destOrd="0" presId="urn:microsoft.com/office/officeart/2005/8/layout/radial4"/>
    <dgm:cxn modelId="{14A69825-A7AD-41CB-8E50-0D4108923FE4}" type="presOf" srcId="{BD072042-2A1A-4D82-A4F0-EDAD6030F86B}" destId="{544E79D0-6414-48A5-8173-AEA7D2C7C5DA}" srcOrd="0" destOrd="0" presId="urn:microsoft.com/office/officeart/2005/8/layout/radial4"/>
    <dgm:cxn modelId="{75925C11-14E3-44E8-9FFC-3C7399E6974D}" srcId="{F3C9AD6E-2355-40B6-A82E-3118D255482F}" destId="{BD072042-2A1A-4D82-A4F0-EDAD6030F86B}" srcOrd="3" destOrd="0" parTransId="{3037DF69-73A2-408E-8C9D-21AD88F9AB7A}" sibTransId="{FC7971C0-6829-4A2F-8E8A-C2277C029AA0}"/>
    <dgm:cxn modelId="{7F824942-049D-48C0-BAD2-5CF1A3D39F99}" type="presOf" srcId="{3B864A88-DD1B-4F98-BE23-178739DA7EBC}" destId="{FEF82A2F-795E-45F1-BB37-EADFD224E9B9}" srcOrd="0" destOrd="0" presId="urn:microsoft.com/office/officeart/2005/8/layout/radial4"/>
    <dgm:cxn modelId="{5C94AEB9-E1C7-4666-A80C-4C66BE674891}" type="presOf" srcId="{45218C01-F602-4D7B-8C33-B30AB025A229}" destId="{BDB8020C-2477-4CEB-8973-F9FCF7134671}" srcOrd="0" destOrd="0" presId="urn:microsoft.com/office/officeart/2005/8/layout/radial4"/>
    <dgm:cxn modelId="{2C50B40B-E005-4B37-BE59-3E648F28AB54}" srcId="{F3C9AD6E-2355-40B6-A82E-3118D255482F}" destId="{E18CCF66-7A80-4A46-A050-8917AF48BE26}" srcOrd="1" destOrd="0" parTransId="{3B864A88-DD1B-4F98-BE23-178739DA7EBC}" sibTransId="{A70223F4-4A75-433F-9803-F321B382F46A}"/>
    <dgm:cxn modelId="{2CF74E25-B7F7-4E22-A019-A2A9DD5A1F4C}" srcId="{290F1244-B819-406D-9B9C-51F91F75924B}" destId="{F3C9AD6E-2355-40B6-A82E-3118D255482F}" srcOrd="0" destOrd="0" parTransId="{E32986DD-655E-4F3A-AD5C-8122ADA13770}" sibTransId="{7B2F1F04-D048-4014-8CA5-C7EAC75156F0}"/>
    <dgm:cxn modelId="{8E1C6CF4-9D38-4811-85FE-4DE085FF024E}" type="presOf" srcId="{F3C9AD6E-2355-40B6-A82E-3118D255482F}" destId="{1A4C2905-7F77-45C8-AB55-32206F0EF968}" srcOrd="0" destOrd="0" presId="urn:microsoft.com/office/officeart/2005/8/layout/radial4"/>
    <dgm:cxn modelId="{E7A13B0E-E3B5-4704-8E86-09E3B2379874}" srcId="{F3C9AD6E-2355-40B6-A82E-3118D255482F}" destId="{9266AD7D-C32E-4EB7-92E2-40AF7300EAF3}" srcOrd="0" destOrd="0" parTransId="{3F34FF30-B80D-4781-A37C-663C90D5DF6A}" sibTransId="{A4696FB9-D473-4B69-9364-EA7474829703}"/>
    <dgm:cxn modelId="{4402DCF4-CB79-4E65-A7E5-761F3AD808AA}" type="presParOf" srcId="{A09C9E2A-876E-4DBD-9F5D-660783DF0B58}" destId="{1A4C2905-7F77-45C8-AB55-32206F0EF968}" srcOrd="0" destOrd="0" presId="urn:microsoft.com/office/officeart/2005/8/layout/radial4"/>
    <dgm:cxn modelId="{8D614CFB-42FE-4CAE-9FFA-11659BDC51EF}" type="presParOf" srcId="{A09C9E2A-876E-4DBD-9F5D-660783DF0B58}" destId="{B57A663D-5E3E-4713-8104-56B21AC88E61}" srcOrd="1" destOrd="0" presId="urn:microsoft.com/office/officeart/2005/8/layout/radial4"/>
    <dgm:cxn modelId="{8ED3336D-5BA1-4982-A73F-CD7ABAF949E3}" type="presParOf" srcId="{A09C9E2A-876E-4DBD-9F5D-660783DF0B58}" destId="{5E3E02C7-F600-4C2D-83A9-DFA779633BED}" srcOrd="2" destOrd="0" presId="urn:microsoft.com/office/officeart/2005/8/layout/radial4"/>
    <dgm:cxn modelId="{0530F6BA-D182-4086-A1BB-C9A03A43B8E0}" type="presParOf" srcId="{A09C9E2A-876E-4DBD-9F5D-660783DF0B58}" destId="{FEF82A2F-795E-45F1-BB37-EADFD224E9B9}" srcOrd="3" destOrd="0" presId="urn:microsoft.com/office/officeart/2005/8/layout/radial4"/>
    <dgm:cxn modelId="{A61C59C1-C596-4BEB-B784-326F3E437530}" type="presParOf" srcId="{A09C9E2A-876E-4DBD-9F5D-660783DF0B58}" destId="{4F8C676A-32E5-4B52-8521-1989D0A84328}" srcOrd="4" destOrd="0" presId="urn:microsoft.com/office/officeart/2005/8/layout/radial4"/>
    <dgm:cxn modelId="{110650B1-E9FD-42F0-839C-7B73A207FA1B}" type="presParOf" srcId="{A09C9E2A-876E-4DBD-9F5D-660783DF0B58}" destId="{BDB8020C-2477-4CEB-8973-F9FCF7134671}" srcOrd="5" destOrd="0" presId="urn:microsoft.com/office/officeart/2005/8/layout/radial4"/>
    <dgm:cxn modelId="{455D546D-C5DB-44B9-B5F5-81D1720DF72D}" type="presParOf" srcId="{A09C9E2A-876E-4DBD-9F5D-660783DF0B58}" destId="{24CA05F6-201B-495C-8A48-B0F12555E3AA}" srcOrd="6" destOrd="0" presId="urn:microsoft.com/office/officeart/2005/8/layout/radial4"/>
    <dgm:cxn modelId="{114F54D8-CBD3-42FF-83AD-189A57BE6560}" type="presParOf" srcId="{A09C9E2A-876E-4DBD-9F5D-660783DF0B58}" destId="{259E432E-42BB-4221-AF63-2F21C48E4816}" srcOrd="7" destOrd="0" presId="urn:microsoft.com/office/officeart/2005/8/layout/radial4"/>
    <dgm:cxn modelId="{248594D9-9DD7-4157-9864-5313DEB55805}" type="presParOf" srcId="{A09C9E2A-876E-4DBD-9F5D-660783DF0B58}" destId="{544E79D0-6414-48A5-8173-AEA7D2C7C5D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50866E-4892-42C1-AEED-44F55227CCA3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4D75266-42FE-4E9F-8C34-0277684A19E8}">
      <dgm:prSet/>
      <dgm:spPr/>
      <dgm:t>
        <a:bodyPr/>
        <a:lstStyle/>
        <a:p>
          <a:pPr rtl="0"/>
          <a:r>
            <a:rPr lang="en-GB" dirty="0" smtClean="0"/>
            <a:t>Improve women's employment prospects &amp; career progression</a:t>
          </a:r>
          <a:endParaRPr lang="en-GB" dirty="0"/>
        </a:p>
      </dgm:t>
    </dgm:pt>
    <dgm:pt modelId="{C4014D46-8AC2-4F96-8BF0-B8659F2FB9CD}" type="parTrans" cxnId="{86398ECF-5795-4092-83DB-4BD04A76C2B1}">
      <dgm:prSet/>
      <dgm:spPr/>
      <dgm:t>
        <a:bodyPr/>
        <a:lstStyle/>
        <a:p>
          <a:endParaRPr lang="en-US"/>
        </a:p>
      </dgm:t>
    </dgm:pt>
    <dgm:pt modelId="{21E70C1C-2047-4D0C-AD1D-9E1FC9F7FC59}" type="sibTrans" cxnId="{86398ECF-5795-4092-83DB-4BD04A76C2B1}">
      <dgm:prSet/>
      <dgm:spPr/>
      <dgm:t>
        <a:bodyPr/>
        <a:lstStyle/>
        <a:p>
          <a:endParaRPr lang="en-US"/>
        </a:p>
      </dgm:t>
    </dgm:pt>
    <dgm:pt modelId="{EA79E78C-7AC1-4455-BCC7-B8AA27EA64DD}">
      <dgm:prSet/>
      <dgm:spPr/>
      <dgm:t>
        <a:bodyPr/>
        <a:lstStyle/>
        <a:p>
          <a:r>
            <a:rPr lang="en-GB" dirty="0" smtClean="0"/>
            <a:t>Increase in wages for women </a:t>
          </a:r>
          <a:endParaRPr lang="en-GB" dirty="0"/>
        </a:p>
      </dgm:t>
    </dgm:pt>
    <dgm:pt modelId="{2A0240BE-E35B-4713-8A1F-719FE5150F3A}" type="parTrans" cxnId="{7D0EF3AA-5547-4D4F-9128-C543F5AE3163}">
      <dgm:prSet/>
      <dgm:spPr/>
      <dgm:t>
        <a:bodyPr/>
        <a:lstStyle/>
        <a:p>
          <a:endParaRPr lang="en-US"/>
        </a:p>
      </dgm:t>
    </dgm:pt>
    <dgm:pt modelId="{42DD77F1-E476-43BE-8E9B-00577C8C77CF}" type="sibTrans" cxnId="{7D0EF3AA-5547-4D4F-9128-C543F5AE3163}">
      <dgm:prSet/>
      <dgm:spPr/>
      <dgm:t>
        <a:bodyPr/>
        <a:lstStyle/>
        <a:p>
          <a:endParaRPr lang="en-US"/>
        </a:p>
      </dgm:t>
    </dgm:pt>
    <dgm:pt modelId="{A2E9A948-2A37-46C0-BD2D-041D507D0837}">
      <dgm:prSet/>
      <dgm:spPr/>
      <dgm:t>
        <a:bodyPr/>
        <a:lstStyle/>
        <a:p>
          <a:r>
            <a:rPr lang="en-GB" dirty="0" smtClean="0"/>
            <a:t>Reduce wage gaps</a:t>
          </a:r>
          <a:endParaRPr lang="en-GB" dirty="0"/>
        </a:p>
      </dgm:t>
    </dgm:pt>
    <dgm:pt modelId="{D2A11353-5926-4F0E-9E01-8A54203CF118}" type="parTrans" cxnId="{5D838D40-2176-4AF3-B03F-725417E1FF24}">
      <dgm:prSet/>
      <dgm:spPr/>
      <dgm:t>
        <a:bodyPr/>
        <a:lstStyle/>
        <a:p>
          <a:endParaRPr lang="en-US"/>
        </a:p>
      </dgm:t>
    </dgm:pt>
    <dgm:pt modelId="{17A44AE0-DBF3-4F9F-9DA2-DEF524EE350D}" type="sibTrans" cxnId="{5D838D40-2176-4AF3-B03F-725417E1FF24}">
      <dgm:prSet/>
      <dgm:spPr/>
      <dgm:t>
        <a:bodyPr/>
        <a:lstStyle/>
        <a:p>
          <a:endParaRPr lang="en-US"/>
        </a:p>
      </dgm:t>
    </dgm:pt>
    <dgm:pt modelId="{EEFA9298-B2EC-46CF-9913-D08844B470E6}">
      <dgm:prSet/>
      <dgm:spPr/>
      <dgm:t>
        <a:bodyPr/>
        <a:lstStyle/>
        <a:p>
          <a:r>
            <a:rPr lang="en-GB" dirty="0" smtClean="0"/>
            <a:t>Increase women’s economic independence</a:t>
          </a:r>
        </a:p>
        <a:p>
          <a:endParaRPr lang="en-GB" dirty="0"/>
        </a:p>
      </dgm:t>
    </dgm:pt>
    <dgm:pt modelId="{979CCB2E-1826-4CB4-87F1-06A0A70C49D4}" type="parTrans" cxnId="{817D060E-5409-4BF9-A39D-597EA6F61A03}">
      <dgm:prSet/>
      <dgm:spPr/>
      <dgm:t>
        <a:bodyPr/>
        <a:lstStyle/>
        <a:p>
          <a:endParaRPr lang="en-US"/>
        </a:p>
      </dgm:t>
    </dgm:pt>
    <dgm:pt modelId="{F91212FC-AE4D-4E55-AD92-17DE0988FA9E}" type="sibTrans" cxnId="{817D060E-5409-4BF9-A39D-597EA6F61A03}">
      <dgm:prSet/>
      <dgm:spPr/>
      <dgm:t>
        <a:bodyPr/>
        <a:lstStyle/>
        <a:p>
          <a:endParaRPr lang="en-US"/>
        </a:p>
      </dgm:t>
    </dgm:pt>
    <dgm:pt modelId="{6BF5D394-053F-4C39-A1B4-157F9A4C4E23}" type="pres">
      <dgm:prSet presAssocID="{C950866E-4892-42C1-AEED-44F55227CC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CE334B89-89BB-41B4-81FC-6D322CA0266D}" type="pres">
      <dgm:prSet presAssocID="{C4D75266-42FE-4E9F-8C34-0277684A19E8}" presName="thickLine" presStyleLbl="alignNode1" presStyleIdx="0" presStyleCnt="4"/>
      <dgm:spPr/>
      <dgm:t>
        <a:bodyPr/>
        <a:lstStyle/>
        <a:p>
          <a:endParaRPr lang="en-US"/>
        </a:p>
      </dgm:t>
    </dgm:pt>
    <dgm:pt modelId="{3639F9FA-F68A-4FB4-ABF7-2A597B99ABC2}" type="pres">
      <dgm:prSet presAssocID="{C4D75266-42FE-4E9F-8C34-0277684A19E8}" presName="horz1" presStyleCnt="0"/>
      <dgm:spPr/>
      <dgm:t>
        <a:bodyPr/>
        <a:lstStyle/>
        <a:p>
          <a:endParaRPr lang="en-US"/>
        </a:p>
      </dgm:t>
    </dgm:pt>
    <dgm:pt modelId="{9C25E23D-8020-491E-85DB-0B5C36AA8CFF}" type="pres">
      <dgm:prSet presAssocID="{C4D75266-42FE-4E9F-8C34-0277684A19E8}" presName="tx1" presStyleLbl="revTx" presStyleIdx="0" presStyleCnt="4"/>
      <dgm:spPr/>
      <dgm:t>
        <a:bodyPr/>
        <a:lstStyle/>
        <a:p>
          <a:endParaRPr lang="en-US"/>
        </a:p>
      </dgm:t>
    </dgm:pt>
    <dgm:pt modelId="{97268EDB-C18A-4239-B8A5-42F03B2F2C5C}" type="pres">
      <dgm:prSet presAssocID="{C4D75266-42FE-4E9F-8C34-0277684A19E8}" presName="vert1" presStyleCnt="0"/>
      <dgm:spPr/>
      <dgm:t>
        <a:bodyPr/>
        <a:lstStyle/>
        <a:p>
          <a:endParaRPr lang="en-US"/>
        </a:p>
      </dgm:t>
    </dgm:pt>
    <dgm:pt modelId="{A3DCBE69-B15B-456D-84EC-FB5C54203311}" type="pres">
      <dgm:prSet presAssocID="{EA79E78C-7AC1-4455-BCC7-B8AA27EA64DD}" presName="thickLine" presStyleLbl="alignNode1" presStyleIdx="1" presStyleCnt="4"/>
      <dgm:spPr/>
      <dgm:t>
        <a:bodyPr/>
        <a:lstStyle/>
        <a:p>
          <a:endParaRPr lang="en-US"/>
        </a:p>
      </dgm:t>
    </dgm:pt>
    <dgm:pt modelId="{F6CA8E95-D891-4BDD-B6E4-CC14D0926CAD}" type="pres">
      <dgm:prSet presAssocID="{EA79E78C-7AC1-4455-BCC7-B8AA27EA64DD}" presName="horz1" presStyleCnt="0"/>
      <dgm:spPr/>
      <dgm:t>
        <a:bodyPr/>
        <a:lstStyle/>
        <a:p>
          <a:endParaRPr lang="en-US"/>
        </a:p>
      </dgm:t>
    </dgm:pt>
    <dgm:pt modelId="{060818A8-C398-4DC5-A893-83EF4F552545}" type="pres">
      <dgm:prSet presAssocID="{EA79E78C-7AC1-4455-BCC7-B8AA27EA64DD}" presName="tx1" presStyleLbl="revTx" presStyleIdx="1" presStyleCnt="4"/>
      <dgm:spPr/>
      <dgm:t>
        <a:bodyPr/>
        <a:lstStyle/>
        <a:p>
          <a:endParaRPr lang="en-US"/>
        </a:p>
      </dgm:t>
    </dgm:pt>
    <dgm:pt modelId="{EEADF8C0-183E-425F-BEDC-FFB491A610EF}" type="pres">
      <dgm:prSet presAssocID="{EA79E78C-7AC1-4455-BCC7-B8AA27EA64DD}" presName="vert1" presStyleCnt="0"/>
      <dgm:spPr/>
      <dgm:t>
        <a:bodyPr/>
        <a:lstStyle/>
        <a:p>
          <a:endParaRPr lang="en-US"/>
        </a:p>
      </dgm:t>
    </dgm:pt>
    <dgm:pt modelId="{A0033DFB-7143-49C2-A7BB-1F19483D2738}" type="pres">
      <dgm:prSet presAssocID="{A2E9A948-2A37-46C0-BD2D-041D507D0837}" presName="thickLine" presStyleLbl="alignNode1" presStyleIdx="2" presStyleCnt="4"/>
      <dgm:spPr/>
      <dgm:t>
        <a:bodyPr/>
        <a:lstStyle/>
        <a:p>
          <a:endParaRPr lang="en-US"/>
        </a:p>
      </dgm:t>
    </dgm:pt>
    <dgm:pt modelId="{50BEB2E3-C6EB-4C97-8882-5C263C8D8230}" type="pres">
      <dgm:prSet presAssocID="{A2E9A948-2A37-46C0-BD2D-041D507D0837}" presName="horz1" presStyleCnt="0"/>
      <dgm:spPr/>
      <dgm:t>
        <a:bodyPr/>
        <a:lstStyle/>
        <a:p>
          <a:endParaRPr lang="en-US"/>
        </a:p>
      </dgm:t>
    </dgm:pt>
    <dgm:pt modelId="{BA294E8A-4161-4A8C-8FEA-2F29AFA8CCB2}" type="pres">
      <dgm:prSet presAssocID="{A2E9A948-2A37-46C0-BD2D-041D507D0837}" presName="tx1" presStyleLbl="revTx" presStyleIdx="2" presStyleCnt="4"/>
      <dgm:spPr/>
      <dgm:t>
        <a:bodyPr/>
        <a:lstStyle/>
        <a:p>
          <a:endParaRPr lang="en-US"/>
        </a:p>
      </dgm:t>
    </dgm:pt>
    <dgm:pt modelId="{CC7D061F-97CC-4AE8-8207-408FE9701F93}" type="pres">
      <dgm:prSet presAssocID="{A2E9A948-2A37-46C0-BD2D-041D507D0837}" presName="vert1" presStyleCnt="0"/>
      <dgm:spPr/>
      <dgm:t>
        <a:bodyPr/>
        <a:lstStyle/>
        <a:p>
          <a:endParaRPr lang="en-US"/>
        </a:p>
      </dgm:t>
    </dgm:pt>
    <dgm:pt modelId="{0AC3914D-BF89-42F4-92EC-770B3F27F744}" type="pres">
      <dgm:prSet presAssocID="{EEFA9298-B2EC-46CF-9913-D08844B470E6}" presName="thickLine" presStyleLbl="alignNode1" presStyleIdx="3" presStyleCnt="4"/>
      <dgm:spPr/>
    </dgm:pt>
    <dgm:pt modelId="{AA3FA7B5-797A-4611-B450-FDA3B85528FF}" type="pres">
      <dgm:prSet presAssocID="{EEFA9298-B2EC-46CF-9913-D08844B470E6}" presName="horz1" presStyleCnt="0"/>
      <dgm:spPr/>
    </dgm:pt>
    <dgm:pt modelId="{8BA19BE6-D66C-4378-850F-745203E50FFD}" type="pres">
      <dgm:prSet presAssocID="{EEFA9298-B2EC-46CF-9913-D08844B470E6}" presName="tx1" presStyleLbl="revTx" presStyleIdx="3" presStyleCnt="4"/>
      <dgm:spPr/>
      <dgm:t>
        <a:bodyPr/>
        <a:lstStyle/>
        <a:p>
          <a:endParaRPr lang="en-US"/>
        </a:p>
      </dgm:t>
    </dgm:pt>
    <dgm:pt modelId="{18EB1A70-DE6D-4395-8282-452A79057035}" type="pres">
      <dgm:prSet presAssocID="{EEFA9298-B2EC-46CF-9913-D08844B470E6}" presName="vert1" presStyleCnt="0"/>
      <dgm:spPr/>
    </dgm:pt>
  </dgm:ptLst>
  <dgm:cxnLst>
    <dgm:cxn modelId="{62F4E304-2254-49D9-AF9F-5263C2F59BB8}" type="presOf" srcId="{EA79E78C-7AC1-4455-BCC7-B8AA27EA64DD}" destId="{060818A8-C398-4DC5-A893-83EF4F552545}" srcOrd="0" destOrd="0" presId="urn:microsoft.com/office/officeart/2008/layout/LinedList"/>
    <dgm:cxn modelId="{71755F9C-FF1C-4F86-936A-8C28220F4281}" type="presOf" srcId="{EEFA9298-B2EC-46CF-9913-D08844B470E6}" destId="{8BA19BE6-D66C-4378-850F-745203E50FFD}" srcOrd="0" destOrd="0" presId="urn:microsoft.com/office/officeart/2008/layout/LinedList"/>
    <dgm:cxn modelId="{86398ECF-5795-4092-83DB-4BD04A76C2B1}" srcId="{C950866E-4892-42C1-AEED-44F55227CCA3}" destId="{C4D75266-42FE-4E9F-8C34-0277684A19E8}" srcOrd="0" destOrd="0" parTransId="{C4014D46-8AC2-4F96-8BF0-B8659F2FB9CD}" sibTransId="{21E70C1C-2047-4D0C-AD1D-9E1FC9F7FC59}"/>
    <dgm:cxn modelId="{817D060E-5409-4BF9-A39D-597EA6F61A03}" srcId="{C950866E-4892-42C1-AEED-44F55227CCA3}" destId="{EEFA9298-B2EC-46CF-9913-D08844B470E6}" srcOrd="3" destOrd="0" parTransId="{979CCB2E-1826-4CB4-87F1-06A0A70C49D4}" sibTransId="{F91212FC-AE4D-4E55-AD92-17DE0988FA9E}"/>
    <dgm:cxn modelId="{7D0EF3AA-5547-4D4F-9128-C543F5AE3163}" srcId="{C950866E-4892-42C1-AEED-44F55227CCA3}" destId="{EA79E78C-7AC1-4455-BCC7-B8AA27EA64DD}" srcOrd="1" destOrd="0" parTransId="{2A0240BE-E35B-4713-8A1F-719FE5150F3A}" sibTransId="{42DD77F1-E476-43BE-8E9B-00577C8C77CF}"/>
    <dgm:cxn modelId="{34998F7A-E029-4691-B4B8-9BC7244515DF}" type="presOf" srcId="{C4D75266-42FE-4E9F-8C34-0277684A19E8}" destId="{9C25E23D-8020-491E-85DB-0B5C36AA8CFF}" srcOrd="0" destOrd="0" presId="urn:microsoft.com/office/officeart/2008/layout/LinedList"/>
    <dgm:cxn modelId="{FE688518-30CA-B84E-B6CE-157AF7BA968A}" type="presOf" srcId="{C950866E-4892-42C1-AEED-44F55227CCA3}" destId="{6BF5D394-053F-4C39-A1B4-157F9A4C4E23}" srcOrd="0" destOrd="0" presId="urn:microsoft.com/office/officeart/2008/layout/LinedList"/>
    <dgm:cxn modelId="{D3920040-E4FB-4677-AD8F-2CF85FFBA381}" type="presOf" srcId="{A2E9A948-2A37-46C0-BD2D-041D507D0837}" destId="{BA294E8A-4161-4A8C-8FEA-2F29AFA8CCB2}" srcOrd="0" destOrd="0" presId="urn:microsoft.com/office/officeart/2008/layout/LinedList"/>
    <dgm:cxn modelId="{5D838D40-2176-4AF3-B03F-725417E1FF24}" srcId="{C950866E-4892-42C1-AEED-44F55227CCA3}" destId="{A2E9A948-2A37-46C0-BD2D-041D507D0837}" srcOrd="2" destOrd="0" parTransId="{D2A11353-5926-4F0E-9E01-8A54203CF118}" sibTransId="{17A44AE0-DBF3-4F9F-9DA2-DEF524EE350D}"/>
    <dgm:cxn modelId="{D12BB37C-B71C-4982-A95D-1DE9C7CB4818}" type="presParOf" srcId="{6BF5D394-053F-4C39-A1B4-157F9A4C4E23}" destId="{CE334B89-89BB-41B4-81FC-6D322CA0266D}" srcOrd="0" destOrd="0" presId="urn:microsoft.com/office/officeart/2008/layout/LinedList"/>
    <dgm:cxn modelId="{AA9176AD-E74A-4D71-9159-BF3BD3FE5BCD}" type="presParOf" srcId="{6BF5D394-053F-4C39-A1B4-157F9A4C4E23}" destId="{3639F9FA-F68A-4FB4-ABF7-2A597B99ABC2}" srcOrd="1" destOrd="0" presId="urn:microsoft.com/office/officeart/2008/layout/LinedList"/>
    <dgm:cxn modelId="{D4CBAFE7-2B1D-4C71-9185-0BC3294EE841}" type="presParOf" srcId="{3639F9FA-F68A-4FB4-ABF7-2A597B99ABC2}" destId="{9C25E23D-8020-491E-85DB-0B5C36AA8CFF}" srcOrd="0" destOrd="0" presId="urn:microsoft.com/office/officeart/2008/layout/LinedList"/>
    <dgm:cxn modelId="{8219C77A-4457-4202-8B7A-DB824DB93208}" type="presParOf" srcId="{3639F9FA-F68A-4FB4-ABF7-2A597B99ABC2}" destId="{97268EDB-C18A-4239-B8A5-42F03B2F2C5C}" srcOrd="1" destOrd="0" presId="urn:microsoft.com/office/officeart/2008/layout/LinedList"/>
    <dgm:cxn modelId="{6F9C5972-7219-45E5-AAE3-C98E09D5FB24}" type="presParOf" srcId="{6BF5D394-053F-4C39-A1B4-157F9A4C4E23}" destId="{A3DCBE69-B15B-456D-84EC-FB5C54203311}" srcOrd="2" destOrd="0" presId="urn:microsoft.com/office/officeart/2008/layout/LinedList"/>
    <dgm:cxn modelId="{F9499294-4576-4E09-94E6-E68B5B8582F4}" type="presParOf" srcId="{6BF5D394-053F-4C39-A1B4-157F9A4C4E23}" destId="{F6CA8E95-D891-4BDD-B6E4-CC14D0926CAD}" srcOrd="3" destOrd="0" presId="urn:microsoft.com/office/officeart/2008/layout/LinedList"/>
    <dgm:cxn modelId="{46227910-4EAD-4955-97FB-F55716584371}" type="presParOf" srcId="{F6CA8E95-D891-4BDD-B6E4-CC14D0926CAD}" destId="{060818A8-C398-4DC5-A893-83EF4F552545}" srcOrd="0" destOrd="0" presId="urn:microsoft.com/office/officeart/2008/layout/LinedList"/>
    <dgm:cxn modelId="{528D357D-8A4D-4E7A-BD14-95E3AA20AE62}" type="presParOf" srcId="{F6CA8E95-D891-4BDD-B6E4-CC14D0926CAD}" destId="{EEADF8C0-183E-425F-BEDC-FFB491A610EF}" srcOrd="1" destOrd="0" presId="urn:microsoft.com/office/officeart/2008/layout/LinedList"/>
    <dgm:cxn modelId="{8AD8B6CA-AC6C-4EA2-9057-9153EAEF58FC}" type="presParOf" srcId="{6BF5D394-053F-4C39-A1B4-157F9A4C4E23}" destId="{A0033DFB-7143-49C2-A7BB-1F19483D2738}" srcOrd="4" destOrd="0" presId="urn:microsoft.com/office/officeart/2008/layout/LinedList"/>
    <dgm:cxn modelId="{8EB6AAA0-C23B-4FD7-8850-1662DCB626F0}" type="presParOf" srcId="{6BF5D394-053F-4C39-A1B4-157F9A4C4E23}" destId="{50BEB2E3-C6EB-4C97-8882-5C263C8D8230}" srcOrd="5" destOrd="0" presId="urn:microsoft.com/office/officeart/2008/layout/LinedList"/>
    <dgm:cxn modelId="{1280A943-8544-44EC-A37E-353F9435EF94}" type="presParOf" srcId="{50BEB2E3-C6EB-4C97-8882-5C263C8D8230}" destId="{BA294E8A-4161-4A8C-8FEA-2F29AFA8CCB2}" srcOrd="0" destOrd="0" presId="urn:microsoft.com/office/officeart/2008/layout/LinedList"/>
    <dgm:cxn modelId="{001E0AF3-6944-498B-873A-4A46E1ADB666}" type="presParOf" srcId="{50BEB2E3-C6EB-4C97-8882-5C263C8D8230}" destId="{CC7D061F-97CC-4AE8-8207-408FE9701F93}" srcOrd="1" destOrd="0" presId="urn:microsoft.com/office/officeart/2008/layout/LinedList"/>
    <dgm:cxn modelId="{AFD8EC61-4E13-46C4-819E-D0D2C26F38AE}" type="presParOf" srcId="{6BF5D394-053F-4C39-A1B4-157F9A4C4E23}" destId="{0AC3914D-BF89-42F4-92EC-770B3F27F744}" srcOrd="6" destOrd="0" presId="urn:microsoft.com/office/officeart/2008/layout/LinedList"/>
    <dgm:cxn modelId="{B98EA111-E8DC-42BE-A374-4A113BF68B96}" type="presParOf" srcId="{6BF5D394-053F-4C39-A1B4-157F9A4C4E23}" destId="{AA3FA7B5-797A-4611-B450-FDA3B85528FF}" srcOrd="7" destOrd="0" presId="urn:microsoft.com/office/officeart/2008/layout/LinedList"/>
    <dgm:cxn modelId="{DFEF543B-E16E-474D-B822-8187908418F3}" type="presParOf" srcId="{AA3FA7B5-797A-4611-B450-FDA3B85528FF}" destId="{8BA19BE6-D66C-4378-850F-745203E50FFD}" srcOrd="0" destOrd="0" presId="urn:microsoft.com/office/officeart/2008/layout/LinedList"/>
    <dgm:cxn modelId="{7E9A23CA-CF72-40FB-A6EB-A7A28072954B}" type="presParOf" srcId="{AA3FA7B5-797A-4611-B450-FDA3B85528FF}" destId="{18EB1A70-DE6D-4395-8282-452A790570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A273A-680F-4578-B412-FE210C256F8D}">
      <dsp:nvSpPr>
        <dsp:cNvPr id="0" name=""/>
        <dsp:cNvSpPr/>
      </dsp:nvSpPr>
      <dsp:spPr>
        <a:xfrm>
          <a:off x="0" y="1668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FFEAAD-933C-42C2-B8B8-081B0BDC617D}">
      <dsp:nvSpPr>
        <dsp:cNvPr id="0" name=""/>
        <dsp:cNvSpPr/>
      </dsp:nvSpPr>
      <dsp:spPr>
        <a:xfrm>
          <a:off x="0" y="1668"/>
          <a:ext cx="7848600" cy="1137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What?: the economic case for gender equality</a:t>
          </a:r>
          <a:endParaRPr lang="en-GB" sz="3200" kern="1200" dirty="0"/>
        </a:p>
      </dsp:txBody>
      <dsp:txXfrm>
        <a:off x="0" y="1668"/>
        <a:ext cx="7848600" cy="1137654"/>
      </dsp:txXfrm>
    </dsp:sp>
    <dsp:sp modelId="{E450195B-C92C-6940-942D-D19B8EBA6925}">
      <dsp:nvSpPr>
        <dsp:cNvPr id="0" name=""/>
        <dsp:cNvSpPr/>
      </dsp:nvSpPr>
      <dsp:spPr>
        <a:xfrm>
          <a:off x="0" y="1139322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79E78-D5CF-D948-B292-D43DCDB1B09D}">
      <dsp:nvSpPr>
        <dsp:cNvPr id="0" name=""/>
        <dsp:cNvSpPr/>
      </dsp:nvSpPr>
      <dsp:spPr>
        <a:xfrm>
          <a:off x="0" y="1139322"/>
          <a:ext cx="7848600" cy="1137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Why?: robust evidence to inform policy making - STEM</a:t>
          </a:r>
          <a:endParaRPr sz="3200" kern="1200" dirty="0"/>
        </a:p>
      </dsp:txBody>
      <dsp:txXfrm>
        <a:off x="0" y="1139322"/>
        <a:ext cx="7848600" cy="1137654"/>
      </dsp:txXfrm>
    </dsp:sp>
    <dsp:sp modelId="{D1A02BBC-8362-5844-A1EE-8F72DF777527}">
      <dsp:nvSpPr>
        <dsp:cNvPr id="0" name=""/>
        <dsp:cNvSpPr/>
      </dsp:nvSpPr>
      <dsp:spPr>
        <a:xfrm>
          <a:off x="0" y="2276977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3078F-2F52-A344-957B-831B36BEC86A}">
      <dsp:nvSpPr>
        <dsp:cNvPr id="0" name=""/>
        <dsp:cNvSpPr/>
      </dsp:nvSpPr>
      <dsp:spPr>
        <a:xfrm>
          <a:off x="0" y="2276977"/>
          <a:ext cx="7848600" cy="1137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Conclusions </a:t>
          </a:r>
          <a:endParaRPr sz="3200" kern="1200" dirty="0"/>
        </a:p>
      </dsp:txBody>
      <dsp:txXfrm>
        <a:off x="0" y="2276977"/>
        <a:ext cx="7848600" cy="1137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7F507-73EB-4718-B576-4DFA36405618}">
      <dsp:nvSpPr>
        <dsp:cNvPr id="0" name=""/>
        <dsp:cNvSpPr/>
      </dsp:nvSpPr>
      <dsp:spPr>
        <a:xfrm>
          <a:off x="1793332" y="-116465"/>
          <a:ext cx="4771398" cy="4771398"/>
        </a:xfrm>
        <a:prstGeom prst="circularArrow">
          <a:avLst>
            <a:gd name="adj1" fmla="val 4668"/>
            <a:gd name="adj2" fmla="val 272909"/>
            <a:gd name="adj3" fmla="val 12879517"/>
            <a:gd name="adj4" fmla="val 17998107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A80E2-0853-400E-81D3-5C5F90BFAD12}">
      <dsp:nvSpPr>
        <dsp:cNvPr id="0" name=""/>
        <dsp:cNvSpPr/>
      </dsp:nvSpPr>
      <dsp:spPr>
        <a:xfrm>
          <a:off x="2609854" y="2201"/>
          <a:ext cx="3138354" cy="1569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Gender equality is a prerequisite for </a:t>
          </a:r>
          <a:r>
            <a:rPr lang="en-GB" sz="2200" b="1" kern="1200" dirty="0" smtClean="0"/>
            <a:t>sustainable human development</a:t>
          </a:r>
          <a:endParaRPr lang="en-GB" sz="2200" kern="1200" dirty="0"/>
        </a:p>
      </dsp:txBody>
      <dsp:txXfrm>
        <a:off x="2686455" y="78802"/>
        <a:ext cx="2985152" cy="1415975"/>
      </dsp:txXfrm>
    </dsp:sp>
    <dsp:sp modelId="{0FBFFB43-EA73-49DB-8A6B-7DD087B8DD78}">
      <dsp:nvSpPr>
        <dsp:cNvPr id="0" name=""/>
        <dsp:cNvSpPr/>
      </dsp:nvSpPr>
      <dsp:spPr>
        <a:xfrm>
          <a:off x="4323103" y="1715450"/>
          <a:ext cx="3138354" cy="1569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Gender equality has been a long standing policy</a:t>
          </a:r>
          <a:r>
            <a:rPr lang="en-GB" sz="2200" b="1" kern="1200" dirty="0" smtClean="0"/>
            <a:t> commitment</a:t>
          </a:r>
          <a:r>
            <a:rPr lang="en-GB" sz="2200" kern="1200" dirty="0" smtClean="0"/>
            <a:t> </a:t>
          </a:r>
          <a:endParaRPr lang="en-GB" sz="2200" kern="1200" dirty="0"/>
        </a:p>
      </dsp:txBody>
      <dsp:txXfrm>
        <a:off x="4399704" y="1792051"/>
        <a:ext cx="2985152" cy="1415975"/>
      </dsp:txXfrm>
    </dsp:sp>
    <dsp:sp modelId="{F702ADA1-603F-48F4-8DE4-3A915BA7D5B3}">
      <dsp:nvSpPr>
        <dsp:cNvPr id="0" name=""/>
        <dsp:cNvSpPr/>
      </dsp:nvSpPr>
      <dsp:spPr>
        <a:xfrm>
          <a:off x="2609854" y="3428699"/>
          <a:ext cx="3138354" cy="1569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smtClean="0"/>
            <a:t>Inequalities persist </a:t>
          </a:r>
          <a:r>
            <a:rPr lang="en-GB" sz="2200" kern="1200" smtClean="0"/>
            <a:t>in several policy areas</a:t>
          </a:r>
          <a:endParaRPr lang="en-GB" sz="2200" kern="1200"/>
        </a:p>
      </dsp:txBody>
      <dsp:txXfrm>
        <a:off x="2686455" y="3505300"/>
        <a:ext cx="2985152" cy="1415975"/>
      </dsp:txXfrm>
    </dsp:sp>
    <dsp:sp modelId="{0BC1FF24-0EF0-44EF-8EA7-9108A7C5CB90}">
      <dsp:nvSpPr>
        <dsp:cNvPr id="0" name=""/>
        <dsp:cNvSpPr/>
      </dsp:nvSpPr>
      <dsp:spPr>
        <a:xfrm>
          <a:off x="896604" y="1715450"/>
          <a:ext cx="3138354" cy="1569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/>
            <a:t>These inequalities </a:t>
          </a:r>
          <a:r>
            <a:rPr lang="en-GB" sz="2200" b="1" kern="1200" smtClean="0"/>
            <a:t>affect negatively </a:t>
          </a:r>
          <a:r>
            <a:rPr lang="en-GB" sz="2200" kern="1200" smtClean="0"/>
            <a:t>individuals and society as a whole  </a:t>
          </a:r>
          <a:endParaRPr lang="en-GB" sz="2200" kern="1200"/>
        </a:p>
      </dsp:txBody>
      <dsp:txXfrm>
        <a:off x="973205" y="1792051"/>
        <a:ext cx="2985152" cy="14159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DFBE9-DC58-44F9-913A-E4594F1C540C}">
      <dsp:nvSpPr>
        <dsp:cNvPr id="0" name=""/>
        <dsp:cNvSpPr/>
      </dsp:nvSpPr>
      <dsp:spPr>
        <a:xfrm rot="4396374">
          <a:off x="813117" y="835871"/>
          <a:ext cx="3626142" cy="2528782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47687-EC37-433F-83BA-78EF9DAAF3AF}">
      <dsp:nvSpPr>
        <dsp:cNvPr id="0" name=""/>
        <dsp:cNvSpPr/>
      </dsp:nvSpPr>
      <dsp:spPr>
        <a:xfrm>
          <a:off x="2326270" y="1278639"/>
          <a:ext cx="91571" cy="91571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88EA0-669F-42E8-B27B-D0E99D21A625}">
      <dsp:nvSpPr>
        <dsp:cNvPr id="0" name=""/>
        <dsp:cNvSpPr/>
      </dsp:nvSpPr>
      <dsp:spPr>
        <a:xfrm>
          <a:off x="3123782" y="2056156"/>
          <a:ext cx="91571" cy="91571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55019-E008-4451-BBB1-570BB3B9ADB7}">
      <dsp:nvSpPr>
        <dsp:cNvPr id="0" name=""/>
        <dsp:cNvSpPr/>
      </dsp:nvSpPr>
      <dsp:spPr>
        <a:xfrm>
          <a:off x="570031" y="0"/>
          <a:ext cx="1709613" cy="67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Identify and </a:t>
          </a:r>
          <a:r>
            <a:rPr lang="en-GB" sz="1800" b="1" kern="1200" dirty="0" smtClean="0"/>
            <a:t>generate</a:t>
          </a:r>
          <a:r>
            <a:rPr lang="en-GB" sz="1800" kern="1200" dirty="0" smtClean="0"/>
            <a:t> robust</a:t>
          </a:r>
          <a:r>
            <a:rPr lang="en-GB" sz="1800" b="1" kern="1200" dirty="0" smtClean="0"/>
            <a:t> evidence</a:t>
          </a:r>
          <a:endParaRPr lang="en-GB" sz="1800" kern="1200" dirty="0"/>
        </a:p>
      </dsp:txBody>
      <dsp:txXfrm>
        <a:off x="570031" y="0"/>
        <a:ext cx="1709613" cy="672084"/>
      </dsp:txXfrm>
    </dsp:sp>
    <dsp:sp modelId="{23001EDD-9AF8-4288-BCE0-E77091D138ED}">
      <dsp:nvSpPr>
        <dsp:cNvPr id="0" name=""/>
        <dsp:cNvSpPr/>
      </dsp:nvSpPr>
      <dsp:spPr>
        <a:xfrm>
          <a:off x="2834114" y="988383"/>
          <a:ext cx="2356494" cy="67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dirty="0" smtClean="0"/>
            <a:t>on</a:t>
          </a:r>
          <a:r>
            <a:rPr lang="en-GB" sz="1800" b="1" kern="1200" dirty="0" smtClean="0"/>
            <a:t> macroeconomic and social impacts</a:t>
          </a:r>
          <a:r>
            <a:rPr lang="en-GB" sz="1800" kern="1200" dirty="0" smtClean="0"/>
            <a:t> </a:t>
          </a:r>
          <a:endParaRPr lang="en-GB" sz="1800" kern="1200" dirty="0"/>
        </a:p>
      </dsp:txBody>
      <dsp:txXfrm>
        <a:off x="2834114" y="988383"/>
        <a:ext cx="2356494" cy="672084"/>
      </dsp:txXfrm>
    </dsp:sp>
    <dsp:sp modelId="{B07D50B0-295E-43DD-BBBD-F7886E0B7182}">
      <dsp:nvSpPr>
        <dsp:cNvPr id="0" name=""/>
        <dsp:cNvSpPr/>
      </dsp:nvSpPr>
      <dsp:spPr>
        <a:xfrm>
          <a:off x="570031" y="1765900"/>
          <a:ext cx="2310288" cy="67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generated </a:t>
          </a:r>
          <a:r>
            <a:rPr lang="en-GB" sz="1800" b="1" kern="1200" dirty="0" smtClean="0"/>
            <a:t>by improvements </a:t>
          </a:r>
          <a:r>
            <a:rPr lang="en-GB" sz="1800" kern="1200" dirty="0" smtClean="0"/>
            <a:t>in </a:t>
          </a:r>
          <a:endParaRPr lang="en-GB" sz="1800" kern="1200" dirty="0"/>
        </a:p>
      </dsp:txBody>
      <dsp:txXfrm>
        <a:off x="570031" y="1765900"/>
        <a:ext cx="2310288" cy="672084"/>
      </dsp:txXfrm>
    </dsp:sp>
    <dsp:sp modelId="{1D5F0419-B9CB-4506-B355-96E422B6039A}">
      <dsp:nvSpPr>
        <dsp:cNvPr id="0" name=""/>
        <dsp:cNvSpPr/>
      </dsp:nvSpPr>
      <dsp:spPr>
        <a:xfrm>
          <a:off x="2880320" y="3528441"/>
          <a:ext cx="2310288" cy="67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gender equality</a:t>
          </a:r>
          <a:endParaRPr lang="en-GB" sz="1800" kern="1200" dirty="0"/>
        </a:p>
      </dsp:txBody>
      <dsp:txXfrm>
        <a:off x="2880320" y="3528441"/>
        <a:ext cx="2310288" cy="6720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C2905-7F77-45C8-AB55-32206F0EF968}">
      <dsp:nvSpPr>
        <dsp:cNvPr id="0" name=""/>
        <dsp:cNvSpPr/>
      </dsp:nvSpPr>
      <dsp:spPr>
        <a:xfrm>
          <a:off x="2880325" y="2419931"/>
          <a:ext cx="2592276" cy="24857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baseline="0" dirty="0" smtClean="0"/>
            <a:t>Spill-overs on labour market</a:t>
          </a:r>
          <a:endParaRPr lang="en-GB" sz="2000" b="0" i="0" kern="1200" baseline="0" dirty="0"/>
        </a:p>
      </dsp:txBody>
      <dsp:txXfrm>
        <a:off x="3259955" y="2783955"/>
        <a:ext cx="1833016" cy="1757665"/>
      </dsp:txXfrm>
    </dsp:sp>
    <dsp:sp modelId="{B57A663D-5E3E-4713-8104-56B21AC88E61}">
      <dsp:nvSpPr>
        <dsp:cNvPr id="0" name=""/>
        <dsp:cNvSpPr/>
      </dsp:nvSpPr>
      <dsp:spPr>
        <a:xfrm rot="819074">
          <a:off x="2153831" y="2837208"/>
          <a:ext cx="725185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E02C7-F600-4C2D-83A9-DFA779633BED}">
      <dsp:nvSpPr>
        <dsp:cNvPr id="0" name=""/>
        <dsp:cNvSpPr/>
      </dsp:nvSpPr>
      <dsp:spPr>
        <a:xfrm>
          <a:off x="54424" y="1988324"/>
          <a:ext cx="2142526" cy="1714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baseline="0" dirty="0" smtClean="0"/>
            <a:t>Improve long-term competitiveness of the EU economy</a:t>
          </a:r>
          <a:endParaRPr lang="en-GB" sz="2000" b="0" i="0" kern="1200" baseline="0" dirty="0"/>
        </a:p>
      </dsp:txBody>
      <dsp:txXfrm>
        <a:off x="104626" y="2038526"/>
        <a:ext cx="2042122" cy="1613616"/>
      </dsp:txXfrm>
    </dsp:sp>
    <dsp:sp modelId="{FEF82A2F-795E-45F1-BB37-EADFD224E9B9}">
      <dsp:nvSpPr>
        <dsp:cNvPr id="0" name=""/>
        <dsp:cNvSpPr/>
      </dsp:nvSpPr>
      <dsp:spPr>
        <a:xfrm rot="14443437" flipH="1">
          <a:off x="2870573" y="1816623"/>
          <a:ext cx="853530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C676A-32E5-4B52-8521-1989D0A84328}">
      <dsp:nvSpPr>
        <dsp:cNvPr id="0" name=""/>
        <dsp:cNvSpPr/>
      </dsp:nvSpPr>
      <dsp:spPr>
        <a:xfrm>
          <a:off x="1770405" y="-56701"/>
          <a:ext cx="2142526" cy="1714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baseline="0" dirty="0" smtClean="0"/>
            <a:t>Addressing labour market shortages by an increase in labour supply  </a:t>
          </a:r>
          <a:endParaRPr lang="en-GB" sz="2000" b="0" i="0" kern="1200" baseline="0" dirty="0"/>
        </a:p>
      </dsp:txBody>
      <dsp:txXfrm>
        <a:off x="1820607" y="-6499"/>
        <a:ext cx="2042122" cy="1613616"/>
      </dsp:txXfrm>
    </dsp:sp>
    <dsp:sp modelId="{BDB8020C-2477-4CEB-8973-F9FCF7134671}">
      <dsp:nvSpPr>
        <dsp:cNvPr id="0" name=""/>
        <dsp:cNvSpPr/>
      </dsp:nvSpPr>
      <dsp:spPr>
        <a:xfrm rot="17428235" flipH="1">
          <a:off x="4502771" y="1731464"/>
          <a:ext cx="863637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A05F6-201B-495C-8A48-B0F12555E3AA}">
      <dsp:nvSpPr>
        <dsp:cNvPr id="0" name=""/>
        <dsp:cNvSpPr/>
      </dsp:nvSpPr>
      <dsp:spPr>
        <a:xfrm>
          <a:off x="4439996" y="-56701"/>
          <a:ext cx="2142526" cy="1714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baseline="0" dirty="0" smtClean="0"/>
            <a:t>Foster economic growth via both higher productivity &amp; increased labour market activity </a:t>
          </a:r>
          <a:endParaRPr lang="en-GB" sz="2000" b="0" i="0" kern="1200" baseline="0" dirty="0"/>
        </a:p>
      </dsp:txBody>
      <dsp:txXfrm>
        <a:off x="4490198" y="-6499"/>
        <a:ext cx="2042122" cy="1613616"/>
      </dsp:txXfrm>
    </dsp:sp>
    <dsp:sp modelId="{259E432E-42BB-4221-AF63-2F21C48E4816}">
      <dsp:nvSpPr>
        <dsp:cNvPr id="0" name=""/>
        <dsp:cNvSpPr/>
      </dsp:nvSpPr>
      <dsp:spPr>
        <a:xfrm rot="19761635" flipH="1">
          <a:off x="5439524" y="2692722"/>
          <a:ext cx="757032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E79D0-6414-48A5-8173-AEA7D2C7C5DA}">
      <dsp:nvSpPr>
        <dsp:cNvPr id="0" name=""/>
        <dsp:cNvSpPr/>
      </dsp:nvSpPr>
      <dsp:spPr>
        <a:xfrm>
          <a:off x="6155977" y="1988324"/>
          <a:ext cx="2142526" cy="1714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kern="1200" baseline="0" dirty="0" smtClean="0"/>
            <a:t>Reduce occupational segregation</a:t>
          </a:r>
          <a:endParaRPr lang="en-GB" sz="2000" b="0" i="0" kern="1200" baseline="0" dirty="0"/>
        </a:p>
      </dsp:txBody>
      <dsp:txXfrm>
        <a:off x="6206179" y="2038526"/>
        <a:ext cx="2042122" cy="16136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34B89-89BB-41B4-81FC-6D322CA0266D}">
      <dsp:nvSpPr>
        <dsp:cNvPr id="0" name=""/>
        <dsp:cNvSpPr/>
      </dsp:nvSpPr>
      <dsp:spPr>
        <a:xfrm>
          <a:off x="0" y="0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5E23D-8020-491E-85DB-0B5C36AA8CFF}">
      <dsp:nvSpPr>
        <dsp:cNvPr id="0" name=""/>
        <dsp:cNvSpPr/>
      </dsp:nvSpPr>
      <dsp:spPr>
        <a:xfrm>
          <a:off x="0" y="0"/>
          <a:ext cx="7848600" cy="11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Improve women's employment prospects &amp; career progression</a:t>
          </a:r>
          <a:endParaRPr lang="en-GB" sz="2700" kern="1200" dirty="0"/>
        </a:p>
      </dsp:txBody>
      <dsp:txXfrm>
        <a:off x="0" y="0"/>
        <a:ext cx="7848600" cy="1139428"/>
      </dsp:txXfrm>
    </dsp:sp>
    <dsp:sp modelId="{A3DCBE69-B15B-456D-84EC-FB5C54203311}">
      <dsp:nvSpPr>
        <dsp:cNvPr id="0" name=""/>
        <dsp:cNvSpPr/>
      </dsp:nvSpPr>
      <dsp:spPr>
        <a:xfrm>
          <a:off x="0" y="1139428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818A8-C398-4DC5-A893-83EF4F552545}">
      <dsp:nvSpPr>
        <dsp:cNvPr id="0" name=""/>
        <dsp:cNvSpPr/>
      </dsp:nvSpPr>
      <dsp:spPr>
        <a:xfrm>
          <a:off x="0" y="1139428"/>
          <a:ext cx="7848600" cy="11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Increase in wages for women </a:t>
          </a:r>
          <a:endParaRPr lang="en-GB" sz="2700" kern="1200" dirty="0"/>
        </a:p>
      </dsp:txBody>
      <dsp:txXfrm>
        <a:off x="0" y="1139428"/>
        <a:ext cx="7848600" cy="1139428"/>
      </dsp:txXfrm>
    </dsp:sp>
    <dsp:sp modelId="{A0033DFB-7143-49C2-A7BB-1F19483D2738}">
      <dsp:nvSpPr>
        <dsp:cNvPr id="0" name=""/>
        <dsp:cNvSpPr/>
      </dsp:nvSpPr>
      <dsp:spPr>
        <a:xfrm>
          <a:off x="0" y="2278856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94E8A-4161-4A8C-8FEA-2F29AFA8CCB2}">
      <dsp:nvSpPr>
        <dsp:cNvPr id="0" name=""/>
        <dsp:cNvSpPr/>
      </dsp:nvSpPr>
      <dsp:spPr>
        <a:xfrm>
          <a:off x="0" y="2278856"/>
          <a:ext cx="7848600" cy="11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Reduce wage gaps</a:t>
          </a:r>
          <a:endParaRPr lang="en-GB" sz="2700" kern="1200" dirty="0"/>
        </a:p>
      </dsp:txBody>
      <dsp:txXfrm>
        <a:off x="0" y="2278856"/>
        <a:ext cx="7848600" cy="1139428"/>
      </dsp:txXfrm>
    </dsp:sp>
    <dsp:sp modelId="{0AC3914D-BF89-42F4-92EC-770B3F27F744}">
      <dsp:nvSpPr>
        <dsp:cNvPr id="0" name=""/>
        <dsp:cNvSpPr/>
      </dsp:nvSpPr>
      <dsp:spPr>
        <a:xfrm>
          <a:off x="0" y="3418284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19BE6-D66C-4378-850F-745203E50FFD}">
      <dsp:nvSpPr>
        <dsp:cNvPr id="0" name=""/>
        <dsp:cNvSpPr/>
      </dsp:nvSpPr>
      <dsp:spPr>
        <a:xfrm>
          <a:off x="0" y="3418284"/>
          <a:ext cx="7848600" cy="11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Increase women’s economic independence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 dirty="0"/>
        </a:p>
      </dsp:txBody>
      <dsp:txXfrm>
        <a:off x="0" y="3418284"/>
        <a:ext cx="7848600" cy="1139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DC73F5-F0A7-4161-B861-E0A20D84764F}" type="datetime1">
              <a:rPr lang="en-GB" altLang="en-US"/>
              <a:pPr>
                <a:defRPr/>
              </a:pPr>
              <a:t>12/07/2017</a:t>
            </a:fld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4F666BA-EDAD-4C30-904F-4173FBDC30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8CA32B7-AD50-4E52-B1EB-5F2A7F94D4D1}" type="datetime1">
              <a:rPr lang="en-GB" altLang="en-US"/>
              <a:pPr>
                <a:defRPr/>
              </a:pPr>
              <a:t>12/07/2017</a:t>
            </a:fld>
            <a:endParaRPr lang="en-GB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988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8704EDE-AF50-451D-A1C4-5D187B0D07B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47D1C1-C4D3-4DB0-8482-270D8B572CEA}" type="slidenum">
              <a:rPr lang="en-GB" altLang="en-US" smtClean="0"/>
              <a:pPr/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5125" indent="-365125">
              <a:lnSpc>
                <a:spcPct val="115000"/>
              </a:lnSpc>
              <a:spcBef>
                <a:spcPts val="1800"/>
              </a:spcBef>
              <a:spcAft>
                <a:spcPts val="300"/>
              </a:spcAft>
              <a:tabLst>
                <a:tab pos="4762500" algn="l"/>
              </a:tabLst>
            </a:pPr>
            <a:endParaRPr lang="en-GB" altLang="en-US" sz="1800" b="1" smtClean="0">
              <a:solidFill>
                <a:srgbClr val="00A2E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D4DDFF-8DA4-4837-997B-90150FCF658D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86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Myriad Pro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95AC88-1866-45BE-9DC1-BF06D92FAB88}" type="slidenum">
              <a:rPr lang="en-GB" altLang="en-US" smtClean="0">
                <a:solidFill>
                  <a:srgbClr val="000000"/>
                </a:solidFill>
              </a:rPr>
              <a:pPr/>
              <a:t>11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99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5125" indent="-365125">
              <a:lnSpc>
                <a:spcPct val="115000"/>
              </a:lnSpc>
              <a:spcBef>
                <a:spcPts val="1800"/>
              </a:spcBef>
              <a:spcAft>
                <a:spcPts val="300"/>
              </a:spcAft>
              <a:tabLst>
                <a:tab pos="4762500" algn="l"/>
              </a:tabLst>
            </a:pPr>
            <a:endParaRPr lang="en-GB" altLang="en-US" sz="1800" b="1" smtClean="0">
              <a:solidFill>
                <a:srgbClr val="00A2E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EEE946-045C-4B5C-824C-CB6363D91CDA}" type="slidenum">
              <a:rPr lang="en-GB" altLang="en-US" smtClean="0"/>
              <a:pPr/>
              <a:t>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Myriad Pro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536AD6-8FE5-428C-95DE-194D7374FE65}" type="slidenum">
              <a:rPr lang="en-GB" altLang="en-US" smtClean="0"/>
              <a:pPr/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ts val="600"/>
              </a:spcBef>
            </a:pPr>
            <a:endParaRPr lang="en-GB" altLang="en-US" smtClean="0">
              <a:solidFill>
                <a:srgbClr val="000000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A5770E-9FB0-4793-AD3D-204A96ED65A4}" type="slidenum">
              <a:rPr lang="en-GB" altLang="en-US" smtClean="0"/>
              <a:pPr/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ea typeface="ＭＳ Ｐゴシック" panose="020B0600070205080204" pitchFamily="34" charset="-128"/>
            </a:endParaRPr>
          </a:p>
          <a:p>
            <a:endParaRPr lang="en-GB" altLang="en-US" sz="2800" dirty="0" smtClean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endParaRPr lang="en-GB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03EE39-937D-4700-BAA6-3FB269B771B0}" type="slidenum">
              <a:rPr lang="en-GB" altLang="en-US" smtClean="0">
                <a:solidFill>
                  <a:srgbClr val="000000"/>
                </a:solidFill>
              </a:rPr>
              <a:pPr/>
              <a:t>5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ct val="0"/>
              </a:spcBef>
            </a:pPr>
            <a:endParaRPr lang="en-GB" altLang="en-US" b="1" dirty="0" smtClean="0"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B7B364C-1AE0-42D4-9F29-8EAB7BE93FC4}" type="slidenum">
              <a:rPr lang="en-GB" altLang="en-US" smtClean="0">
                <a:solidFill>
                  <a:srgbClr val="000000"/>
                </a:solidFill>
              </a:rPr>
              <a:pPr/>
              <a:t>6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endParaRPr lang="en-GB" altLang="en-US" b="1" dirty="0" smtClean="0">
              <a:latin typeface="+mn-lt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8C7E91-A437-4532-80CC-2120E9B27336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142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GB" altLang="en-US" dirty="0" smtClean="0">
              <a:latin typeface="+mn-lt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CD5E24-E4BB-4A85-B975-4C5D4C15D8C4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54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z="28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E14D93-38BA-483E-934E-78C1F455F3D3}" type="slidenum">
              <a:rPr lang="en-GB" altLang="en-US" smtClean="0">
                <a:solidFill>
                  <a:srgbClr val="000000"/>
                </a:solidFill>
              </a:rPr>
              <a:pPr/>
              <a:t>9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53D07-DB25-477A-96A5-659B5BA7BCBE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113" y="6494463"/>
            <a:ext cx="2895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3DA53-B1EF-4BC0-B5EF-FC3E280455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17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11CB1-C6A1-4345-8F30-B472E9E2A00B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A07CD-616B-48C7-BF83-F2932E288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35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9BE35-2B7F-45E3-8220-39069D9BA27B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B13F-F743-47A1-8994-BF2F9DC2BF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A164A-33FB-4A5E-AD5C-D9A8B231AC8A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113" y="6494463"/>
            <a:ext cx="2895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240D7-79EA-4E24-B5DC-AFA31F192D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0534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20A0B-97C9-4F34-9E79-E40B3136D24E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AD11C-B253-451D-84D1-61F406E6C3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23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2B29F-C7E1-4B75-9C06-9651C769E7B2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CF668-BF39-479D-9EB7-49727E8C1E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144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44829-89F2-4741-A0F8-BBEFB5D601B1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D4945-B735-4C03-8C0F-1BC41177F4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712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C0342-AD9D-4497-89DB-1A695B24E13C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07FAB-2FA6-4176-9242-2B42B3C266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830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1C322-B8CB-45EA-9A6C-223C9DC0494B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48EE7-1E00-4578-BE39-F6FA59E129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200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18137-2CEE-43CD-AB57-AA7C0EEC5641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BA060-D775-4E21-8F37-6A7AEF162B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46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8285-72C0-4C84-85CA-7DE7AADBF362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91C7B-B696-4ED6-BCB6-762BC867F1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775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B637-184E-434B-AC01-094C45EF18B3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28E6F-AC9A-47A0-81B5-2405445CEA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173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6BF8B-7CBC-4C20-BAF5-1CC0D3878089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F2C28-C744-4A34-B253-1AC8B18EC1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675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87452-182C-4D82-BD84-7203D48EE41C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46778-311E-41C8-967F-78224BC356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144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3165B-7949-4999-9DF4-E54697DB091C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8C78B-5D82-41FF-92C6-D08D6784A8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224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5ABA38-2FAC-480A-BEDB-56CF93831A3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113" y="6494463"/>
            <a:ext cx="2895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74085F-3331-4B6A-BDD1-9251157FB54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876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446428-547D-4EF9-8DEE-8D10EDBCF49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CCEC9-1AEA-43C1-AD06-521E011F790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92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246B7F-4ADE-42E1-A381-51B1D56D2C87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D7FE5-C0B4-496D-9168-DB83248E627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444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E40DB5-7851-44A7-9AD2-F7C7057B4BAD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C55D21-548B-4700-8640-6B9727479CC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8528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A4771F-8624-497D-B5C1-D77ED91EBE2A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F5E7E9-021C-4F4A-90C2-6C02189A337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100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D3A7E5-00E7-446E-993F-D67146816990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56238D-68A8-4C0F-AC42-A31A3BBABC6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77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6A9553-F3EA-4294-BA9F-A682338AF69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79B1EF-C8B1-45DA-934B-581563F1305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79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C41DA-6245-4256-80E5-73774BBC2511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EAD4-FA96-40E8-8A2A-2A921319B9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7664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C15922-9BF0-40A1-911F-43635CD7505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9EC739-E905-4024-9691-6653AC97D57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4965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425427-A642-4090-A95F-31BAA5C65757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78427D-D8A8-4664-AC8F-CFA490FF65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897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4B115-676B-430C-889C-3F61793C881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0BF99D-A1CD-480D-9E75-1E517FEBEE1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0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EF61CB-AAAE-4764-B5D7-D95A39B15549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C8202C-634C-40B3-9D97-381917AA4C6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89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48F208-E59D-4935-8BD2-4D5B76AE8D3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113" y="6494463"/>
            <a:ext cx="2895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BEF35-B02E-44FA-A537-278770F19BD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191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B906BE-C592-4847-AFB6-F8E8CE2600C6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4463"/>
            <a:ext cx="2133600" cy="363537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563EC2-5EB2-49A8-8B5D-D70155DCD2D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4211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E9367D-48B0-44A8-8469-35996C61014D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9552D2-7349-45A2-BF03-358DCA1BA0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495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9294D0-984E-4FB2-94B8-316CAF85365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AF9696-BBE5-4775-B857-E6A3A951399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005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5E5A84-7A70-44C0-A39A-6DEE98192DB5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7C0FCB-6EF0-4569-BB35-BA67757BFD6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6897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E96F3C-1EE4-4BF2-854C-0DC0FCF0B2A8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CAF59C-61E1-4465-A382-12A1A5FB9AF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62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E0A7F-EEC7-4E98-8D95-5B5C33EAE415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68E04-80AF-4F2A-A715-724971BA2F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2360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118281-0095-425E-B7AD-EEDD6F0D499D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285D7D-D2E1-41D5-9F73-66C6E4296F4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667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EA348-9523-480F-9273-A7D640094356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15D677-9E3D-4DD9-AD66-0FE0B3C60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53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4238C3-D7BF-49F1-A25D-E3691E9F1A75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FBFD8-77E5-414E-AABC-3F0A8579A78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454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87358F-FCC8-483C-A592-732BB8455470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61D09-388D-4280-BA18-84CF5DF6DFD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6608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40C320-9825-4AF9-8225-30099A0C9D72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53565D-613D-402B-A9AD-CB85892809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7A83D-37F2-420A-A468-71A4E4F3703B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2C620-E7C6-4B8A-8C72-A428900BBA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78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541F-40CE-4FF3-96C9-3B33EA68C076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81CE6-9DE3-4D0E-BA7A-09D92D7203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14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8D1E8-4034-47D9-8A9D-3ACA9720806F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DC582-B02A-43E1-89EE-D8C3D73A7D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022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06BBA-9D92-4833-8CC7-60736E6C1BCD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0B076-726E-4571-9A80-BB95BC7C5F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0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C1EDC-357A-4572-BB95-66B6971CB648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35637-EA04-4661-BC37-0771D06BD5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43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09C2463-F904-4C99-9310-78D04779EC1D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138" y="6494463"/>
            <a:ext cx="2895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B8DC304-8A57-4DCC-86D8-5743CA7722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3" r:id="rId1"/>
    <p:sldLayoutId id="2147485324" r:id="rId2"/>
    <p:sldLayoutId id="2147485305" r:id="rId3"/>
    <p:sldLayoutId id="2147485306" r:id="rId4"/>
    <p:sldLayoutId id="2147485307" r:id="rId5"/>
    <p:sldLayoutId id="2147485308" r:id="rId6"/>
    <p:sldLayoutId id="2147485309" r:id="rId7"/>
    <p:sldLayoutId id="2147485310" r:id="rId8"/>
    <p:sldLayoutId id="2147485311" r:id="rId9"/>
    <p:sldLayoutId id="2147485312" r:id="rId10"/>
    <p:sldLayoutId id="21474853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4F3743-8410-402A-A348-F6A8C35432DE}" type="datetime1">
              <a:rPr lang="en-US" altLang="en-US"/>
              <a:pPr>
                <a:defRPr/>
              </a:pPr>
              <a:t>7/12/2017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138" y="6494463"/>
            <a:ext cx="2895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C0915A5-317C-4A60-957A-6CB61DF797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5" r:id="rId1"/>
    <p:sldLayoutId id="2147485326" r:id="rId2"/>
    <p:sldLayoutId id="2147485314" r:id="rId3"/>
    <p:sldLayoutId id="2147485315" r:id="rId4"/>
    <p:sldLayoutId id="2147485316" r:id="rId5"/>
    <p:sldLayoutId id="2147485317" r:id="rId6"/>
    <p:sldLayoutId id="2147485318" r:id="rId7"/>
    <p:sldLayoutId id="2147485319" r:id="rId8"/>
    <p:sldLayoutId id="2147485320" r:id="rId9"/>
    <p:sldLayoutId id="2147485321" r:id="rId10"/>
    <p:sldLayoutId id="21474853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E8D8C"/>
                </a:solidFill>
                <a:latin typeface="Calibri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F7C0B7-D480-400D-96AE-14C6E90772E9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138" y="6494463"/>
            <a:ext cx="2895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E8D8C"/>
                </a:solidFill>
                <a:latin typeface="Calibri" charset="0"/>
                <a:cs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charset="0"/>
              <a:ea typeface="+mn-ea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813E99-6041-4914-B567-BB11723D6B9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1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8" r:id="rId1"/>
    <p:sldLayoutId id="2147485329" r:id="rId2"/>
    <p:sldLayoutId id="2147485330" r:id="rId3"/>
    <p:sldLayoutId id="2147485331" r:id="rId4"/>
    <p:sldLayoutId id="2147485332" r:id="rId5"/>
    <p:sldLayoutId id="2147485333" r:id="rId6"/>
    <p:sldLayoutId id="2147485334" r:id="rId7"/>
    <p:sldLayoutId id="2147485335" r:id="rId8"/>
    <p:sldLayoutId id="2147485336" r:id="rId9"/>
    <p:sldLayoutId id="2147485337" r:id="rId10"/>
    <p:sldLayoutId id="21474853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94CC69-2BD1-4E33-A433-20833E2C85E1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7/12/2017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138" y="6494463"/>
            <a:ext cx="2895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4463"/>
            <a:ext cx="2133600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E8D8C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7C3FFE-6A69-403D-8BA1-35F860C63DE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E8D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30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52" r:id="rId1"/>
    <p:sldLayoutId id="2147485353" r:id="rId2"/>
    <p:sldLayoutId id="2147485354" r:id="rId3"/>
    <p:sldLayoutId id="2147485355" r:id="rId4"/>
    <p:sldLayoutId id="2147485356" r:id="rId5"/>
    <p:sldLayoutId id="2147485357" r:id="rId6"/>
    <p:sldLayoutId id="2147485358" r:id="rId7"/>
    <p:sldLayoutId id="2147485359" r:id="rId8"/>
    <p:sldLayoutId id="2147485360" r:id="rId9"/>
    <p:sldLayoutId id="2147485361" r:id="rId10"/>
    <p:sldLayoutId id="21474853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eurogender.eige.europa.eu/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hyperlink" Target="http://www.youtube.com/eurogender" TargetMode="Externa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acebook.com/eige.europa.eu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://eige.europa.eu/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93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1042988" y="3284538"/>
            <a:ext cx="7269162" cy="1362075"/>
          </a:xfrm>
        </p:spPr>
        <p:txBody>
          <a:bodyPr/>
          <a:lstStyle/>
          <a:p>
            <a:pPr algn="r">
              <a:defRPr/>
            </a:pPr>
            <a:r>
              <a:rPr lang="en-GB" altLang="en-US" sz="3600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ECONOMIC BENEFITS OF GENDER EQUALITY IN THE EU - STEM</a:t>
            </a:r>
            <a:br>
              <a:rPr lang="en-GB" altLang="en-US" sz="3600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GB" altLang="en-US" sz="3600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/>
            </a:r>
            <a:br>
              <a:rPr lang="en-GB" altLang="en-US" sz="3600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GB" altLang="en-US" sz="3600" cap="none" dirty="0" smtClean="0">
                <a:ea typeface="ＭＳ Ｐゴシック" panose="020B0600070205080204" pitchFamily="34" charset="-128"/>
              </a:rPr>
              <a:t/>
            </a:r>
            <a:br>
              <a:rPr lang="en-GB" altLang="en-US" sz="3600" cap="none" dirty="0" smtClean="0">
                <a:ea typeface="ＭＳ Ｐゴシック" panose="020B0600070205080204" pitchFamily="34" charset="-128"/>
              </a:rPr>
            </a:br>
            <a:r>
              <a:rPr lang="en-GB" altLang="en-US" sz="3600" cap="none" dirty="0" smtClean="0">
                <a:solidFill>
                  <a:srgbClr val="0066CC"/>
                </a:solidFill>
                <a:ea typeface="ＭＳ Ｐゴシック" panose="020B0600070205080204" pitchFamily="34" charset="-128"/>
              </a:rPr>
              <a:t/>
            </a:r>
            <a:br>
              <a:rPr lang="en-GB" altLang="en-US" sz="3600" cap="none" dirty="0" smtClean="0">
                <a:solidFill>
                  <a:srgbClr val="0066CC"/>
                </a:solidFill>
                <a:ea typeface="ＭＳ Ｐゴシック" panose="020B0600070205080204" pitchFamily="34" charset="-128"/>
              </a:rPr>
            </a:br>
            <a:r>
              <a:rPr lang="en-GB" altLang="en-US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/>
            </a:r>
            <a:br>
              <a:rPr lang="en-GB" altLang="en-US" cap="none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endParaRPr lang="en-GB" altLang="en-US" cap="none" dirty="0" smtClean="0">
              <a:solidFill>
                <a:srgbClr val="0066CC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anose="020B0600070205080204" pitchFamily="34" charset="-128"/>
            </a:endParaRPr>
          </a:p>
        </p:txBody>
      </p:sp>
      <p:pic>
        <p:nvPicPr>
          <p:cNvPr id="9219" name="Picture 7" descr="EU Fl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4166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C:\Users\tsoutdi\Documents\logo\logo from OPOCE\WHITE\FORMAT_PNG\EIGE_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88913"/>
            <a:ext cx="2470150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8425" y="5373688"/>
            <a:ext cx="5821363" cy="898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GB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Helena Morais Maceira</a:t>
            </a:r>
          </a:p>
          <a:p>
            <a:pPr algn="r">
              <a:defRPr/>
            </a:pPr>
            <a:r>
              <a:rPr lang="en-GB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 Vilnius - 26 May 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27763050"/>
              </p:ext>
            </p:extLst>
          </p:nvPr>
        </p:nvGraphicFramePr>
        <p:xfrm>
          <a:off x="762000" y="1828799"/>
          <a:ext cx="7848600" cy="4557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5843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itle 1"/>
          <p:cNvSpPr txBox="1">
            <a:spLocks/>
          </p:cNvSpPr>
          <p:nvPr/>
        </p:nvSpPr>
        <p:spPr bwMode="auto">
          <a:xfrm>
            <a:off x="1047750" y="404813"/>
            <a:ext cx="74152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B791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Conclusions: STEM and Women’s Economic Empowerment</a:t>
            </a:r>
            <a:r>
              <a:rPr kumimoji="0" lang="en-US" alt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3933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17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ctrTitle"/>
          </p:nvPr>
        </p:nvSpPr>
        <p:spPr>
          <a:xfrm>
            <a:off x="1192213" y="590550"/>
            <a:ext cx="7415212" cy="574675"/>
          </a:xfrm>
        </p:spPr>
        <p:txBody>
          <a:bodyPr/>
          <a:lstStyle/>
          <a:p>
            <a:pPr marL="285750" indent="-285750">
              <a:spcAft>
                <a:spcPts val="1200"/>
              </a:spcAft>
            </a:pPr>
            <a:r>
              <a:rPr lang="en-US" altLang="en-US" sz="34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Thank you!</a:t>
            </a:r>
            <a:br>
              <a:rPr lang="en-US" altLang="en-US" sz="34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</a:br>
            <a:r>
              <a:rPr lang="en-US" altLang="en-US" sz="34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More about the study….</a:t>
            </a:r>
          </a:p>
        </p:txBody>
      </p:sp>
      <p:pic>
        <p:nvPicPr>
          <p:cNvPr id="37891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itle 1"/>
          <p:cNvSpPr txBox="1">
            <a:spLocks/>
          </p:cNvSpPr>
          <p:nvPr/>
        </p:nvSpPr>
        <p:spPr bwMode="auto">
          <a:xfrm>
            <a:off x="1692275" y="1484784"/>
            <a:ext cx="6835775" cy="445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GB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5"/>
              </a:rPr>
              <a:t>http://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5"/>
              </a:rPr>
              <a:t>eige.europa.eu</a:t>
            </a:r>
            <a:endParaRPr lang="en-US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</a:t>
            </a:r>
            <a:b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GB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en-GB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GB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6"/>
              </a:rPr>
              <a:t>www.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6"/>
              </a:rPr>
              <a:t>facebook.com/eige.europa.eu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</a:t>
            </a:r>
            <a:b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GB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7"/>
              </a:rPr>
              <a:t>www.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7"/>
              </a:rPr>
              <a:t>youtube.com/</a:t>
            </a:r>
            <a:r>
              <a:rPr lang="en-US" altLang="en-US" sz="2400" dirty="0" err="1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7"/>
              </a:rPr>
              <a:t>eurogender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</a:t>
            </a:r>
            <a: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lt-LT" altLang="en-US" sz="8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8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US" altLang="en-US" sz="11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11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US" altLang="en-US" sz="11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sz="2400" dirty="0" smtClean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8"/>
              </a:rPr>
              <a:t>http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  <a:hlinkClick r:id="rId8"/>
              </a:rPr>
              <a:t>://eurogender.eige.europa.eu</a:t>
            </a: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> </a:t>
            </a:r>
            <a: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lt-LT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2400" dirty="0">
                <a:solidFill>
                  <a:srgbClr val="064C98"/>
                </a:solidFill>
                <a:latin typeface="Myriad Pro" pitchFamily="34" charset="0"/>
                <a:ea typeface="ＭＳ Ｐゴシック" panose="020B0600070205080204" pitchFamily="34" charset="-128"/>
              </a:rPr>
            </a:br>
            <a:endParaRPr lang="en-GB" altLang="en-US" sz="2400" dirty="0">
              <a:solidFill>
                <a:srgbClr val="064C98"/>
              </a:solidFill>
              <a:latin typeface="Myriad Pro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5504231"/>
            <a:ext cx="2295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http://icons.iconarchive.com/icons/kyo-tux/phuzion/256/File-Web-ic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4" y="1729788"/>
            <a:ext cx="5762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 descr="http://upload.wikimedia.org/wikipedia/commons/c/cd/Facebook_logo_(square)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354513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 descr="http://seeklogo.com/images/Y/youtube-square-logo-3F9D037665-seeklogo.com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4964113"/>
            <a:ext cx="4413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2211388"/>
            <a:ext cx="3095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623" y="2211388"/>
            <a:ext cx="38449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92280" y="2266156"/>
            <a:ext cx="18383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2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2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04253408"/>
              </p:ext>
            </p:extLst>
          </p:nvPr>
        </p:nvGraphicFramePr>
        <p:xfrm>
          <a:off x="762000" y="1828800"/>
          <a:ext cx="7848600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itle 1"/>
          <p:cNvSpPr txBox="1">
            <a:spLocks/>
          </p:cNvSpPr>
          <p:nvPr/>
        </p:nvSpPr>
        <p:spPr bwMode="auto">
          <a:xfrm>
            <a:off x="1047750" y="404813"/>
            <a:ext cx="74152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altLang="en-US" sz="3400" b="1">
                <a:solidFill>
                  <a:srgbClr val="DB7917"/>
                </a:solidFill>
              </a:rPr>
              <a:t>Outline</a:t>
            </a:r>
            <a:r>
              <a:rPr lang="en-US" altLang="en-US" sz="3400" b="1">
                <a:solidFill>
                  <a:srgbClr val="93933D"/>
                </a:solidFill>
                <a:latin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832742" y="590550"/>
            <a:ext cx="7415213" cy="574675"/>
          </a:xfrm>
        </p:spPr>
        <p:txBody>
          <a:bodyPr/>
          <a:lstStyle/>
          <a:p>
            <a:pPr marL="285750" indent="-285750">
              <a:spcAft>
                <a:spcPts val="1200"/>
              </a:spcAft>
            </a:pPr>
            <a:r>
              <a:rPr lang="en-US" altLang="en-US" sz="34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Rationale</a:t>
            </a:r>
            <a:r>
              <a:rPr lang="en-US" altLang="en-US" sz="3400" b="1" smtClean="0">
                <a:solidFill>
                  <a:srgbClr val="93933D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n-US" sz="3400" b="1" smtClean="0">
                <a:solidFill>
                  <a:srgbClr val="93933D"/>
                </a:solidFill>
                <a:ea typeface="ＭＳ Ｐゴシック" panose="020B0600070205080204" pitchFamily="34" charset="-128"/>
              </a:rPr>
            </a:br>
            <a:endParaRPr lang="en-US" altLang="en-US" sz="3400" b="1" smtClean="0">
              <a:solidFill>
                <a:srgbClr val="93933D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3315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35928566"/>
              </p:ext>
            </p:extLst>
          </p:nvPr>
        </p:nvGraphicFramePr>
        <p:xfrm>
          <a:off x="606425" y="1381127"/>
          <a:ext cx="8358063" cy="500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1047750" y="590550"/>
            <a:ext cx="7415213" cy="574675"/>
          </a:xfrm>
        </p:spPr>
        <p:txBody>
          <a:bodyPr/>
          <a:lstStyle/>
          <a:p>
            <a:pPr marL="285750" indent="-285750">
              <a:spcAft>
                <a:spcPts val="1200"/>
              </a:spcAft>
            </a:pPr>
            <a:r>
              <a:rPr lang="en-US" altLang="en-US" sz="34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Approach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2555776" y="1700808"/>
          <a:ext cx="5760640" cy="420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4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900113" y="2708275"/>
            <a:ext cx="1871662" cy="1441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altLang="en-US" sz="18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Robustness</a:t>
            </a:r>
          </a:p>
        </p:txBody>
      </p:sp>
      <p:sp>
        <p:nvSpPr>
          <p:cNvPr id="4" name="Oval 3"/>
          <p:cNvSpPr/>
          <p:nvPr/>
        </p:nvSpPr>
        <p:spPr>
          <a:xfrm>
            <a:off x="900113" y="4724400"/>
            <a:ext cx="1871662" cy="14414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altLang="en-US" sz="18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Uniqueness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981075"/>
            <a:ext cx="56197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1331913" y="333375"/>
            <a:ext cx="73437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GB" altLang="en-US" sz="3200" b="1">
                <a:solidFill>
                  <a:srgbClr val="DB7917"/>
                </a:solidFill>
                <a:latin typeface=" calibri (heading)" charset="0"/>
              </a:rPr>
              <a:t>Gender</a:t>
            </a:r>
            <a:r>
              <a:rPr lang="en-GB" altLang="en-US" sz="3200" b="1">
                <a:solidFill>
                  <a:srgbClr val="DB7917"/>
                </a:solidFill>
                <a:latin typeface=" calibri headings" charset="0"/>
              </a:rPr>
              <a:t> equality boosts economic growth</a:t>
            </a:r>
            <a:endParaRPr lang="en-US" altLang="en-US" sz="3200" b="1">
              <a:solidFill>
                <a:srgbClr val="DB7917"/>
              </a:solidFill>
              <a:latin typeface=" calibri headings" charset="0"/>
            </a:endParaRPr>
          </a:p>
        </p:txBody>
      </p:sp>
      <p:pic>
        <p:nvPicPr>
          <p:cNvPr id="5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06425" y="404813"/>
            <a:ext cx="8229600" cy="1143000"/>
          </a:xfrm>
        </p:spPr>
        <p:txBody>
          <a:bodyPr/>
          <a:lstStyle/>
          <a:p>
            <a:r>
              <a:rPr lang="en-GB" altLang="en-US" sz="2800" b="1" smtClean="0">
                <a:solidFill>
                  <a:schemeClr val="accent1"/>
                </a:solidFill>
                <a:ea typeface="ＭＳ Ｐゴシック" panose="020B0600070205080204" pitchFamily="34" charset="-128"/>
              </a:rPr>
              <a:t>	</a:t>
            </a:r>
            <a:r>
              <a:rPr lang="en-GB" altLang="en-US" sz="2800" b="1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STEM subjects dominated by men</a:t>
            </a:r>
          </a:p>
        </p:txBody>
      </p:sp>
      <p:pic>
        <p:nvPicPr>
          <p:cNvPr id="2560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13"/>
          <p:cNvSpPr>
            <a:spLocks noChangeArrowheads="1"/>
          </p:cNvSpPr>
          <p:nvPr/>
        </p:nvSpPr>
        <p:spPr bwMode="auto">
          <a:xfrm>
            <a:off x="0" y="1671638"/>
            <a:ext cx="8578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b="1">
                <a:latin typeface="Myriad Pro" pitchFamily="34" charset="0"/>
              </a:rPr>
              <a:t>Share of women and men among tertiary graduates in STEM, 2014</a:t>
            </a:r>
          </a:p>
        </p:txBody>
      </p:sp>
      <p:pic>
        <p:nvPicPr>
          <p:cNvPr id="25606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119313"/>
            <a:ext cx="8526462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6351588"/>
            <a:ext cx="8285162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606425" y="404813"/>
            <a:ext cx="8229600" cy="1143000"/>
          </a:xfrm>
        </p:spPr>
        <p:txBody>
          <a:bodyPr/>
          <a:lstStyle/>
          <a:p>
            <a:r>
              <a:rPr lang="en-GB" altLang="en-US" sz="2800" b="1" dirty="0" smtClean="0">
                <a:solidFill>
                  <a:schemeClr val="accent1"/>
                </a:solidFill>
                <a:ea typeface="ＭＳ Ｐゴシック" panose="020B0600070205080204" pitchFamily="34" charset="-128"/>
              </a:rPr>
              <a:t>	</a:t>
            </a:r>
            <a:r>
              <a:rPr lang="en-GB" altLang="en-US" sz="2800" b="1" dirty="0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Effect of narrowing the gender gap in  STEM on GDP per capita</a:t>
            </a:r>
          </a:p>
        </p:txBody>
      </p:sp>
      <p:pic>
        <p:nvPicPr>
          <p:cNvPr id="57347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49" name="Group 6"/>
          <p:cNvGrpSpPr>
            <a:grpSpLocks/>
          </p:cNvGrpSpPr>
          <p:nvPr/>
        </p:nvGrpSpPr>
        <p:grpSpPr bwMode="auto">
          <a:xfrm>
            <a:off x="1547664" y="1785939"/>
            <a:ext cx="6127751" cy="3800475"/>
            <a:chOff x="-1" y="0"/>
            <a:chExt cx="6127277" cy="3646787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86258287"/>
                </p:ext>
              </p:extLst>
            </p:nvPr>
          </p:nvGraphicFramePr>
          <p:xfrm>
            <a:off x="-1" y="114917"/>
            <a:ext cx="5799730" cy="35318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2552503" y="2818110"/>
              <a:ext cx="228582" cy="213262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4"/>
            <p:cNvSpPr txBox="1"/>
            <p:nvPr/>
          </p:nvSpPr>
          <p:spPr>
            <a:xfrm>
              <a:off x="2066765" y="816490"/>
              <a:ext cx="1228630" cy="1191223"/>
            </a:xfrm>
            <a:prstGeom prst="rect">
              <a:avLst/>
            </a:prstGeom>
            <a:solidFill>
              <a:srgbClr val="757561">
                <a:alpha val="20000"/>
              </a:srgbClr>
            </a:solidFill>
            <a:ln>
              <a:noFill/>
            </a:ln>
            <a:effectLst/>
          </p:spPr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rgbClr val="0067A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 </a:t>
              </a: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Improvement in GDP per capita by 0.7 to 0.9%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rgbClr val="0067A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 </a:t>
              </a: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Improvement in GDP by €130 to €180 billion</a:t>
              </a:r>
            </a:p>
          </p:txBody>
        </p:sp>
        <p:cxnSp>
          <p:nvCxnSpPr>
            <p:cNvPr id="57353" name="Straight Connector 10"/>
            <p:cNvCxnSpPr>
              <a:cxnSpLocks noChangeShapeType="1"/>
              <a:stCxn id="10" idx="2"/>
              <a:endCxn id="9" idx="0"/>
            </p:cNvCxnSpPr>
            <p:nvPr/>
          </p:nvCxnSpPr>
          <p:spPr bwMode="auto">
            <a:xfrm flipH="1">
              <a:off x="2667001" y="2008402"/>
              <a:ext cx="14287" cy="809709"/>
            </a:xfrm>
            <a:prstGeom prst="line">
              <a:avLst/>
            </a:prstGeom>
            <a:noFill/>
            <a:ln w="6350" algn="ctr">
              <a:solidFill>
                <a:srgbClr val="0067AB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5381209" y="2827250"/>
              <a:ext cx="228582" cy="213262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7"/>
            <p:cNvSpPr txBox="1"/>
            <p:nvPr/>
          </p:nvSpPr>
          <p:spPr>
            <a:xfrm>
              <a:off x="4866899" y="0"/>
              <a:ext cx="1260377" cy="1239969"/>
            </a:xfrm>
            <a:prstGeom prst="rect">
              <a:avLst/>
            </a:prstGeom>
            <a:solidFill>
              <a:srgbClr val="757561">
                <a:alpha val="20000"/>
              </a:srgbClr>
            </a:solidFill>
            <a:ln>
              <a:noFill/>
            </a:ln>
            <a:effectLst/>
          </p:spPr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</a:t>
              </a: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Improvement in GDP per capita by 2.2 to 3.0%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Symbol" panose="05050102010706020507" pitchFamily="18" charset="2"/>
                </a:rPr>
                <a:t></a:t>
              </a:r>
              <a:r>
                <a: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Improvement in GDP by €610 to €820 billion</a:t>
              </a:r>
            </a:p>
          </p:txBody>
        </p:sp>
        <p:cxnSp>
          <p:nvCxnSpPr>
            <p:cNvPr id="57356" name="Straight Connector 13"/>
            <p:cNvCxnSpPr>
              <a:cxnSpLocks noChangeShapeType="1"/>
              <a:stCxn id="13" idx="2"/>
              <a:endCxn id="12" idx="0"/>
            </p:cNvCxnSpPr>
            <p:nvPr/>
          </p:nvCxnSpPr>
          <p:spPr bwMode="auto">
            <a:xfrm flipH="1">
              <a:off x="5495927" y="1240156"/>
              <a:ext cx="1349" cy="1587096"/>
            </a:xfrm>
            <a:prstGeom prst="line">
              <a:avLst/>
            </a:prstGeom>
            <a:noFill/>
            <a:ln w="6350" algn="ctr">
              <a:solidFill>
                <a:srgbClr val="0067AB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153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3"/>
          <p:cNvSpPr>
            <a:spLocks noGrp="1"/>
          </p:cNvSpPr>
          <p:nvPr>
            <p:ph type="title"/>
          </p:nvPr>
        </p:nvSpPr>
        <p:spPr>
          <a:xfrm>
            <a:off x="585788" y="593725"/>
            <a:ext cx="8229600" cy="1143000"/>
          </a:xfrm>
        </p:spPr>
        <p:txBody>
          <a:bodyPr/>
          <a:lstStyle/>
          <a:p>
            <a:r>
              <a:rPr lang="en-GB" altLang="en-US" sz="2800" b="1" dirty="0" smtClean="0">
                <a:solidFill>
                  <a:schemeClr val="accent1"/>
                </a:solidFill>
                <a:ea typeface="ＭＳ Ｐゴシック" panose="020B0600070205080204" pitchFamily="34" charset="-128"/>
              </a:rPr>
              <a:t>	</a:t>
            </a:r>
            <a:r>
              <a:rPr lang="en-GB" altLang="en-US" sz="3200" b="1" dirty="0" smtClean="0">
                <a:solidFill>
                  <a:srgbClr val="DB7917"/>
                </a:solidFill>
                <a:ea typeface="ＭＳ Ｐゴシック" panose="020B0600070205080204" pitchFamily="34" charset="-128"/>
              </a:rPr>
              <a:t>Effect of narrowing the gender gap in STEM on employment</a:t>
            </a:r>
            <a:r>
              <a:rPr lang="en-GB" altLang="en-US" sz="3200" b="1" dirty="0" smtClean="0">
                <a:solidFill>
                  <a:srgbClr val="93933D"/>
                </a:solidFill>
                <a:ea typeface="ＭＳ Ｐゴシック" panose="020B0600070205080204" pitchFamily="34" charset="-128"/>
              </a:rPr>
              <a:t/>
            </a:r>
            <a:br>
              <a:rPr lang="en-GB" altLang="en-US" sz="3200" b="1" dirty="0" smtClean="0">
                <a:solidFill>
                  <a:srgbClr val="93933D"/>
                </a:solidFill>
                <a:ea typeface="ＭＳ Ｐゴシック" panose="020B0600070205080204" pitchFamily="34" charset="-128"/>
              </a:rPr>
            </a:br>
            <a:endParaRPr lang="en-GB" altLang="en-US" sz="3200" b="1" dirty="0" smtClean="0">
              <a:solidFill>
                <a:srgbClr val="93933D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8371" name="Text Box 12"/>
          <p:cNvSpPr txBox="1">
            <a:spLocks noChangeArrowheads="1"/>
          </p:cNvSpPr>
          <p:nvPr/>
        </p:nvSpPr>
        <p:spPr bwMode="auto">
          <a:xfrm>
            <a:off x="5292725" y="6237288"/>
            <a:ext cx="29511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8372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5040312" cy="339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588125" y="2636838"/>
            <a:ext cx="1944688" cy="1908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1.2 million jobs</a:t>
            </a:r>
          </a:p>
        </p:txBody>
      </p:sp>
    </p:spTree>
    <p:extLst>
      <p:ext uri="{BB962C8B-B14F-4D97-AF65-F5344CB8AC3E}">
        <p14:creationId xmlns:p14="http://schemas.microsoft.com/office/powerpoint/2010/main" val="206031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41300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386513"/>
            <a:ext cx="4810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itle 1"/>
          <p:cNvSpPr txBox="1">
            <a:spLocks/>
          </p:cNvSpPr>
          <p:nvPr/>
        </p:nvSpPr>
        <p:spPr bwMode="auto">
          <a:xfrm>
            <a:off x="1047750" y="590550"/>
            <a:ext cx="74152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altLang="en-US" sz="3400" b="1" dirty="0" smtClean="0">
                <a:solidFill>
                  <a:srgbClr val="DB7917"/>
                </a:solidFill>
                <a:latin typeface="Calibri" panose="020F0502020204030204" pitchFamily="34" charset="0"/>
              </a:rPr>
              <a:t>Gender Equality in STEM- Macroeconomic impact </a:t>
            </a:r>
            <a:r>
              <a:rPr lang="en-US" altLang="en-US" sz="3400" b="1" dirty="0">
                <a:solidFill>
                  <a:srgbClr val="DB7917"/>
                </a:solidFill>
                <a:latin typeface="Calibri" panose="020F0502020204030204" pitchFamily="34" charset="0"/>
              </a:rPr>
              <a:t>in the EU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9205084"/>
              </p:ext>
            </p:extLst>
          </p:nvPr>
        </p:nvGraphicFramePr>
        <p:xfrm>
          <a:off x="467544" y="1676400"/>
          <a:ext cx="8352928" cy="4848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page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page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itle page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itle page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</Words>
  <Application>Microsoft Office PowerPoint</Application>
  <PresentationFormat>On-screen Show (4:3)</PresentationFormat>
  <Paragraphs>59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ＭＳ Ｐゴシック</vt:lpstr>
      <vt:lpstr> calibri (heading)</vt:lpstr>
      <vt:lpstr> calibri headings</vt:lpstr>
      <vt:lpstr>Arial</vt:lpstr>
      <vt:lpstr>Calibri</vt:lpstr>
      <vt:lpstr>Myriad Pro</vt:lpstr>
      <vt:lpstr>Symbol</vt:lpstr>
      <vt:lpstr>Times New Roman</vt:lpstr>
      <vt:lpstr>Title page</vt:lpstr>
      <vt:lpstr>1_Title page</vt:lpstr>
      <vt:lpstr>2_Title page</vt:lpstr>
      <vt:lpstr>3_Title page</vt:lpstr>
      <vt:lpstr>ECONOMIC BENEFITS OF GENDER EQUALITY IN THE EU - STEM     </vt:lpstr>
      <vt:lpstr>PowerPoint Presentation</vt:lpstr>
      <vt:lpstr>Rationale </vt:lpstr>
      <vt:lpstr>Approach</vt:lpstr>
      <vt:lpstr>PowerPoint Presentation</vt:lpstr>
      <vt:lpstr> STEM subjects dominated by men</vt:lpstr>
      <vt:lpstr> Effect of narrowing the gender gap in  STEM on GDP per capita</vt:lpstr>
      <vt:lpstr> Effect of narrowing the gender gap in STEM on employment </vt:lpstr>
      <vt:lpstr>PowerPoint Presentation</vt:lpstr>
      <vt:lpstr>PowerPoint Presentation</vt:lpstr>
      <vt:lpstr>Thank you! More about the study….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2017-05-14T17:34:57Z</dcterms:created>
  <dcterms:modified xsi:type="dcterms:W3CDTF">2017-07-12T07:37:03Z</dcterms:modified>
</cp:coreProperties>
</file>