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8" r:id="rId2"/>
    <p:sldId id="371" r:id="rId3"/>
    <p:sldId id="395" r:id="rId4"/>
    <p:sldId id="372" r:id="rId5"/>
    <p:sldId id="396" r:id="rId6"/>
    <p:sldId id="394" r:id="rId7"/>
    <p:sldId id="373" r:id="rId8"/>
    <p:sldId id="374" r:id="rId9"/>
    <p:sldId id="390" r:id="rId10"/>
    <p:sldId id="378" r:id="rId11"/>
    <p:sldId id="376" r:id="rId12"/>
    <p:sldId id="377" r:id="rId13"/>
    <p:sldId id="391" r:id="rId14"/>
    <p:sldId id="392" r:id="rId15"/>
    <p:sldId id="393" r:id="rId16"/>
    <p:sldId id="389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a Banerjee" initials="MB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EA4"/>
    <a:srgbClr val="5749A8"/>
    <a:srgbClr val="8C3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0" autoAdjust="0"/>
    <p:restoredTop sz="71294" autoAdjust="0"/>
  </p:normalViewPr>
  <p:slideViewPr>
    <p:cSldViewPr>
      <p:cViewPr varScale="1">
        <p:scale>
          <a:sx n="54" d="100"/>
          <a:sy n="54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0B635-FD6C-4A66-B333-CE67212A7BD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9F617F-0BB2-4BD5-A9ED-E071C86EBC1A}">
      <dgm:prSet/>
      <dgm:spPr/>
      <dgm:t>
        <a:bodyPr/>
        <a:lstStyle/>
        <a:p>
          <a:pPr rtl="0"/>
          <a:r>
            <a:rPr lang="en-GB" dirty="0" smtClean="0"/>
            <a:t>Future situation following today’s trend</a:t>
          </a:r>
          <a:endParaRPr lang="en-GB" dirty="0"/>
        </a:p>
      </dgm:t>
    </dgm:pt>
    <dgm:pt modelId="{DF38EC6B-BEAA-4F49-B61B-1212BA318C1D}" type="parTrans" cxnId="{092303B0-7110-4AA8-9B55-68941C10AA7D}">
      <dgm:prSet/>
      <dgm:spPr/>
      <dgm:t>
        <a:bodyPr/>
        <a:lstStyle/>
        <a:p>
          <a:endParaRPr lang="en-GB"/>
        </a:p>
      </dgm:t>
    </dgm:pt>
    <dgm:pt modelId="{3AE8C6DB-5C79-4615-9AF0-C61A4D91F32E}" type="sibTrans" cxnId="{092303B0-7110-4AA8-9B55-68941C10AA7D}">
      <dgm:prSet/>
      <dgm:spPr/>
      <dgm:t>
        <a:bodyPr/>
        <a:lstStyle/>
        <a:p>
          <a:endParaRPr lang="en-GB"/>
        </a:p>
      </dgm:t>
    </dgm:pt>
    <dgm:pt modelId="{EFDC35D0-8AEF-48C7-95AF-8DB67C6C53AE}">
      <dgm:prSet custT="1"/>
      <dgm:spPr/>
      <dgm:t>
        <a:bodyPr/>
        <a:lstStyle/>
        <a:p>
          <a:pPr rtl="0"/>
          <a:r>
            <a:rPr lang="en-GB" sz="1400" dirty="0" err="1" smtClean="0"/>
            <a:t>Cedefop</a:t>
          </a:r>
          <a:r>
            <a:rPr lang="en-GB" sz="1400" dirty="0" smtClean="0"/>
            <a:t> labour market projections</a:t>
          </a:r>
          <a:endParaRPr lang="en-GB" sz="1400" dirty="0"/>
        </a:p>
      </dgm:t>
    </dgm:pt>
    <dgm:pt modelId="{BFA658A1-E011-4CF2-A6CA-E7ED21DA3EC6}" type="parTrans" cxnId="{B656FFAA-5DAF-4035-9C9C-C6015B256063}">
      <dgm:prSet/>
      <dgm:spPr/>
      <dgm:t>
        <a:bodyPr/>
        <a:lstStyle/>
        <a:p>
          <a:endParaRPr lang="en-GB"/>
        </a:p>
      </dgm:t>
    </dgm:pt>
    <dgm:pt modelId="{504C0E52-9AD0-4E54-8216-33C5FA42E490}" type="sibTrans" cxnId="{B656FFAA-5DAF-4035-9C9C-C6015B256063}">
      <dgm:prSet/>
      <dgm:spPr/>
      <dgm:t>
        <a:bodyPr/>
        <a:lstStyle/>
        <a:p>
          <a:endParaRPr lang="en-GB"/>
        </a:p>
      </dgm:t>
    </dgm:pt>
    <dgm:pt modelId="{0CC28D6D-BAC9-42E4-81B7-8B911A9C559A}">
      <dgm:prSet custT="1"/>
      <dgm:spPr/>
      <dgm:t>
        <a:bodyPr/>
        <a:lstStyle/>
        <a:p>
          <a:pPr rtl="0"/>
          <a:r>
            <a:rPr lang="en-GB" sz="1400" dirty="0" smtClean="0"/>
            <a:t>Eurostat population projections</a:t>
          </a:r>
          <a:endParaRPr lang="en-GB" sz="1400" dirty="0"/>
        </a:p>
      </dgm:t>
    </dgm:pt>
    <dgm:pt modelId="{081ED37C-1DFA-4D5D-9454-0174CDFAC96E}" type="parTrans" cxnId="{F809BE3D-7600-459E-83CA-375430C3F84F}">
      <dgm:prSet/>
      <dgm:spPr/>
      <dgm:t>
        <a:bodyPr/>
        <a:lstStyle/>
        <a:p>
          <a:endParaRPr lang="en-GB"/>
        </a:p>
      </dgm:t>
    </dgm:pt>
    <dgm:pt modelId="{992D7868-9E6C-44EB-AFA3-001EF1103ECD}" type="sibTrans" cxnId="{F809BE3D-7600-459E-83CA-375430C3F84F}">
      <dgm:prSet/>
      <dgm:spPr/>
      <dgm:t>
        <a:bodyPr/>
        <a:lstStyle/>
        <a:p>
          <a:endParaRPr lang="en-GB"/>
        </a:p>
      </dgm:t>
    </dgm:pt>
    <dgm:pt modelId="{19F4AD25-30FE-40F1-B1E4-B422DCA0EBC2}">
      <dgm:prSet custT="1"/>
      <dgm:spPr/>
      <dgm:t>
        <a:bodyPr/>
        <a:lstStyle/>
        <a:p>
          <a:pPr rtl="0"/>
          <a:r>
            <a:rPr lang="en-GB" sz="1400" dirty="0" smtClean="0"/>
            <a:t>DG </a:t>
          </a:r>
          <a:r>
            <a:rPr lang="en-GB" sz="1400" dirty="0" err="1" smtClean="0"/>
            <a:t>Ecfin’s</a:t>
          </a:r>
          <a:r>
            <a:rPr lang="en-GB" sz="1400" dirty="0" smtClean="0"/>
            <a:t> 2015 Aging report</a:t>
          </a:r>
          <a:endParaRPr lang="en-GB" sz="1400" dirty="0"/>
        </a:p>
      </dgm:t>
    </dgm:pt>
    <dgm:pt modelId="{3B2B4F6A-EB69-4432-9DD9-170E36019169}" type="parTrans" cxnId="{A6E48037-0B8F-47BC-848F-4668C645306A}">
      <dgm:prSet/>
      <dgm:spPr/>
      <dgm:t>
        <a:bodyPr/>
        <a:lstStyle/>
        <a:p>
          <a:endParaRPr lang="en-GB"/>
        </a:p>
      </dgm:t>
    </dgm:pt>
    <dgm:pt modelId="{1C374596-9B4F-4D03-A017-18A66758084B}" type="sibTrans" cxnId="{A6E48037-0B8F-47BC-848F-4668C645306A}">
      <dgm:prSet/>
      <dgm:spPr/>
      <dgm:t>
        <a:bodyPr/>
        <a:lstStyle/>
        <a:p>
          <a:endParaRPr lang="en-GB"/>
        </a:p>
      </dgm:t>
    </dgm:pt>
    <dgm:pt modelId="{097FCF8E-F6C6-4B96-9D79-4F7FA55484BB}">
      <dgm:prSet custT="1"/>
      <dgm:spPr/>
      <dgm:t>
        <a:bodyPr/>
        <a:lstStyle/>
        <a:p>
          <a:pPr rtl="0"/>
          <a:r>
            <a:rPr lang="en-GB" sz="1400" dirty="0" smtClean="0"/>
            <a:t>DG </a:t>
          </a:r>
          <a:r>
            <a:rPr lang="en-GB" sz="1400" dirty="0" err="1" smtClean="0"/>
            <a:t>Ecfin’s</a:t>
          </a:r>
          <a:r>
            <a:rPr lang="en-GB" sz="1400" dirty="0" smtClean="0"/>
            <a:t> AMECO database</a:t>
          </a:r>
          <a:endParaRPr lang="en-GB" sz="1400" dirty="0"/>
        </a:p>
      </dgm:t>
    </dgm:pt>
    <dgm:pt modelId="{1FC48407-50C1-4267-940D-5EFE6E60D97D}" type="parTrans" cxnId="{491A5D66-6877-481A-810E-3F1C42B0F089}">
      <dgm:prSet/>
      <dgm:spPr/>
      <dgm:t>
        <a:bodyPr/>
        <a:lstStyle/>
        <a:p>
          <a:endParaRPr lang="en-GB"/>
        </a:p>
      </dgm:t>
    </dgm:pt>
    <dgm:pt modelId="{30FB409E-059F-4EA9-B3E3-8F748087EC6A}" type="sibTrans" cxnId="{491A5D66-6877-481A-810E-3F1C42B0F089}">
      <dgm:prSet/>
      <dgm:spPr/>
      <dgm:t>
        <a:bodyPr/>
        <a:lstStyle/>
        <a:p>
          <a:endParaRPr lang="en-GB"/>
        </a:p>
      </dgm:t>
    </dgm:pt>
    <dgm:pt modelId="{CD9985B5-F720-44A0-A84F-6646A3FF102B}">
      <dgm:prSet custT="1"/>
      <dgm:spPr/>
      <dgm:t>
        <a:bodyPr/>
        <a:lstStyle/>
        <a:p>
          <a:pPr rtl="0"/>
          <a:r>
            <a:rPr lang="en-GB" sz="1400" dirty="0" smtClean="0"/>
            <a:t>Goes up to 2050</a:t>
          </a:r>
          <a:endParaRPr lang="en-GB" sz="1400" dirty="0"/>
        </a:p>
      </dgm:t>
    </dgm:pt>
    <dgm:pt modelId="{74CDC0FA-AE80-42A7-B2F9-9E598D8BA75B}" type="parTrans" cxnId="{B81FD5DF-C580-4505-8E3B-EC75EEE52542}">
      <dgm:prSet/>
      <dgm:spPr/>
      <dgm:t>
        <a:bodyPr/>
        <a:lstStyle/>
        <a:p>
          <a:endParaRPr lang="en-GB"/>
        </a:p>
      </dgm:t>
    </dgm:pt>
    <dgm:pt modelId="{3E66A4B3-B195-41E6-A4CC-662A25E8DAC9}" type="sibTrans" cxnId="{B81FD5DF-C580-4505-8E3B-EC75EEE52542}">
      <dgm:prSet/>
      <dgm:spPr/>
      <dgm:t>
        <a:bodyPr/>
        <a:lstStyle/>
        <a:p>
          <a:endParaRPr lang="en-GB"/>
        </a:p>
      </dgm:t>
    </dgm:pt>
    <dgm:pt modelId="{E1C06450-687E-40A3-A40F-6550986B9E8A}" type="pres">
      <dgm:prSet presAssocID="{D270B635-FD6C-4A66-B333-CE67212A7BD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AF2CAEA-5C74-4202-BC08-6DA2E5BB2C60}" type="pres">
      <dgm:prSet presAssocID="{A89F617F-0BB2-4BD5-A9ED-E071C86EBC1A}" presName="singleCycle" presStyleCnt="0"/>
      <dgm:spPr/>
    </dgm:pt>
    <dgm:pt modelId="{E12CF0D0-914E-484D-A9AB-796D3C8D1C0F}" type="pres">
      <dgm:prSet presAssocID="{A89F617F-0BB2-4BD5-A9ED-E071C86EBC1A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F8E7BE10-FFFD-4721-8259-F46D901D1CBA}" type="pres">
      <dgm:prSet presAssocID="{BFA658A1-E011-4CF2-A6CA-E7ED21DA3EC6}" presName="Name56" presStyleLbl="parChTrans1D2" presStyleIdx="0" presStyleCnt="5"/>
      <dgm:spPr/>
      <dgm:t>
        <a:bodyPr/>
        <a:lstStyle/>
        <a:p>
          <a:endParaRPr lang="en-GB"/>
        </a:p>
      </dgm:t>
    </dgm:pt>
    <dgm:pt modelId="{7A0F5F0F-A89C-4481-ADA5-164741589AC2}" type="pres">
      <dgm:prSet presAssocID="{EFDC35D0-8AEF-48C7-95AF-8DB67C6C53AE}" presName="text0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14479B-F696-44F0-A497-080958FDBCDB}" type="pres">
      <dgm:prSet presAssocID="{081ED37C-1DFA-4D5D-9454-0174CDFAC96E}" presName="Name56" presStyleLbl="parChTrans1D2" presStyleIdx="1" presStyleCnt="5"/>
      <dgm:spPr/>
      <dgm:t>
        <a:bodyPr/>
        <a:lstStyle/>
        <a:p>
          <a:endParaRPr lang="en-GB"/>
        </a:p>
      </dgm:t>
    </dgm:pt>
    <dgm:pt modelId="{8F1F2823-1142-48EE-BAE8-E38881508F84}" type="pres">
      <dgm:prSet presAssocID="{0CC28D6D-BAC9-42E4-81B7-8B911A9C559A}" presName="text0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D68FEB-B892-4D28-9F61-B30267DB1EDB}" type="pres">
      <dgm:prSet presAssocID="{3B2B4F6A-EB69-4432-9DD9-170E36019169}" presName="Name56" presStyleLbl="parChTrans1D2" presStyleIdx="2" presStyleCnt="5"/>
      <dgm:spPr/>
      <dgm:t>
        <a:bodyPr/>
        <a:lstStyle/>
        <a:p>
          <a:endParaRPr lang="en-GB"/>
        </a:p>
      </dgm:t>
    </dgm:pt>
    <dgm:pt modelId="{17792FEA-89CC-4567-A9E4-7302E6A8CF7D}" type="pres">
      <dgm:prSet presAssocID="{19F4AD25-30FE-40F1-B1E4-B422DCA0EBC2}" presName="text0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CCBEE-B02C-4937-B4EB-073CA67C2E9E}" type="pres">
      <dgm:prSet presAssocID="{1FC48407-50C1-4267-940D-5EFE6E60D97D}" presName="Name56" presStyleLbl="parChTrans1D2" presStyleIdx="3" presStyleCnt="5"/>
      <dgm:spPr/>
      <dgm:t>
        <a:bodyPr/>
        <a:lstStyle/>
        <a:p>
          <a:endParaRPr lang="en-GB"/>
        </a:p>
      </dgm:t>
    </dgm:pt>
    <dgm:pt modelId="{451DD810-5CC2-4BC8-BC24-F9D0AB4C90CE}" type="pres">
      <dgm:prSet presAssocID="{097FCF8E-F6C6-4B96-9D79-4F7FA55484BB}" presName="text0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E84856-AD1F-43DC-803A-C849E57105DD}" type="pres">
      <dgm:prSet presAssocID="{74CDC0FA-AE80-42A7-B2F9-9E598D8BA75B}" presName="Name56" presStyleLbl="parChTrans1D2" presStyleIdx="4" presStyleCnt="5"/>
      <dgm:spPr/>
      <dgm:t>
        <a:bodyPr/>
        <a:lstStyle/>
        <a:p>
          <a:endParaRPr lang="en-GB"/>
        </a:p>
      </dgm:t>
    </dgm:pt>
    <dgm:pt modelId="{D65D1443-8DE8-4815-9A5A-D88ED39ADE10}" type="pres">
      <dgm:prSet presAssocID="{CD9985B5-F720-44A0-A84F-6646A3FF102B}" presName="text0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9B1AE9-FCE6-484F-A5EB-115DC5BEFE5C}" type="presOf" srcId="{1FC48407-50C1-4267-940D-5EFE6E60D97D}" destId="{8FACCBEE-B02C-4937-B4EB-073CA67C2E9E}" srcOrd="0" destOrd="0" presId="urn:microsoft.com/office/officeart/2008/layout/RadialCluster"/>
    <dgm:cxn modelId="{D11F4C9C-DE36-4CC1-A280-EEE9767FA9FF}" type="presOf" srcId="{D270B635-FD6C-4A66-B333-CE67212A7BD5}" destId="{E1C06450-687E-40A3-A40F-6550986B9E8A}" srcOrd="0" destOrd="0" presId="urn:microsoft.com/office/officeart/2008/layout/RadialCluster"/>
    <dgm:cxn modelId="{B656FFAA-5DAF-4035-9C9C-C6015B256063}" srcId="{A89F617F-0BB2-4BD5-A9ED-E071C86EBC1A}" destId="{EFDC35D0-8AEF-48C7-95AF-8DB67C6C53AE}" srcOrd="0" destOrd="0" parTransId="{BFA658A1-E011-4CF2-A6CA-E7ED21DA3EC6}" sibTransId="{504C0E52-9AD0-4E54-8216-33C5FA42E490}"/>
    <dgm:cxn modelId="{F809BE3D-7600-459E-83CA-375430C3F84F}" srcId="{A89F617F-0BB2-4BD5-A9ED-E071C86EBC1A}" destId="{0CC28D6D-BAC9-42E4-81B7-8B911A9C559A}" srcOrd="1" destOrd="0" parTransId="{081ED37C-1DFA-4D5D-9454-0174CDFAC96E}" sibTransId="{992D7868-9E6C-44EB-AFA3-001EF1103ECD}"/>
    <dgm:cxn modelId="{4C06557A-51EA-42E8-9C8D-FD89DB7122A6}" type="presOf" srcId="{EFDC35D0-8AEF-48C7-95AF-8DB67C6C53AE}" destId="{7A0F5F0F-A89C-4481-ADA5-164741589AC2}" srcOrd="0" destOrd="0" presId="urn:microsoft.com/office/officeart/2008/layout/RadialCluster"/>
    <dgm:cxn modelId="{579DA0BA-E572-4970-99EC-CC9548640BB9}" type="presOf" srcId="{19F4AD25-30FE-40F1-B1E4-B422DCA0EBC2}" destId="{17792FEA-89CC-4567-A9E4-7302E6A8CF7D}" srcOrd="0" destOrd="0" presId="urn:microsoft.com/office/officeart/2008/layout/RadialCluster"/>
    <dgm:cxn modelId="{69AECBE3-5094-4855-B864-7A6947FB99B7}" type="presOf" srcId="{081ED37C-1DFA-4D5D-9454-0174CDFAC96E}" destId="{C114479B-F696-44F0-A497-080958FDBCDB}" srcOrd="0" destOrd="0" presId="urn:microsoft.com/office/officeart/2008/layout/RadialCluster"/>
    <dgm:cxn modelId="{502BB955-1781-4D5C-9BBB-ECCC7CFC0585}" type="presOf" srcId="{0CC28D6D-BAC9-42E4-81B7-8B911A9C559A}" destId="{8F1F2823-1142-48EE-BAE8-E38881508F84}" srcOrd="0" destOrd="0" presId="urn:microsoft.com/office/officeart/2008/layout/RadialCluster"/>
    <dgm:cxn modelId="{092303B0-7110-4AA8-9B55-68941C10AA7D}" srcId="{D270B635-FD6C-4A66-B333-CE67212A7BD5}" destId="{A89F617F-0BB2-4BD5-A9ED-E071C86EBC1A}" srcOrd="0" destOrd="0" parTransId="{DF38EC6B-BEAA-4F49-B61B-1212BA318C1D}" sibTransId="{3AE8C6DB-5C79-4615-9AF0-C61A4D91F32E}"/>
    <dgm:cxn modelId="{E420ECAA-1C8B-4DB1-8669-114C205197BA}" type="presOf" srcId="{CD9985B5-F720-44A0-A84F-6646A3FF102B}" destId="{D65D1443-8DE8-4815-9A5A-D88ED39ADE10}" srcOrd="0" destOrd="0" presId="urn:microsoft.com/office/officeart/2008/layout/RadialCluster"/>
    <dgm:cxn modelId="{805B7A9A-972C-4393-9C62-98E665E1BEBF}" type="presOf" srcId="{BFA658A1-E011-4CF2-A6CA-E7ED21DA3EC6}" destId="{F8E7BE10-FFFD-4721-8259-F46D901D1CBA}" srcOrd="0" destOrd="0" presId="urn:microsoft.com/office/officeart/2008/layout/RadialCluster"/>
    <dgm:cxn modelId="{A6E48037-0B8F-47BC-848F-4668C645306A}" srcId="{A89F617F-0BB2-4BD5-A9ED-E071C86EBC1A}" destId="{19F4AD25-30FE-40F1-B1E4-B422DCA0EBC2}" srcOrd="2" destOrd="0" parTransId="{3B2B4F6A-EB69-4432-9DD9-170E36019169}" sibTransId="{1C374596-9B4F-4D03-A017-18A66758084B}"/>
    <dgm:cxn modelId="{FBE412AE-A9DF-47C6-BE3A-B729D4F2DB90}" type="presOf" srcId="{A89F617F-0BB2-4BD5-A9ED-E071C86EBC1A}" destId="{E12CF0D0-914E-484D-A9AB-796D3C8D1C0F}" srcOrd="0" destOrd="0" presId="urn:microsoft.com/office/officeart/2008/layout/RadialCluster"/>
    <dgm:cxn modelId="{1C1C7FB8-04F7-4A03-9211-958CDFF3D53A}" type="presOf" srcId="{097FCF8E-F6C6-4B96-9D79-4F7FA55484BB}" destId="{451DD810-5CC2-4BC8-BC24-F9D0AB4C90CE}" srcOrd="0" destOrd="0" presId="urn:microsoft.com/office/officeart/2008/layout/RadialCluster"/>
    <dgm:cxn modelId="{D756B35B-B080-4523-8B0F-1EE3026C0079}" type="presOf" srcId="{74CDC0FA-AE80-42A7-B2F9-9E598D8BA75B}" destId="{D8E84856-AD1F-43DC-803A-C849E57105DD}" srcOrd="0" destOrd="0" presId="urn:microsoft.com/office/officeart/2008/layout/RadialCluster"/>
    <dgm:cxn modelId="{860063E6-685B-40C0-9526-62D54506E5D9}" type="presOf" srcId="{3B2B4F6A-EB69-4432-9DD9-170E36019169}" destId="{73D68FEB-B892-4D28-9F61-B30267DB1EDB}" srcOrd="0" destOrd="0" presId="urn:microsoft.com/office/officeart/2008/layout/RadialCluster"/>
    <dgm:cxn modelId="{491A5D66-6877-481A-810E-3F1C42B0F089}" srcId="{A89F617F-0BB2-4BD5-A9ED-E071C86EBC1A}" destId="{097FCF8E-F6C6-4B96-9D79-4F7FA55484BB}" srcOrd="3" destOrd="0" parTransId="{1FC48407-50C1-4267-940D-5EFE6E60D97D}" sibTransId="{30FB409E-059F-4EA9-B3E3-8F748087EC6A}"/>
    <dgm:cxn modelId="{B81FD5DF-C580-4505-8E3B-EC75EEE52542}" srcId="{A89F617F-0BB2-4BD5-A9ED-E071C86EBC1A}" destId="{CD9985B5-F720-44A0-A84F-6646A3FF102B}" srcOrd="4" destOrd="0" parTransId="{74CDC0FA-AE80-42A7-B2F9-9E598D8BA75B}" sibTransId="{3E66A4B3-B195-41E6-A4CC-662A25E8DAC9}"/>
    <dgm:cxn modelId="{6E71F713-292F-4F5F-9C67-DD1D9DED88BB}" type="presParOf" srcId="{E1C06450-687E-40A3-A40F-6550986B9E8A}" destId="{3AF2CAEA-5C74-4202-BC08-6DA2E5BB2C60}" srcOrd="0" destOrd="0" presId="urn:microsoft.com/office/officeart/2008/layout/RadialCluster"/>
    <dgm:cxn modelId="{833DDF60-4D9E-425F-8362-35DBB0B168A7}" type="presParOf" srcId="{3AF2CAEA-5C74-4202-BC08-6DA2E5BB2C60}" destId="{E12CF0D0-914E-484D-A9AB-796D3C8D1C0F}" srcOrd="0" destOrd="0" presId="urn:microsoft.com/office/officeart/2008/layout/RadialCluster"/>
    <dgm:cxn modelId="{FF2F6F66-3E05-49A5-A36E-788E595762F7}" type="presParOf" srcId="{3AF2CAEA-5C74-4202-BC08-6DA2E5BB2C60}" destId="{F8E7BE10-FFFD-4721-8259-F46D901D1CBA}" srcOrd="1" destOrd="0" presId="urn:microsoft.com/office/officeart/2008/layout/RadialCluster"/>
    <dgm:cxn modelId="{B83DE0C7-151F-42FC-B976-42F085809A69}" type="presParOf" srcId="{3AF2CAEA-5C74-4202-BC08-6DA2E5BB2C60}" destId="{7A0F5F0F-A89C-4481-ADA5-164741589AC2}" srcOrd="2" destOrd="0" presId="urn:microsoft.com/office/officeart/2008/layout/RadialCluster"/>
    <dgm:cxn modelId="{1AEE4D24-4313-4481-A693-88AD91CEB129}" type="presParOf" srcId="{3AF2CAEA-5C74-4202-BC08-6DA2E5BB2C60}" destId="{C114479B-F696-44F0-A497-080958FDBCDB}" srcOrd="3" destOrd="0" presId="urn:microsoft.com/office/officeart/2008/layout/RadialCluster"/>
    <dgm:cxn modelId="{96328D5F-3A02-4944-85E0-5FAD7D7B8BF0}" type="presParOf" srcId="{3AF2CAEA-5C74-4202-BC08-6DA2E5BB2C60}" destId="{8F1F2823-1142-48EE-BAE8-E38881508F84}" srcOrd="4" destOrd="0" presId="urn:microsoft.com/office/officeart/2008/layout/RadialCluster"/>
    <dgm:cxn modelId="{2BA52840-0DF4-46F3-B1AC-7C2C25F0478B}" type="presParOf" srcId="{3AF2CAEA-5C74-4202-BC08-6DA2E5BB2C60}" destId="{73D68FEB-B892-4D28-9F61-B30267DB1EDB}" srcOrd="5" destOrd="0" presId="urn:microsoft.com/office/officeart/2008/layout/RadialCluster"/>
    <dgm:cxn modelId="{52A287D7-0E87-47ED-AB4A-8B3209CD5EFA}" type="presParOf" srcId="{3AF2CAEA-5C74-4202-BC08-6DA2E5BB2C60}" destId="{17792FEA-89CC-4567-A9E4-7302E6A8CF7D}" srcOrd="6" destOrd="0" presId="urn:microsoft.com/office/officeart/2008/layout/RadialCluster"/>
    <dgm:cxn modelId="{D4A3F77D-A455-40B0-B06F-EBC330E28E69}" type="presParOf" srcId="{3AF2CAEA-5C74-4202-BC08-6DA2E5BB2C60}" destId="{8FACCBEE-B02C-4937-B4EB-073CA67C2E9E}" srcOrd="7" destOrd="0" presId="urn:microsoft.com/office/officeart/2008/layout/RadialCluster"/>
    <dgm:cxn modelId="{71953E94-2F6A-4744-8B7C-D6001E239BF3}" type="presParOf" srcId="{3AF2CAEA-5C74-4202-BC08-6DA2E5BB2C60}" destId="{451DD810-5CC2-4BC8-BC24-F9D0AB4C90CE}" srcOrd="8" destOrd="0" presId="urn:microsoft.com/office/officeart/2008/layout/RadialCluster"/>
    <dgm:cxn modelId="{9C8640F9-CEC6-42C0-8A86-3C5097E6253C}" type="presParOf" srcId="{3AF2CAEA-5C74-4202-BC08-6DA2E5BB2C60}" destId="{D8E84856-AD1F-43DC-803A-C849E57105DD}" srcOrd="9" destOrd="0" presId="urn:microsoft.com/office/officeart/2008/layout/RadialCluster"/>
    <dgm:cxn modelId="{FEF0ABFD-F144-4767-A25D-7F463036D8C7}" type="presParOf" srcId="{3AF2CAEA-5C74-4202-BC08-6DA2E5BB2C60}" destId="{D65D1443-8DE8-4815-9A5A-D88ED39ADE10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9FE45-0493-4ACA-95E2-B87736624D3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C76797-F6C4-4EF3-A40A-8CBD28173BC6}">
      <dgm:prSet custT="1"/>
      <dgm:spPr/>
      <dgm:t>
        <a:bodyPr/>
        <a:lstStyle/>
        <a:p>
          <a:pPr rtl="0"/>
          <a:r>
            <a:rPr lang="en-GB" sz="2000" dirty="0" smtClean="0"/>
            <a:t>Burden of unpaid care work</a:t>
          </a:r>
          <a:endParaRPr lang="en-GB" sz="2000" dirty="0"/>
        </a:p>
      </dgm:t>
    </dgm:pt>
    <dgm:pt modelId="{4F15CCCB-E498-4D3B-8C76-2F0E97B6F5BA}" type="parTrans" cxnId="{D2901991-1720-48F0-AAD2-D2FAEF919813}">
      <dgm:prSet/>
      <dgm:spPr/>
      <dgm:t>
        <a:bodyPr/>
        <a:lstStyle/>
        <a:p>
          <a:endParaRPr lang="en-GB"/>
        </a:p>
      </dgm:t>
    </dgm:pt>
    <dgm:pt modelId="{DCFCE2C7-FA50-4D35-8CB6-B2329DFD75D4}" type="sibTrans" cxnId="{D2901991-1720-48F0-AAD2-D2FAEF919813}">
      <dgm:prSet/>
      <dgm:spPr/>
      <dgm:t>
        <a:bodyPr/>
        <a:lstStyle/>
        <a:p>
          <a:endParaRPr lang="en-GB"/>
        </a:p>
      </dgm:t>
    </dgm:pt>
    <dgm:pt modelId="{C47AB524-3EFD-4A30-A91E-58A3AA9196B9}">
      <dgm:prSet custT="1"/>
      <dgm:spPr/>
      <dgm:t>
        <a:bodyPr/>
        <a:lstStyle/>
        <a:p>
          <a:pPr rtl="0"/>
          <a:r>
            <a:rPr lang="en-GB" sz="2000" dirty="0" smtClean="0"/>
            <a:t>Less participation in the labour market </a:t>
          </a:r>
          <a:endParaRPr lang="en-GB" sz="2000" dirty="0"/>
        </a:p>
      </dgm:t>
    </dgm:pt>
    <dgm:pt modelId="{A056F3BC-AA67-4F39-9A66-D6E5811191CC}" type="parTrans" cxnId="{F2772070-4719-4168-ADC2-3BE44ADF5B11}">
      <dgm:prSet/>
      <dgm:spPr/>
      <dgm:t>
        <a:bodyPr/>
        <a:lstStyle/>
        <a:p>
          <a:endParaRPr lang="en-GB"/>
        </a:p>
      </dgm:t>
    </dgm:pt>
    <dgm:pt modelId="{7D0EA239-65ED-470E-8897-8C29CB58B251}" type="sibTrans" cxnId="{F2772070-4719-4168-ADC2-3BE44ADF5B11}">
      <dgm:prSet/>
      <dgm:spPr/>
      <dgm:t>
        <a:bodyPr/>
        <a:lstStyle/>
        <a:p>
          <a:endParaRPr lang="en-GB"/>
        </a:p>
      </dgm:t>
    </dgm:pt>
    <dgm:pt modelId="{1D49845C-F4F0-4B6C-9028-511DE8534940}">
      <dgm:prSet custT="1"/>
      <dgm:spPr/>
      <dgm:t>
        <a:bodyPr/>
        <a:lstStyle/>
        <a:p>
          <a:pPr rtl="0"/>
          <a:r>
            <a:rPr lang="en-GB" sz="2000" dirty="0" smtClean="0"/>
            <a:t>Lower career profile </a:t>
          </a:r>
          <a:endParaRPr lang="en-GB" sz="2000" dirty="0"/>
        </a:p>
      </dgm:t>
    </dgm:pt>
    <dgm:pt modelId="{97518BA7-FB91-4BD3-BE4F-5028E260E18C}" type="parTrans" cxnId="{850547A0-025C-4A8E-9254-E74574D4F474}">
      <dgm:prSet/>
      <dgm:spPr/>
      <dgm:t>
        <a:bodyPr/>
        <a:lstStyle/>
        <a:p>
          <a:endParaRPr lang="en-GB"/>
        </a:p>
      </dgm:t>
    </dgm:pt>
    <dgm:pt modelId="{8DAFA502-BDB1-4740-8923-FD6D3F96CEDA}" type="sibTrans" cxnId="{850547A0-025C-4A8E-9254-E74574D4F474}">
      <dgm:prSet/>
      <dgm:spPr/>
      <dgm:t>
        <a:bodyPr/>
        <a:lstStyle/>
        <a:p>
          <a:endParaRPr lang="en-GB"/>
        </a:p>
      </dgm:t>
    </dgm:pt>
    <dgm:pt modelId="{334BC82A-1DCF-429C-9FED-51FB52B05004}" type="pres">
      <dgm:prSet presAssocID="{1289FE45-0493-4ACA-95E2-B87736624D3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07BA72-17D9-40B2-9663-361FD9F08E37}" type="pres">
      <dgm:prSet presAssocID="{79C76797-F6C4-4EF3-A40A-8CBD28173BC6}" presName="composite" presStyleCnt="0"/>
      <dgm:spPr/>
    </dgm:pt>
    <dgm:pt modelId="{78F0E3F5-D385-40EC-B664-129D887AB078}" type="pres">
      <dgm:prSet presAssocID="{79C76797-F6C4-4EF3-A40A-8CBD28173BC6}" presName="bentUpArrow1" presStyleLbl="alignImgPlace1" presStyleIdx="0" presStyleCnt="2"/>
      <dgm:spPr/>
    </dgm:pt>
    <dgm:pt modelId="{23D2E763-EB30-4B92-BC19-AFB98B3409C6}" type="pres">
      <dgm:prSet presAssocID="{79C76797-F6C4-4EF3-A40A-8CBD28173BC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1E34D-BB19-4E63-AF0E-1269A25BC8DD}" type="pres">
      <dgm:prSet presAssocID="{79C76797-F6C4-4EF3-A40A-8CBD28173BC6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A735F1F-7B88-4C5B-BF04-6E1426D49190}" type="pres">
      <dgm:prSet presAssocID="{DCFCE2C7-FA50-4D35-8CB6-B2329DFD75D4}" presName="sibTrans" presStyleCnt="0"/>
      <dgm:spPr/>
    </dgm:pt>
    <dgm:pt modelId="{B5E70F09-6BF3-493F-8F3A-E22CD77B5FC3}" type="pres">
      <dgm:prSet presAssocID="{C47AB524-3EFD-4A30-A91E-58A3AA9196B9}" presName="composite" presStyleCnt="0"/>
      <dgm:spPr/>
    </dgm:pt>
    <dgm:pt modelId="{DB01C267-2C0F-43AF-B812-B5537E103AEF}" type="pres">
      <dgm:prSet presAssocID="{C47AB524-3EFD-4A30-A91E-58A3AA9196B9}" presName="bentUpArrow1" presStyleLbl="alignImgPlace1" presStyleIdx="1" presStyleCnt="2"/>
      <dgm:spPr/>
      <dgm:t>
        <a:bodyPr/>
        <a:lstStyle/>
        <a:p>
          <a:endParaRPr lang="en-GB"/>
        </a:p>
      </dgm:t>
    </dgm:pt>
    <dgm:pt modelId="{A966C8C9-AC25-4B60-AED5-B0D2120FAC78}" type="pres">
      <dgm:prSet presAssocID="{C47AB524-3EFD-4A30-A91E-58A3AA9196B9}" presName="ParentText" presStyleLbl="node1" presStyleIdx="1" presStyleCnt="3" custScaleX="1214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FEBD8-5058-45EE-B852-1826FFE5037D}" type="pres">
      <dgm:prSet presAssocID="{C47AB524-3EFD-4A30-A91E-58A3AA9196B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BBEDC5F-DAF1-4272-AA01-B8DDD5006FF8}" type="pres">
      <dgm:prSet presAssocID="{7D0EA239-65ED-470E-8897-8C29CB58B251}" presName="sibTrans" presStyleCnt="0"/>
      <dgm:spPr/>
    </dgm:pt>
    <dgm:pt modelId="{05F2A36E-6DC9-454D-8F19-490EA4FCFE1D}" type="pres">
      <dgm:prSet presAssocID="{1D49845C-F4F0-4B6C-9028-511DE8534940}" presName="composite" presStyleCnt="0"/>
      <dgm:spPr/>
    </dgm:pt>
    <dgm:pt modelId="{F71F4AE7-ECA1-468C-984C-29B9F81A6C16}" type="pres">
      <dgm:prSet presAssocID="{1D49845C-F4F0-4B6C-9028-511DE8534940}" presName="ParentText" presStyleLbl="node1" presStyleIdx="2" presStyleCnt="3" custLinFactNeighborX="7011" custLinFactNeighborY="-41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0547A0-025C-4A8E-9254-E74574D4F474}" srcId="{1289FE45-0493-4ACA-95E2-B87736624D3B}" destId="{1D49845C-F4F0-4B6C-9028-511DE8534940}" srcOrd="2" destOrd="0" parTransId="{97518BA7-FB91-4BD3-BE4F-5028E260E18C}" sibTransId="{8DAFA502-BDB1-4740-8923-FD6D3F96CEDA}"/>
    <dgm:cxn modelId="{F2772070-4719-4168-ADC2-3BE44ADF5B11}" srcId="{1289FE45-0493-4ACA-95E2-B87736624D3B}" destId="{C47AB524-3EFD-4A30-A91E-58A3AA9196B9}" srcOrd="1" destOrd="0" parTransId="{A056F3BC-AA67-4F39-9A66-D6E5811191CC}" sibTransId="{7D0EA239-65ED-470E-8897-8C29CB58B251}"/>
    <dgm:cxn modelId="{22F061D2-2553-49D3-BC90-BDA85770C939}" type="presOf" srcId="{C47AB524-3EFD-4A30-A91E-58A3AA9196B9}" destId="{A966C8C9-AC25-4B60-AED5-B0D2120FAC78}" srcOrd="0" destOrd="0" presId="urn:microsoft.com/office/officeart/2005/8/layout/StepDownProcess"/>
    <dgm:cxn modelId="{D2901991-1720-48F0-AAD2-D2FAEF919813}" srcId="{1289FE45-0493-4ACA-95E2-B87736624D3B}" destId="{79C76797-F6C4-4EF3-A40A-8CBD28173BC6}" srcOrd="0" destOrd="0" parTransId="{4F15CCCB-E498-4D3B-8C76-2F0E97B6F5BA}" sibTransId="{DCFCE2C7-FA50-4D35-8CB6-B2329DFD75D4}"/>
    <dgm:cxn modelId="{A75D25FF-3C9E-4338-AAB4-784B8804DE8C}" type="presOf" srcId="{1289FE45-0493-4ACA-95E2-B87736624D3B}" destId="{334BC82A-1DCF-429C-9FED-51FB52B05004}" srcOrd="0" destOrd="0" presId="urn:microsoft.com/office/officeart/2005/8/layout/StepDownProcess"/>
    <dgm:cxn modelId="{C33E8F84-F015-465D-A436-5F2D625691BC}" type="presOf" srcId="{79C76797-F6C4-4EF3-A40A-8CBD28173BC6}" destId="{23D2E763-EB30-4B92-BC19-AFB98B3409C6}" srcOrd="0" destOrd="0" presId="urn:microsoft.com/office/officeart/2005/8/layout/StepDownProcess"/>
    <dgm:cxn modelId="{2B4F2A98-8EA7-40E7-ACF4-D44743A96374}" type="presOf" srcId="{1D49845C-F4F0-4B6C-9028-511DE8534940}" destId="{F71F4AE7-ECA1-468C-984C-29B9F81A6C16}" srcOrd="0" destOrd="0" presId="urn:microsoft.com/office/officeart/2005/8/layout/StepDownProcess"/>
    <dgm:cxn modelId="{D7A9E2EA-3684-4037-BA8B-E90336801451}" type="presParOf" srcId="{334BC82A-1DCF-429C-9FED-51FB52B05004}" destId="{E107BA72-17D9-40B2-9663-361FD9F08E37}" srcOrd="0" destOrd="0" presId="urn:microsoft.com/office/officeart/2005/8/layout/StepDownProcess"/>
    <dgm:cxn modelId="{63D56070-C334-4050-8BC0-9E5F393C9A3C}" type="presParOf" srcId="{E107BA72-17D9-40B2-9663-361FD9F08E37}" destId="{78F0E3F5-D385-40EC-B664-129D887AB078}" srcOrd="0" destOrd="0" presId="urn:microsoft.com/office/officeart/2005/8/layout/StepDownProcess"/>
    <dgm:cxn modelId="{19B15148-3362-40E3-8789-2C4A77D3ABF8}" type="presParOf" srcId="{E107BA72-17D9-40B2-9663-361FD9F08E37}" destId="{23D2E763-EB30-4B92-BC19-AFB98B3409C6}" srcOrd="1" destOrd="0" presId="urn:microsoft.com/office/officeart/2005/8/layout/StepDownProcess"/>
    <dgm:cxn modelId="{4D8295C5-2689-45FF-A351-FD4B7ECC59F6}" type="presParOf" srcId="{E107BA72-17D9-40B2-9663-361FD9F08E37}" destId="{07C1E34D-BB19-4E63-AF0E-1269A25BC8DD}" srcOrd="2" destOrd="0" presId="urn:microsoft.com/office/officeart/2005/8/layout/StepDownProcess"/>
    <dgm:cxn modelId="{88AEF891-7C60-4981-BB2B-7038AB0E23CA}" type="presParOf" srcId="{334BC82A-1DCF-429C-9FED-51FB52B05004}" destId="{4A735F1F-7B88-4C5B-BF04-6E1426D49190}" srcOrd="1" destOrd="0" presId="urn:microsoft.com/office/officeart/2005/8/layout/StepDownProcess"/>
    <dgm:cxn modelId="{CA3BEF9D-EB0C-4F0B-84E8-01F92930A017}" type="presParOf" srcId="{334BC82A-1DCF-429C-9FED-51FB52B05004}" destId="{B5E70F09-6BF3-493F-8F3A-E22CD77B5FC3}" srcOrd="2" destOrd="0" presId="urn:microsoft.com/office/officeart/2005/8/layout/StepDownProcess"/>
    <dgm:cxn modelId="{875D5924-4835-4609-8A53-888D49891B29}" type="presParOf" srcId="{B5E70F09-6BF3-493F-8F3A-E22CD77B5FC3}" destId="{DB01C267-2C0F-43AF-B812-B5537E103AEF}" srcOrd="0" destOrd="0" presId="urn:microsoft.com/office/officeart/2005/8/layout/StepDownProcess"/>
    <dgm:cxn modelId="{9E4126B0-9BF0-49FE-9F01-177BA6894E4B}" type="presParOf" srcId="{B5E70F09-6BF3-493F-8F3A-E22CD77B5FC3}" destId="{A966C8C9-AC25-4B60-AED5-B0D2120FAC78}" srcOrd="1" destOrd="0" presId="urn:microsoft.com/office/officeart/2005/8/layout/StepDownProcess"/>
    <dgm:cxn modelId="{E330B723-0CF1-4B79-9B2D-0CB114A2F36D}" type="presParOf" srcId="{B5E70F09-6BF3-493F-8F3A-E22CD77B5FC3}" destId="{30FFEBD8-5058-45EE-B852-1826FFE5037D}" srcOrd="2" destOrd="0" presId="urn:microsoft.com/office/officeart/2005/8/layout/StepDownProcess"/>
    <dgm:cxn modelId="{30D52813-D94E-4460-8635-1B284B5C4643}" type="presParOf" srcId="{334BC82A-1DCF-429C-9FED-51FB52B05004}" destId="{BBBEDC5F-DAF1-4272-AA01-B8DDD5006FF8}" srcOrd="3" destOrd="0" presId="urn:microsoft.com/office/officeart/2005/8/layout/StepDownProcess"/>
    <dgm:cxn modelId="{14E69CE8-A853-4377-8848-173F70F3669C}" type="presParOf" srcId="{334BC82A-1DCF-429C-9FED-51FB52B05004}" destId="{05F2A36E-6DC9-454D-8F19-490EA4FCFE1D}" srcOrd="4" destOrd="0" presId="urn:microsoft.com/office/officeart/2005/8/layout/StepDownProcess"/>
    <dgm:cxn modelId="{E55A3263-E9ED-4F27-9E06-2EE03919C288}" type="presParOf" srcId="{05F2A36E-6DC9-454D-8F19-490EA4FCFE1D}" destId="{F71F4AE7-ECA1-468C-984C-29B9F81A6C1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50866E-4892-42C1-AEED-44F55227CCA3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367B7C-3657-44D5-9A32-BB20139A90C4}">
      <dgm:prSet/>
      <dgm:spPr/>
      <dgm:t>
        <a:bodyPr/>
        <a:lstStyle/>
        <a:p>
          <a:pPr rtl="0"/>
          <a:r>
            <a:rPr lang="en-GB" b="1" dirty="0" smtClean="0"/>
            <a:t>Gender inequalities </a:t>
          </a:r>
          <a:r>
            <a:rPr lang="en-GB" dirty="0" smtClean="0"/>
            <a:t>are </a:t>
          </a:r>
          <a:r>
            <a:rPr lang="en-GB" b="1" dirty="0" smtClean="0"/>
            <a:t>dragging down </a:t>
          </a:r>
          <a:r>
            <a:rPr lang="en-GB" dirty="0" smtClean="0"/>
            <a:t>women’s economic opportunities and affecting the </a:t>
          </a:r>
          <a:r>
            <a:rPr lang="en-GB" b="1" dirty="0" smtClean="0"/>
            <a:t>entire EU economy</a:t>
          </a:r>
          <a:r>
            <a:rPr lang="en-GB" dirty="0" smtClean="0"/>
            <a:t> </a:t>
          </a:r>
          <a:endParaRPr lang="en-GB" dirty="0"/>
        </a:p>
      </dgm:t>
    </dgm:pt>
    <dgm:pt modelId="{48084FF3-A2F3-49AD-908C-2935F82C154D}" type="parTrans" cxnId="{DCB39ADE-906C-4CA1-B0D0-D991B56E36D7}">
      <dgm:prSet/>
      <dgm:spPr/>
      <dgm:t>
        <a:bodyPr/>
        <a:lstStyle/>
        <a:p>
          <a:endParaRPr lang="en-GB"/>
        </a:p>
      </dgm:t>
    </dgm:pt>
    <dgm:pt modelId="{1B93CAF9-0BFC-4B3C-AB4F-9A7D46AFDEDD}" type="sibTrans" cxnId="{DCB39ADE-906C-4CA1-B0D0-D991B56E36D7}">
      <dgm:prSet/>
      <dgm:spPr/>
      <dgm:t>
        <a:bodyPr/>
        <a:lstStyle/>
        <a:p>
          <a:endParaRPr lang="en-GB"/>
        </a:p>
      </dgm:t>
    </dgm:pt>
    <dgm:pt modelId="{27FD1874-AD19-4F72-9CF3-2E10B21A6823}">
      <dgm:prSet/>
      <dgm:spPr/>
      <dgm:t>
        <a:bodyPr/>
        <a:lstStyle/>
        <a:p>
          <a:pPr rtl="0"/>
          <a:r>
            <a:rPr lang="en-GB" b="1" i="0" dirty="0" smtClean="0"/>
            <a:t>Gender equality </a:t>
          </a:r>
          <a:r>
            <a:rPr lang="en-GB" b="0" i="0" dirty="0" smtClean="0"/>
            <a:t>is a</a:t>
          </a:r>
          <a:r>
            <a:rPr lang="en-GB" b="1" i="0" dirty="0" smtClean="0"/>
            <a:t> </a:t>
          </a:r>
          <a:r>
            <a:rPr lang="en-GB" dirty="0" smtClean="0"/>
            <a:t>highly relevant policy to promote </a:t>
          </a:r>
          <a:r>
            <a:rPr lang="en-GB" b="1" dirty="0" smtClean="0"/>
            <a:t>economic growth</a:t>
          </a:r>
          <a:endParaRPr lang="en-GB" b="1" dirty="0"/>
        </a:p>
      </dgm:t>
    </dgm:pt>
    <dgm:pt modelId="{358C369D-9E60-4594-8D61-66012DE68302}" type="parTrans" cxnId="{6733DA81-8388-4D89-850A-0883BCEA7EEE}">
      <dgm:prSet/>
      <dgm:spPr/>
      <dgm:t>
        <a:bodyPr/>
        <a:lstStyle/>
        <a:p>
          <a:endParaRPr lang="en-GB"/>
        </a:p>
      </dgm:t>
    </dgm:pt>
    <dgm:pt modelId="{98A1915A-4BD6-4097-98B3-14C19C33E644}" type="sibTrans" cxnId="{6733DA81-8388-4D89-850A-0883BCEA7EEE}">
      <dgm:prSet/>
      <dgm:spPr/>
      <dgm:t>
        <a:bodyPr/>
        <a:lstStyle/>
        <a:p>
          <a:endParaRPr lang="en-GB"/>
        </a:p>
      </dgm:t>
    </dgm:pt>
    <dgm:pt modelId="{5A46B75F-A45C-4B5D-8393-76673852379B}">
      <dgm:prSet/>
      <dgm:spPr/>
      <dgm:t>
        <a:bodyPr/>
        <a:lstStyle/>
        <a:p>
          <a:pPr rtl="0"/>
          <a:r>
            <a:rPr lang="en-GB" dirty="0" smtClean="0"/>
            <a:t>To </a:t>
          </a:r>
          <a:r>
            <a:rPr lang="en-GB" b="1" dirty="0" smtClean="0"/>
            <a:t>reach</a:t>
          </a:r>
          <a:r>
            <a:rPr lang="en-GB" dirty="0" smtClean="0"/>
            <a:t> the goal of </a:t>
          </a:r>
          <a:r>
            <a:rPr lang="en-GB" b="1" dirty="0" smtClean="0"/>
            <a:t>smart, sustainable and inclusive economic growth</a:t>
          </a:r>
          <a:r>
            <a:rPr lang="en-GB" dirty="0" smtClean="0"/>
            <a:t>, the </a:t>
          </a:r>
          <a:r>
            <a:rPr lang="en-GB" b="1" dirty="0" smtClean="0"/>
            <a:t>EU must</a:t>
          </a:r>
          <a:r>
            <a:rPr lang="en-GB" dirty="0" smtClean="0"/>
            <a:t> improve existing and introduce further </a:t>
          </a:r>
          <a:r>
            <a:rPr lang="en-GB" b="1" dirty="0" smtClean="0"/>
            <a:t>gender equality measures and </a:t>
          </a:r>
          <a:r>
            <a:rPr lang="en-GB" b="0" i="0" dirty="0" smtClean="0"/>
            <a:t>invest in</a:t>
          </a:r>
          <a:r>
            <a:rPr lang="en-GB" b="1" dirty="0" smtClean="0"/>
            <a:t> gender mainstreaming</a:t>
          </a:r>
          <a:endParaRPr lang="en-GB" dirty="0"/>
        </a:p>
      </dgm:t>
    </dgm:pt>
    <dgm:pt modelId="{3CAC0D24-E150-4341-B675-DEEB1AC98754}" type="parTrans" cxnId="{794C06C4-FFB3-4DB8-A3D3-CC498B9346BC}">
      <dgm:prSet/>
      <dgm:spPr/>
      <dgm:t>
        <a:bodyPr/>
        <a:lstStyle/>
        <a:p>
          <a:endParaRPr lang="en-GB"/>
        </a:p>
      </dgm:t>
    </dgm:pt>
    <dgm:pt modelId="{EE0F9A0C-7F6D-43CC-B3A8-593EA2FDCE1F}" type="sibTrans" cxnId="{794C06C4-FFB3-4DB8-A3D3-CC498B9346BC}">
      <dgm:prSet/>
      <dgm:spPr/>
      <dgm:t>
        <a:bodyPr/>
        <a:lstStyle/>
        <a:p>
          <a:endParaRPr lang="en-GB"/>
        </a:p>
      </dgm:t>
    </dgm:pt>
    <dgm:pt modelId="{6BF5D394-053F-4C39-A1B4-157F9A4C4E23}" type="pres">
      <dgm:prSet presAssocID="{C950866E-4892-42C1-AEED-44F55227CC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D9A273A-680F-4578-B412-FE210C256F8D}" type="pres">
      <dgm:prSet presAssocID="{41367B7C-3657-44D5-9A32-BB20139A90C4}" presName="thickLine" presStyleLbl="alignNode1" presStyleIdx="0" presStyleCnt="3"/>
      <dgm:spPr/>
    </dgm:pt>
    <dgm:pt modelId="{9A03B311-B831-4F1C-8EF8-D994E87C03E5}" type="pres">
      <dgm:prSet presAssocID="{41367B7C-3657-44D5-9A32-BB20139A90C4}" presName="horz1" presStyleCnt="0"/>
      <dgm:spPr/>
    </dgm:pt>
    <dgm:pt modelId="{10FFEAAD-933C-42C2-B8B8-081B0BDC617D}" type="pres">
      <dgm:prSet presAssocID="{41367B7C-3657-44D5-9A32-BB20139A90C4}" presName="tx1" presStyleLbl="revTx" presStyleIdx="0" presStyleCnt="3"/>
      <dgm:spPr/>
      <dgm:t>
        <a:bodyPr/>
        <a:lstStyle/>
        <a:p>
          <a:endParaRPr lang="en-GB"/>
        </a:p>
      </dgm:t>
    </dgm:pt>
    <dgm:pt modelId="{5879FF09-BD94-47A4-9BC7-921F84499333}" type="pres">
      <dgm:prSet presAssocID="{41367B7C-3657-44D5-9A32-BB20139A90C4}" presName="vert1" presStyleCnt="0"/>
      <dgm:spPr/>
    </dgm:pt>
    <dgm:pt modelId="{C33BF74E-EFEC-420A-BA85-734423729D93}" type="pres">
      <dgm:prSet presAssocID="{27FD1874-AD19-4F72-9CF3-2E10B21A6823}" presName="thickLine" presStyleLbl="alignNode1" presStyleIdx="1" presStyleCnt="3"/>
      <dgm:spPr/>
    </dgm:pt>
    <dgm:pt modelId="{B2738D07-D9C8-4EBE-BE00-36BC2A5CB5FE}" type="pres">
      <dgm:prSet presAssocID="{27FD1874-AD19-4F72-9CF3-2E10B21A6823}" presName="horz1" presStyleCnt="0"/>
      <dgm:spPr/>
    </dgm:pt>
    <dgm:pt modelId="{B216F348-348A-4A44-9199-584A7CCB396D}" type="pres">
      <dgm:prSet presAssocID="{27FD1874-AD19-4F72-9CF3-2E10B21A6823}" presName="tx1" presStyleLbl="revTx" presStyleIdx="1" presStyleCnt="3"/>
      <dgm:spPr/>
      <dgm:t>
        <a:bodyPr/>
        <a:lstStyle/>
        <a:p>
          <a:endParaRPr lang="en-GB"/>
        </a:p>
      </dgm:t>
    </dgm:pt>
    <dgm:pt modelId="{E79EA92B-7229-4027-842B-EB038F0A8F7E}" type="pres">
      <dgm:prSet presAssocID="{27FD1874-AD19-4F72-9CF3-2E10B21A6823}" presName="vert1" presStyleCnt="0"/>
      <dgm:spPr/>
    </dgm:pt>
    <dgm:pt modelId="{00E0EB88-E320-42A6-A545-339118CC09D8}" type="pres">
      <dgm:prSet presAssocID="{5A46B75F-A45C-4B5D-8393-76673852379B}" presName="thickLine" presStyleLbl="alignNode1" presStyleIdx="2" presStyleCnt="3"/>
      <dgm:spPr/>
    </dgm:pt>
    <dgm:pt modelId="{A36A8E9D-71DC-415E-87E3-DD7C2805F18F}" type="pres">
      <dgm:prSet presAssocID="{5A46B75F-A45C-4B5D-8393-76673852379B}" presName="horz1" presStyleCnt="0"/>
      <dgm:spPr/>
    </dgm:pt>
    <dgm:pt modelId="{3C075599-5611-48AC-8F3E-556AE07D8738}" type="pres">
      <dgm:prSet presAssocID="{5A46B75F-A45C-4B5D-8393-76673852379B}" presName="tx1" presStyleLbl="revTx" presStyleIdx="2" presStyleCnt="3"/>
      <dgm:spPr/>
      <dgm:t>
        <a:bodyPr/>
        <a:lstStyle/>
        <a:p>
          <a:endParaRPr lang="en-GB"/>
        </a:p>
      </dgm:t>
    </dgm:pt>
    <dgm:pt modelId="{4B5B5515-FFAE-4C05-BD59-C49CC9A69ABF}" type="pres">
      <dgm:prSet presAssocID="{5A46B75F-A45C-4B5D-8393-76673852379B}" presName="vert1" presStyleCnt="0"/>
      <dgm:spPr/>
    </dgm:pt>
  </dgm:ptLst>
  <dgm:cxnLst>
    <dgm:cxn modelId="{719034B5-0EF3-CE42-B18B-DFDD46F90320}" type="presOf" srcId="{27FD1874-AD19-4F72-9CF3-2E10B21A6823}" destId="{B216F348-348A-4A44-9199-584A7CCB396D}" srcOrd="0" destOrd="0" presId="urn:microsoft.com/office/officeart/2008/layout/LinedList"/>
    <dgm:cxn modelId="{6733DA81-8388-4D89-850A-0883BCEA7EEE}" srcId="{C950866E-4892-42C1-AEED-44F55227CCA3}" destId="{27FD1874-AD19-4F72-9CF3-2E10B21A6823}" srcOrd="1" destOrd="0" parTransId="{358C369D-9E60-4594-8D61-66012DE68302}" sibTransId="{98A1915A-4BD6-4097-98B3-14C19C33E644}"/>
    <dgm:cxn modelId="{F2C55A64-7FBB-0C42-A2BC-4B467567C6A6}" type="presOf" srcId="{5A46B75F-A45C-4B5D-8393-76673852379B}" destId="{3C075599-5611-48AC-8F3E-556AE07D8738}" srcOrd="0" destOrd="0" presId="urn:microsoft.com/office/officeart/2008/layout/LinedList"/>
    <dgm:cxn modelId="{DCB39ADE-906C-4CA1-B0D0-D991B56E36D7}" srcId="{C950866E-4892-42C1-AEED-44F55227CCA3}" destId="{41367B7C-3657-44D5-9A32-BB20139A90C4}" srcOrd="0" destOrd="0" parTransId="{48084FF3-A2F3-49AD-908C-2935F82C154D}" sibTransId="{1B93CAF9-0BFC-4B3C-AB4F-9A7D46AFDEDD}"/>
    <dgm:cxn modelId="{BB3A805A-EE10-7A4C-B5D6-2989E9B22758}" type="presOf" srcId="{41367B7C-3657-44D5-9A32-BB20139A90C4}" destId="{10FFEAAD-933C-42C2-B8B8-081B0BDC617D}" srcOrd="0" destOrd="0" presId="urn:microsoft.com/office/officeart/2008/layout/LinedList"/>
    <dgm:cxn modelId="{FE688518-30CA-B84E-B6CE-157AF7BA968A}" type="presOf" srcId="{C950866E-4892-42C1-AEED-44F55227CCA3}" destId="{6BF5D394-053F-4C39-A1B4-157F9A4C4E23}" srcOrd="0" destOrd="0" presId="urn:microsoft.com/office/officeart/2008/layout/LinedList"/>
    <dgm:cxn modelId="{794C06C4-FFB3-4DB8-A3D3-CC498B9346BC}" srcId="{C950866E-4892-42C1-AEED-44F55227CCA3}" destId="{5A46B75F-A45C-4B5D-8393-76673852379B}" srcOrd="2" destOrd="0" parTransId="{3CAC0D24-E150-4341-B675-DEEB1AC98754}" sibTransId="{EE0F9A0C-7F6D-43CC-B3A8-593EA2FDCE1F}"/>
    <dgm:cxn modelId="{0DA4973E-A2DB-B442-B688-102C0B6E83D3}" type="presParOf" srcId="{6BF5D394-053F-4C39-A1B4-157F9A4C4E23}" destId="{9D9A273A-680F-4578-B412-FE210C256F8D}" srcOrd="0" destOrd="0" presId="urn:microsoft.com/office/officeart/2008/layout/LinedList"/>
    <dgm:cxn modelId="{3A55B186-FC65-8144-9AF8-A0DD4F48EDC3}" type="presParOf" srcId="{6BF5D394-053F-4C39-A1B4-157F9A4C4E23}" destId="{9A03B311-B831-4F1C-8EF8-D994E87C03E5}" srcOrd="1" destOrd="0" presId="urn:microsoft.com/office/officeart/2008/layout/LinedList"/>
    <dgm:cxn modelId="{C9186C11-0FB7-0342-8441-0C2110698FCA}" type="presParOf" srcId="{9A03B311-B831-4F1C-8EF8-D994E87C03E5}" destId="{10FFEAAD-933C-42C2-B8B8-081B0BDC617D}" srcOrd="0" destOrd="0" presId="urn:microsoft.com/office/officeart/2008/layout/LinedList"/>
    <dgm:cxn modelId="{21E07367-9659-9043-8229-43B0B476C360}" type="presParOf" srcId="{9A03B311-B831-4F1C-8EF8-D994E87C03E5}" destId="{5879FF09-BD94-47A4-9BC7-921F84499333}" srcOrd="1" destOrd="0" presId="urn:microsoft.com/office/officeart/2008/layout/LinedList"/>
    <dgm:cxn modelId="{6FD09225-735F-F44C-A099-28C94FB889AA}" type="presParOf" srcId="{6BF5D394-053F-4C39-A1B4-157F9A4C4E23}" destId="{C33BF74E-EFEC-420A-BA85-734423729D93}" srcOrd="2" destOrd="0" presId="urn:microsoft.com/office/officeart/2008/layout/LinedList"/>
    <dgm:cxn modelId="{0A3DC6FB-70A8-B54D-AEE8-F5EC26965C6A}" type="presParOf" srcId="{6BF5D394-053F-4C39-A1B4-157F9A4C4E23}" destId="{B2738D07-D9C8-4EBE-BE00-36BC2A5CB5FE}" srcOrd="3" destOrd="0" presId="urn:microsoft.com/office/officeart/2008/layout/LinedList"/>
    <dgm:cxn modelId="{B406AEC8-8856-8A47-B7C1-55011C2824FD}" type="presParOf" srcId="{B2738D07-D9C8-4EBE-BE00-36BC2A5CB5FE}" destId="{B216F348-348A-4A44-9199-584A7CCB396D}" srcOrd="0" destOrd="0" presId="urn:microsoft.com/office/officeart/2008/layout/LinedList"/>
    <dgm:cxn modelId="{B14F8E09-A8C4-F04C-BFD9-FE322AE3C16A}" type="presParOf" srcId="{B2738D07-D9C8-4EBE-BE00-36BC2A5CB5FE}" destId="{E79EA92B-7229-4027-842B-EB038F0A8F7E}" srcOrd="1" destOrd="0" presId="urn:microsoft.com/office/officeart/2008/layout/LinedList"/>
    <dgm:cxn modelId="{064706ED-8B09-C24B-B839-CD9DBDE6DF27}" type="presParOf" srcId="{6BF5D394-053F-4C39-A1B4-157F9A4C4E23}" destId="{00E0EB88-E320-42A6-A545-339118CC09D8}" srcOrd="4" destOrd="0" presId="urn:microsoft.com/office/officeart/2008/layout/LinedList"/>
    <dgm:cxn modelId="{15A30F83-641E-EF48-B923-0C6B7B8E4BEC}" type="presParOf" srcId="{6BF5D394-053F-4C39-A1B4-157F9A4C4E23}" destId="{A36A8E9D-71DC-415E-87E3-DD7C2805F18F}" srcOrd="5" destOrd="0" presId="urn:microsoft.com/office/officeart/2008/layout/LinedList"/>
    <dgm:cxn modelId="{F41A991F-D9D9-2D4E-9EEE-50160D29EE5F}" type="presParOf" srcId="{A36A8E9D-71DC-415E-87E3-DD7C2805F18F}" destId="{3C075599-5611-48AC-8F3E-556AE07D8738}" srcOrd="0" destOrd="0" presId="urn:microsoft.com/office/officeart/2008/layout/LinedList"/>
    <dgm:cxn modelId="{0BBD2C83-CC9A-9E43-9DDF-C21153FCE96C}" type="presParOf" srcId="{A36A8E9D-71DC-415E-87E3-DD7C2805F18F}" destId="{4B5B5515-FFAE-4C05-BD59-C49CC9A69A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CF0D0-914E-484D-A9AB-796D3C8D1C0F}">
      <dsp:nvSpPr>
        <dsp:cNvPr id="0" name=""/>
        <dsp:cNvSpPr/>
      </dsp:nvSpPr>
      <dsp:spPr>
        <a:xfrm>
          <a:off x="3640377" y="2002139"/>
          <a:ext cx="1539716" cy="1539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Future situation following today’s trend</a:t>
          </a:r>
          <a:endParaRPr lang="en-GB" sz="1900" kern="1200" dirty="0"/>
        </a:p>
      </dsp:txBody>
      <dsp:txXfrm>
        <a:off x="3715540" y="2077302"/>
        <a:ext cx="1389390" cy="1389390"/>
      </dsp:txXfrm>
    </dsp:sp>
    <dsp:sp modelId="{F8E7BE10-FFFD-4721-8259-F46D901D1CBA}">
      <dsp:nvSpPr>
        <dsp:cNvPr id="0" name=""/>
        <dsp:cNvSpPr/>
      </dsp:nvSpPr>
      <dsp:spPr>
        <a:xfrm rot="16200000">
          <a:off x="3975466" y="1567369"/>
          <a:ext cx="8695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5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F5F0F-A89C-4481-ADA5-164741589AC2}">
      <dsp:nvSpPr>
        <dsp:cNvPr id="0" name=""/>
        <dsp:cNvSpPr/>
      </dsp:nvSpPr>
      <dsp:spPr>
        <a:xfrm>
          <a:off x="3894431" y="100990"/>
          <a:ext cx="1031609" cy="1031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Cedefop</a:t>
          </a:r>
          <a:r>
            <a:rPr lang="en-GB" sz="1400" kern="1200" dirty="0" smtClean="0"/>
            <a:t> labour market projections</a:t>
          </a:r>
          <a:endParaRPr lang="en-GB" sz="1400" kern="1200" dirty="0"/>
        </a:p>
      </dsp:txBody>
      <dsp:txXfrm>
        <a:off x="3944790" y="151349"/>
        <a:ext cx="930891" cy="930891"/>
      </dsp:txXfrm>
    </dsp:sp>
    <dsp:sp modelId="{C114479B-F696-44F0-A497-080958FDBCDB}">
      <dsp:nvSpPr>
        <dsp:cNvPr id="0" name=""/>
        <dsp:cNvSpPr/>
      </dsp:nvSpPr>
      <dsp:spPr>
        <a:xfrm rot="20520000">
          <a:off x="5160434" y="2397727"/>
          <a:ext cx="803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3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F2823-1142-48EE-BAE8-E38881508F84}">
      <dsp:nvSpPr>
        <dsp:cNvPr id="0" name=""/>
        <dsp:cNvSpPr/>
      </dsp:nvSpPr>
      <dsp:spPr>
        <a:xfrm>
          <a:off x="5944149" y="1590198"/>
          <a:ext cx="1031609" cy="1031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Eurostat population projections</a:t>
          </a:r>
          <a:endParaRPr lang="en-GB" sz="1400" kern="1200" dirty="0"/>
        </a:p>
      </dsp:txBody>
      <dsp:txXfrm>
        <a:off x="5994508" y="1640557"/>
        <a:ext cx="930891" cy="930891"/>
      </dsp:txXfrm>
    </dsp:sp>
    <dsp:sp modelId="{73D68FEB-B892-4D28-9F61-B30267DB1EDB}">
      <dsp:nvSpPr>
        <dsp:cNvPr id="0" name=""/>
        <dsp:cNvSpPr/>
      </dsp:nvSpPr>
      <dsp:spPr>
        <a:xfrm rot="3240000">
          <a:off x="4852906" y="3770821"/>
          <a:ext cx="5660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0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92FEA-89CC-4567-A9E4-7302E6A8CF7D}">
      <dsp:nvSpPr>
        <dsp:cNvPr id="0" name=""/>
        <dsp:cNvSpPr/>
      </dsp:nvSpPr>
      <dsp:spPr>
        <a:xfrm>
          <a:off x="5161226" y="3999787"/>
          <a:ext cx="1031609" cy="1031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DG </a:t>
          </a:r>
          <a:r>
            <a:rPr lang="en-GB" sz="1400" kern="1200" dirty="0" err="1" smtClean="0"/>
            <a:t>Ecfin’s</a:t>
          </a:r>
          <a:r>
            <a:rPr lang="en-GB" sz="1400" kern="1200" dirty="0" smtClean="0"/>
            <a:t> 2015 Aging report</a:t>
          </a:r>
          <a:endParaRPr lang="en-GB" sz="1400" kern="1200" dirty="0"/>
        </a:p>
      </dsp:txBody>
      <dsp:txXfrm>
        <a:off x="5211585" y="4050146"/>
        <a:ext cx="930891" cy="930891"/>
      </dsp:txXfrm>
    </dsp:sp>
    <dsp:sp modelId="{8FACCBEE-B02C-4937-B4EB-073CA67C2E9E}">
      <dsp:nvSpPr>
        <dsp:cNvPr id="0" name=""/>
        <dsp:cNvSpPr/>
      </dsp:nvSpPr>
      <dsp:spPr>
        <a:xfrm rot="7560000">
          <a:off x="3401530" y="3770821"/>
          <a:ext cx="5660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0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DD810-5CC2-4BC8-BC24-F9D0AB4C90CE}">
      <dsp:nvSpPr>
        <dsp:cNvPr id="0" name=""/>
        <dsp:cNvSpPr/>
      </dsp:nvSpPr>
      <dsp:spPr>
        <a:xfrm>
          <a:off x="2627635" y="3999787"/>
          <a:ext cx="1031609" cy="1031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DG </a:t>
          </a:r>
          <a:r>
            <a:rPr lang="en-GB" sz="1400" kern="1200" dirty="0" err="1" smtClean="0"/>
            <a:t>Ecfin’s</a:t>
          </a:r>
          <a:r>
            <a:rPr lang="en-GB" sz="1400" kern="1200" dirty="0" smtClean="0"/>
            <a:t> AMECO database</a:t>
          </a:r>
          <a:endParaRPr lang="en-GB" sz="1400" kern="1200" dirty="0"/>
        </a:p>
      </dsp:txBody>
      <dsp:txXfrm>
        <a:off x="2677994" y="4050146"/>
        <a:ext cx="930891" cy="930891"/>
      </dsp:txXfrm>
    </dsp:sp>
    <dsp:sp modelId="{D8E84856-AD1F-43DC-803A-C849E57105DD}">
      <dsp:nvSpPr>
        <dsp:cNvPr id="0" name=""/>
        <dsp:cNvSpPr/>
      </dsp:nvSpPr>
      <dsp:spPr>
        <a:xfrm rot="11880000">
          <a:off x="2856662" y="2397727"/>
          <a:ext cx="803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3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D1443-8DE8-4815-9A5A-D88ED39ADE10}">
      <dsp:nvSpPr>
        <dsp:cNvPr id="0" name=""/>
        <dsp:cNvSpPr/>
      </dsp:nvSpPr>
      <dsp:spPr>
        <a:xfrm>
          <a:off x="1844712" y="1590198"/>
          <a:ext cx="1031609" cy="1031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Goes up to 2050</a:t>
          </a:r>
          <a:endParaRPr lang="en-GB" sz="1400" kern="1200" dirty="0"/>
        </a:p>
      </dsp:txBody>
      <dsp:txXfrm>
        <a:off x="1895071" y="1640557"/>
        <a:ext cx="930891" cy="930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0E3F5-D385-40EC-B664-129D887AB078}">
      <dsp:nvSpPr>
        <dsp:cNvPr id="0" name=""/>
        <dsp:cNvSpPr/>
      </dsp:nvSpPr>
      <dsp:spPr>
        <a:xfrm rot="5400000">
          <a:off x="839815" y="1051925"/>
          <a:ext cx="930337" cy="10591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2E763-EB30-4B92-BC19-AFB98B3409C6}">
      <dsp:nvSpPr>
        <dsp:cNvPr id="0" name=""/>
        <dsp:cNvSpPr/>
      </dsp:nvSpPr>
      <dsp:spPr>
        <a:xfrm>
          <a:off x="593332" y="20627"/>
          <a:ext cx="1566141" cy="109624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Burden of unpaid care work</a:t>
          </a:r>
          <a:endParaRPr lang="en-GB" sz="2000" kern="1200" dirty="0"/>
        </a:p>
      </dsp:txBody>
      <dsp:txXfrm>
        <a:off x="646856" y="74151"/>
        <a:ext cx="1459093" cy="989199"/>
      </dsp:txXfrm>
    </dsp:sp>
    <dsp:sp modelId="{07C1E34D-BB19-4E63-AF0E-1269A25BC8DD}">
      <dsp:nvSpPr>
        <dsp:cNvPr id="0" name=""/>
        <dsp:cNvSpPr/>
      </dsp:nvSpPr>
      <dsp:spPr>
        <a:xfrm>
          <a:off x="2159473" y="125180"/>
          <a:ext cx="1139061" cy="88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1C267-2C0F-43AF-B812-B5537E103AEF}">
      <dsp:nvSpPr>
        <dsp:cNvPr id="0" name=""/>
        <dsp:cNvSpPr/>
      </dsp:nvSpPr>
      <dsp:spPr>
        <a:xfrm rot="5400000">
          <a:off x="2306156" y="2283374"/>
          <a:ext cx="930337" cy="10591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6C8C9-AC25-4B60-AED5-B0D2120FAC78}">
      <dsp:nvSpPr>
        <dsp:cNvPr id="0" name=""/>
        <dsp:cNvSpPr/>
      </dsp:nvSpPr>
      <dsp:spPr>
        <a:xfrm>
          <a:off x="1891830" y="1252076"/>
          <a:ext cx="1901827" cy="109624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Less participation in the labour market </a:t>
          </a:r>
          <a:endParaRPr lang="en-GB" sz="2000" kern="1200" dirty="0"/>
        </a:p>
      </dsp:txBody>
      <dsp:txXfrm>
        <a:off x="1945354" y="1305600"/>
        <a:ext cx="1794779" cy="989199"/>
      </dsp:txXfrm>
    </dsp:sp>
    <dsp:sp modelId="{30FFEBD8-5058-45EE-B852-1826FFE5037D}">
      <dsp:nvSpPr>
        <dsp:cNvPr id="0" name=""/>
        <dsp:cNvSpPr/>
      </dsp:nvSpPr>
      <dsp:spPr>
        <a:xfrm>
          <a:off x="3625814" y="1356628"/>
          <a:ext cx="1139061" cy="88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F4AE7-ECA1-468C-984C-29B9F81A6C16}">
      <dsp:nvSpPr>
        <dsp:cNvPr id="0" name=""/>
        <dsp:cNvSpPr/>
      </dsp:nvSpPr>
      <dsp:spPr>
        <a:xfrm>
          <a:off x="3300129" y="2438084"/>
          <a:ext cx="1566141" cy="109624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Lower career profile </a:t>
          </a:r>
          <a:endParaRPr lang="en-GB" sz="2000" kern="1200" dirty="0"/>
        </a:p>
      </dsp:txBody>
      <dsp:txXfrm>
        <a:off x="3353653" y="2491608"/>
        <a:ext cx="1459093" cy="989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A273A-680F-4578-B412-FE210C256F8D}">
      <dsp:nvSpPr>
        <dsp:cNvPr id="0" name=""/>
        <dsp:cNvSpPr/>
      </dsp:nvSpPr>
      <dsp:spPr>
        <a:xfrm>
          <a:off x="0" y="1668"/>
          <a:ext cx="784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FEAAD-933C-42C2-B8B8-081B0BDC617D}">
      <dsp:nvSpPr>
        <dsp:cNvPr id="0" name=""/>
        <dsp:cNvSpPr/>
      </dsp:nvSpPr>
      <dsp:spPr>
        <a:xfrm>
          <a:off x="0" y="1668"/>
          <a:ext cx="7848600" cy="113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Gender inequalities </a:t>
          </a:r>
          <a:r>
            <a:rPr lang="en-GB" sz="2200" kern="1200" dirty="0" smtClean="0"/>
            <a:t>are </a:t>
          </a:r>
          <a:r>
            <a:rPr lang="en-GB" sz="2200" b="1" kern="1200" dirty="0" smtClean="0"/>
            <a:t>dragging down </a:t>
          </a:r>
          <a:r>
            <a:rPr lang="en-GB" sz="2200" kern="1200" dirty="0" smtClean="0"/>
            <a:t>women’s economic opportunities and affecting the </a:t>
          </a:r>
          <a:r>
            <a:rPr lang="en-GB" sz="2200" b="1" kern="1200" dirty="0" smtClean="0"/>
            <a:t>entire EU economy</a:t>
          </a:r>
          <a:r>
            <a:rPr lang="en-GB" sz="2200" kern="1200" dirty="0" smtClean="0"/>
            <a:t> </a:t>
          </a:r>
          <a:endParaRPr lang="en-GB" sz="2200" kern="1200" dirty="0"/>
        </a:p>
      </dsp:txBody>
      <dsp:txXfrm>
        <a:off x="0" y="1668"/>
        <a:ext cx="7848600" cy="1137654"/>
      </dsp:txXfrm>
    </dsp:sp>
    <dsp:sp modelId="{C33BF74E-EFEC-420A-BA85-734423729D93}">
      <dsp:nvSpPr>
        <dsp:cNvPr id="0" name=""/>
        <dsp:cNvSpPr/>
      </dsp:nvSpPr>
      <dsp:spPr>
        <a:xfrm>
          <a:off x="0" y="1139322"/>
          <a:ext cx="784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6F348-348A-4A44-9199-584A7CCB396D}">
      <dsp:nvSpPr>
        <dsp:cNvPr id="0" name=""/>
        <dsp:cNvSpPr/>
      </dsp:nvSpPr>
      <dsp:spPr>
        <a:xfrm>
          <a:off x="0" y="1139322"/>
          <a:ext cx="7848600" cy="113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i="0" kern="1200" dirty="0" smtClean="0"/>
            <a:t>Gender equality </a:t>
          </a:r>
          <a:r>
            <a:rPr lang="en-GB" sz="2200" b="0" i="0" kern="1200" dirty="0" smtClean="0"/>
            <a:t>is a</a:t>
          </a:r>
          <a:r>
            <a:rPr lang="en-GB" sz="2200" b="1" i="0" kern="1200" dirty="0" smtClean="0"/>
            <a:t> </a:t>
          </a:r>
          <a:r>
            <a:rPr lang="en-GB" sz="2200" kern="1200" dirty="0" smtClean="0"/>
            <a:t>highly relevant policy to promote </a:t>
          </a:r>
          <a:r>
            <a:rPr lang="en-GB" sz="2200" b="1" kern="1200" dirty="0" smtClean="0"/>
            <a:t>economic growth</a:t>
          </a:r>
          <a:endParaRPr lang="en-GB" sz="2200" b="1" kern="1200" dirty="0"/>
        </a:p>
      </dsp:txBody>
      <dsp:txXfrm>
        <a:off x="0" y="1139322"/>
        <a:ext cx="7848600" cy="1137654"/>
      </dsp:txXfrm>
    </dsp:sp>
    <dsp:sp modelId="{00E0EB88-E320-42A6-A545-339118CC09D8}">
      <dsp:nvSpPr>
        <dsp:cNvPr id="0" name=""/>
        <dsp:cNvSpPr/>
      </dsp:nvSpPr>
      <dsp:spPr>
        <a:xfrm>
          <a:off x="0" y="2276977"/>
          <a:ext cx="784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75599-5611-48AC-8F3E-556AE07D8738}">
      <dsp:nvSpPr>
        <dsp:cNvPr id="0" name=""/>
        <dsp:cNvSpPr/>
      </dsp:nvSpPr>
      <dsp:spPr>
        <a:xfrm>
          <a:off x="0" y="2276977"/>
          <a:ext cx="7848600" cy="113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To </a:t>
          </a:r>
          <a:r>
            <a:rPr lang="en-GB" sz="2200" b="1" kern="1200" dirty="0" smtClean="0"/>
            <a:t>reach</a:t>
          </a:r>
          <a:r>
            <a:rPr lang="en-GB" sz="2200" kern="1200" dirty="0" smtClean="0"/>
            <a:t> the goal of </a:t>
          </a:r>
          <a:r>
            <a:rPr lang="en-GB" sz="2200" b="1" kern="1200" dirty="0" smtClean="0"/>
            <a:t>smart, sustainable and inclusive economic growth</a:t>
          </a:r>
          <a:r>
            <a:rPr lang="en-GB" sz="2200" kern="1200" dirty="0" smtClean="0"/>
            <a:t>, the </a:t>
          </a:r>
          <a:r>
            <a:rPr lang="en-GB" sz="2200" b="1" kern="1200" dirty="0" smtClean="0"/>
            <a:t>EU must</a:t>
          </a:r>
          <a:r>
            <a:rPr lang="en-GB" sz="2200" kern="1200" dirty="0" smtClean="0"/>
            <a:t> improve existing and introduce further </a:t>
          </a:r>
          <a:r>
            <a:rPr lang="en-GB" sz="2200" b="1" kern="1200" dirty="0" smtClean="0"/>
            <a:t>gender equality measures and </a:t>
          </a:r>
          <a:r>
            <a:rPr lang="en-GB" sz="2200" b="0" i="0" kern="1200" dirty="0" smtClean="0"/>
            <a:t>invest in</a:t>
          </a:r>
          <a:r>
            <a:rPr lang="en-GB" sz="2200" b="1" kern="1200" dirty="0" smtClean="0"/>
            <a:t> gender mainstreaming</a:t>
          </a:r>
          <a:endParaRPr lang="en-GB" sz="2200" kern="1200" dirty="0"/>
        </a:p>
      </dsp:txBody>
      <dsp:txXfrm>
        <a:off x="0" y="2276977"/>
        <a:ext cx="7848600" cy="1137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634A-5746-4DFD-A4AA-423B9C5029A8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AE611-B1DF-45A6-82B4-96EEB5ECD3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5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03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4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576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6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3F5BA2-D641-4FCF-BF6F-70D8E6A58BC7}" type="slidenum">
              <a:rPr lang="en-GB" altLang="en-US" smtClean="0">
                <a:solidFill>
                  <a:srgbClr val="000000"/>
                </a:solidFill>
              </a:rPr>
              <a:pPr/>
              <a:t>13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8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9CE261-AFA7-49DF-ABED-984E96A1D9E1}" type="slidenum">
              <a:rPr lang="en-GB" altLang="en-US" smtClean="0">
                <a:solidFill>
                  <a:srgbClr val="000000"/>
                </a:solidFill>
              </a:rPr>
              <a:pPr/>
              <a:t>14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4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365125">
              <a:lnSpc>
                <a:spcPct val="115000"/>
              </a:lnSpc>
              <a:spcBef>
                <a:spcPts val="1800"/>
              </a:spcBef>
              <a:spcAft>
                <a:spcPts val="300"/>
              </a:spcAft>
              <a:tabLst>
                <a:tab pos="4762500" algn="l"/>
              </a:tabLst>
            </a:pPr>
            <a:endParaRPr lang="en-GB" altLang="en-US" sz="1800" b="1" dirty="0" smtClean="0">
              <a:solidFill>
                <a:srgbClr val="00A2E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EE7FAC-71E9-428D-994F-D0523D9DBE84}" type="slidenum">
              <a:rPr lang="en-GB" altLang="en-US" smtClean="0"/>
              <a:pPr/>
              <a:t>15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0909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3B3D-A803-4C91-A167-2062263D73CD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4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2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755650" algn="l"/>
              </a:tabLst>
            </a:pPr>
            <a:endParaRPr lang="en-US" altLang="en-US" smtClean="0">
              <a:latin typeface="Myriad Pro" panose="020B0503030403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5B2E39-E69D-43CC-82D8-A0920A75D160}" type="slidenum">
              <a:rPr lang="en-GB" altLang="en-US" smtClean="0">
                <a:solidFill>
                  <a:srgbClr val="000000"/>
                </a:solidFill>
              </a:rPr>
              <a:pPr/>
              <a:t>3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7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6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  <a:p>
            <a:endParaRPr lang="en-GB" altLang="en-US" sz="2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2A48D0-497D-4C8F-8D5F-6CE2643B6B56}" type="slidenum">
              <a:rPr lang="en-GB" altLang="en-US" smtClean="0">
                <a:solidFill>
                  <a:srgbClr val="000000"/>
                </a:solidFill>
              </a:rPr>
              <a:pPr/>
              <a:t>5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71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endParaRPr lang="en-GB" altLang="en-US" sz="3600" dirty="0" smtClean="0">
              <a:solidFill>
                <a:srgbClr val="00538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170563-EDBD-44D7-9501-4355AF67CC04}" type="slidenum">
              <a:rPr lang="en-GB" altLang="en-US" smtClean="0">
                <a:solidFill>
                  <a:srgbClr val="000000"/>
                </a:solidFill>
              </a:rPr>
              <a:pPr/>
              <a:t>6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0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2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8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3C8FE0-8A5C-4551-B027-774EC9EAD115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5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717748" y="2766218"/>
            <a:ext cx="3710236" cy="1886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9004" y="5016664"/>
            <a:ext cx="3708980" cy="1512887"/>
          </a:xfrm>
        </p:spPr>
        <p:txBody>
          <a:bodyPr/>
          <a:lstStyle>
            <a:lvl1pPr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3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B4E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149080"/>
            <a:ext cx="8218487" cy="648072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5715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</a:lstStyle>
          <a:p>
            <a:pPr marL="1143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smtClean="0"/>
              <a:t> Bullets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2780928"/>
            <a:ext cx="8221662" cy="863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40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Sample text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847851"/>
            <a:ext cx="8221662" cy="645046"/>
          </a:xfrm>
        </p:spPr>
        <p:txBody>
          <a:bodyPr/>
          <a:lstStyle>
            <a:lvl1pPr>
              <a:defRPr lang="en-US" sz="3200" baseline="0" dirty="0" smtClean="0">
                <a:solidFill>
                  <a:srgbClr val="1B4EA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Heading 1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6453336"/>
            <a:ext cx="524301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0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267744" y="274638"/>
            <a:ext cx="64190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52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6074" y="1774825"/>
            <a:ext cx="8472487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 dirty="0" smtClean="0"/>
              <a:t>Mastertitelformat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6074" y="3429000"/>
            <a:ext cx="8472488" cy="21415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62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14F1-4838-4B06-B642-42FB64206DB0}" type="datetime1">
              <a:rPr lang="en-US" altLang="en-US"/>
              <a:pPr>
                <a:defRPr/>
              </a:pPr>
              <a:t>7/11/2017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D778-A5C8-49B5-B874-5B016DCBE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6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5D653-F0F7-4373-8AF0-EC446ADEADCC}" type="datetime1">
              <a:rPr lang="en-US" altLang="en-US"/>
              <a:pPr>
                <a:defRPr/>
              </a:pPr>
              <a:t>7/11/2017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2C0C7-DB80-43BB-B8B6-B53EF1BDB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27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70788"/>
          </a:xfrm>
          <a:prstGeom prst="rect">
            <a:avLst/>
          </a:prstGeom>
        </p:spPr>
      </p:pic>
      <p:sp>
        <p:nvSpPr>
          <p:cNvPr id="120834" name="Title Placeholder 1"/>
          <p:cNvSpPr>
            <a:spLocks noGrp="1"/>
          </p:cNvSpPr>
          <p:nvPr>
            <p:ph type="title"/>
          </p:nvPr>
        </p:nvSpPr>
        <p:spPr bwMode="auto">
          <a:xfrm>
            <a:off x="2267744" y="274638"/>
            <a:ext cx="64190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08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4574" y="1845426"/>
            <a:ext cx="8222226" cy="482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604448" y="6453336"/>
            <a:ext cx="401685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3148A-3EC3-4976-800D-852E21AE0C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8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7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n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 typeface="Arial" pitchFamily="34" charset="0"/>
        <a:buNone/>
        <a:defRPr sz="3200">
          <a:solidFill>
            <a:srgbClr val="FF0000"/>
          </a:solidFill>
          <a:latin typeface="+mn-lt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Font typeface="Arial" pitchFamily="34" charset="0"/>
        <a:buNone/>
        <a:defRPr sz="2800">
          <a:solidFill>
            <a:schemeClr val="tx1"/>
          </a:solidFill>
          <a:latin typeface="+mn-lt"/>
        </a:defRPr>
      </a:lvl2pPr>
      <a:lvl3pPr marL="914400" indent="0" algn="l" rtl="0" fontAlgn="base">
        <a:spcBef>
          <a:spcPct val="20000"/>
        </a:spcBef>
        <a:spcAft>
          <a:spcPct val="0"/>
        </a:spcAft>
        <a:buFont typeface="Arial" pitchFamily="34" charset="0"/>
        <a:buNone/>
        <a:defRPr sz="2400">
          <a:solidFill>
            <a:schemeClr val="tx1"/>
          </a:solidFill>
          <a:latin typeface="+mn-lt"/>
        </a:defRPr>
      </a:lvl3pPr>
      <a:lvl4pPr marL="1371600" indent="0" algn="l" rtl="0" fontAlgn="base">
        <a:spcBef>
          <a:spcPct val="200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Economic benefits of gender equality in the EU</a:t>
            </a:r>
            <a:endParaRPr lang="en-US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9004" y="5016664"/>
            <a:ext cx="3997012" cy="1512887"/>
          </a:xfrm>
        </p:spPr>
        <p:txBody>
          <a:bodyPr/>
          <a:lstStyle/>
          <a:p>
            <a:r>
              <a:rPr lang="en-US" dirty="0"/>
              <a:t>ASEM Conference</a:t>
            </a:r>
          </a:p>
          <a:p>
            <a:r>
              <a:rPr lang="en-US" dirty="0"/>
              <a:t>Women’s Economic Empowerment:</a:t>
            </a:r>
          </a:p>
          <a:p>
            <a:r>
              <a:rPr lang="en-GB" dirty="0"/>
              <a:t>Creating Equal Opportunities in the World of Work</a:t>
            </a:r>
          </a:p>
          <a:p>
            <a:r>
              <a:rPr lang="en-US" i="1" dirty="0"/>
              <a:t>25-26 May, 2017</a:t>
            </a:r>
            <a:endParaRPr lang="en-GB" dirty="0">
              <a:latin typeface="Myriad Pro" panose="020B0503030403020204" pitchFamily="34" charset="0"/>
            </a:endParaRPr>
          </a:p>
          <a:p>
            <a:endParaRPr lang="en-GB" dirty="0" smtClean="0">
              <a:latin typeface="Myriad Pro" panose="020B0503030403020204" pitchFamily="34" charset="0"/>
            </a:endParaRPr>
          </a:p>
          <a:p>
            <a:endParaRPr lang="en-GB" dirty="0">
              <a:latin typeface="Myriad Pro" panose="020B0503030403020204" pitchFamily="34" charset="0"/>
            </a:endParaRPr>
          </a:p>
          <a:p>
            <a:r>
              <a:rPr lang="en-GB" dirty="0" smtClean="0">
                <a:latin typeface="Myriad Pro" panose="020B0503030403020204" pitchFamily="34" charset="0"/>
              </a:rPr>
              <a:t>Gender Equality Commission  Council of Europe</a:t>
            </a:r>
          </a:p>
          <a:p>
            <a:r>
              <a:rPr lang="en-GB" dirty="0" smtClean="0">
                <a:latin typeface="Myriad Pro" panose="020B0503030403020204" pitchFamily="34" charset="0"/>
              </a:rPr>
              <a:t>5-7 April 2017</a:t>
            </a:r>
          </a:p>
          <a:p>
            <a:endParaRPr lang="en-GB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32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the gender gap in activity rate boosts GDP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40"/>
            <a:ext cx="7791450" cy="443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6054010"/>
            <a:ext cx="3886200" cy="790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77472" y="2713782"/>
            <a:ext cx="1666528" cy="6432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GDP per capita increase of 3.2% to 5.5% by 2050</a:t>
            </a:r>
            <a:endParaRPr lang="en-GB" sz="1600" b="1" kern="1200" dirty="0" smtClean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812360" y="328498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2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gender gaps in STEM education boosts GDP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16832"/>
            <a:ext cx="7829550" cy="430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6054010"/>
            <a:ext cx="38862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912768" cy="1143000"/>
          </a:xfrm>
        </p:spPr>
        <p:txBody>
          <a:bodyPr/>
          <a:lstStyle/>
          <a:p>
            <a:r>
              <a:rPr lang="en-GB" sz="3400" dirty="0"/>
              <a:t>C</a:t>
            </a:r>
            <a:r>
              <a:rPr lang="en-GB" sz="3400" dirty="0" smtClean="0"/>
              <a:t>losing </a:t>
            </a:r>
            <a:r>
              <a:rPr lang="en-GB" sz="3400" dirty="0"/>
              <a:t>gender gaps in </a:t>
            </a:r>
            <a:r>
              <a:rPr lang="en-GB" sz="3400" dirty="0" smtClean="0"/>
              <a:t>STEM education creates more jobs</a:t>
            </a:r>
            <a:endParaRPr lang="en-GB" sz="3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16832"/>
            <a:ext cx="7858125" cy="436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6054010"/>
            <a:ext cx="3886200" cy="790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1872" y="1916832"/>
            <a:ext cx="1152128" cy="11521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24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1.2 million jobs</a:t>
            </a:r>
          </a:p>
        </p:txBody>
      </p:sp>
    </p:spTree>
    <p:extLst>
      <p:ext uri="{BB962C8B-B14F-4D97-AF65-F5344CB8AC3E}">
        <p14:creationId xmlns:p14="http://schemas.microsoft.com/office/powerpoint/2010/main" val="5486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 txBox="1">
            <a:spLocks/>
          </p:cNvSpPr>
          <p:nvPr/>
        </p:nvSpPr>
        <p:spPr bwMode="auto">
          <a:xfrm>
            <a:off x="1907704" y="625084"/>
            <a:ext cx="7059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GB" altLang="en-US" sz="3600" b="1" dirty="0">
                <a:solidFill>
                  <a:srgbClr val="1B4EA4"/>
                </a:solidFill>
                <a:latin typeface="+mn-lt"/>
                <a:ea typeface="+mj-ea"/>
                <a:cs typeface="+mj-cs"/>
              </a:rPr>
              <a:t>	 Impact on GDP by MS in 2030</a:t>
            </a:r>
            <a:endParaRPr lang="en-US" altLang="en-US" sz="3600" b="1" dirty="0">
              <a:solidFill>
                <a:srgbClr val="1B4EA4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9700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386513"/>
            <a:ext cx="4810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4087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2484438" y="5589588"/>
            <a:ext cx="43910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04813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050"/>
              </a:lnSpc>
              <a:spcBef>
                <a:spcPts val="450"/>
              </a:spcBef>
            </a:pPr>
            <a:r>
              <a:rPr lang="en-GB" altLang="en-US" sz="700" i="1" dirty="0">
                <a:solidFill>
                  <a:srgbClr val="000000"/>
                </a:solidFill>
                <a:cs typeface="Times New Roman" panose="02020603050405020304" pitchFamily="18" charset="0"/>
              </a:rPr>
              <a:t>Group 1 includes: SK, HR, IT, CZ, PL, LT, EL, BG, PT, BE; </a:t>
            </a:r>
            <a:endParaRPr lang="en-GB" altLang="en-US" sz="700" dirty="0">
              <a:solidFill>
                <a:srgbClr val="000000"/>
              </a:solidFill>
            </a:endParaRPr>
          </a:p>
          <a:p>
            <a:pPr eaLnBrk="1" hangingPunct="1">
              <a:lnSpc>
                <a:spcPts val="1050"/>
              </a:lnSpc>
              <a:spcBef>
                <a:spcPts val="450"/>
              </a:spcBef>
            </a:pPr>
            <a:r>
              <a:rPr lang="en-GB" altLang="en-US" sz="700" i="1" dirty="0">
                <a:solidFill>
                  <a:srgbClr val="000000"/>
                </a:solidFill>
                <a:cs typeface="Times New Roman" panose="02020603050405020304" pitchFamily="18" charset="0"/>
              </a:rPr>
              <a:t>Group 2 includes: ES, HU, MT, FR, RO, EE, DE, LV, LU;</a:t>
            </a:r>
            <a:endParaRPr lang="en-GB" altLang="en-US" sz="700" dirty="0">
              <a:solidFill>
                <a:srgbClr val="000000"/>
              </a:solidFill>
            </a:endParaRPr>
          </a:p>
          <a:p>
            <a:pPr eaLnBrk="1" hangingPunct="1">
              <a:lnSpc>
                <a:spcPts val="1050"/>
              </a:lnSpc>
              <a:spcBef>
                <a:spcPts val="450"/>
              </a:spcBef>
            </a:pPr>
            <a:r>
              <a:rPr lang="en-GB" altLang="en-US" sz="700" i="1" dirty="0">
                <a:solidFill>
                  <a:srgbClr val="000000"/>
                </a:solidFill>
                <a:cs typeface="Times New Roman" panose="02020603050405020304" pitchFamily="18" charset="0"/>
              </a:rPr>
              <a:t>Group 3 includes: SI, IE, AT, NL, UK, FI, CY, DK, SE.</a:t>
            </a:r>
            <a:endParaRPr lang="en-GB" altLang="en-US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 txBox="1">
            <a:spLocks/>
          </p:cNvSpPr>
          <p:nvPr/>
        </p:nvSpPr>
        <p:spPr bwMode="auto">
          <a:xfrm>
            <a:off x="1979712" y="564799"/>
            <a:ext cx="7059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GB" altLang="en-US" sz="3400" b="1" dirty="0">
                <a:solidFill>
                  <a:srgbClr val="93933D"/>
                </a:solidFill>
                <a:latin typeface="Calibri" panose="020F0502020204030204" pitchFamily="34" charset="0"/>
              </a:rPr>
              <a:t>	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 Impact on GDP by MS in 2050</a:t>
            </a:r>
            <a:endParaRPr lang="en-US" altLang="en-US" sz="3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31748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386513"/>
            <a:ext cx="4810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2664519" y="6036267"/>
            <a:ext cx="43910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04813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050"/>
              </a:lnSpc>
              <a:spcBef>
                <a:spcPts val="450"/>
              </a:spcBef>
            </a:pPr>
            <a:r>
              <a:rPr lang="en-GB" altLang="en-US" sz="1100" i="1" dirty="0">
                <a:solidFill>
                  <a:srgbClr val="000000"/>
                </a:solidFill>
                <a:cs typeface="Times New Roman" panose="02020603050405020304" pitchFamily="18" charset="0"/>
              </a:rPr>
              <a:t>Group 1 includes: SK, HR, IT, CZ, PL, LT, EL, BG, PT, BE; </a:t>
            </a:r>
            <a:endParaRPr lang="en-GB" altLang="en-US" sz="1100" dirty="0">
              <a:solidFill>
                <a:srgbClr val="000000"/>
              </a:solidFill>
            </a:endParaRPr>
          </a:p>
          <a:p>
            <a:pPr eaLnBrk="1" hangingPunct="1">
              <a:lnSpc>
                <a:spcPts val="1050"/>
              </a:lnSpc>
              <a:spcBef>
                <a:spcPts val="450"/>
              </a:spcBef>
            </a:pPr>
            <a:r>
              <a:rPr lang="en-GB" altLang="en-US" sz="1100" i="1" dirty="0">
                <a:solidFill>
                  <a:srgbClr val="000000"/>
                </a:solidFill>
                <a:cs typeface="Times New Roman" panose="02020603050405020304" pitchFamily="18" charset="0"/>
              </a:rPr>
              <a:t>Group 2 includes: ES, HU, MT, FR, RO, EE, DE, LV, LU;</a:t>
            </a:r>
            <a:endParaRPr lang="en-GB" altLang="en-US" sz="1100" dirty="0">
              <a:solidFill>
                <a:srgbClr val="000000"/>
              </a:solidFill>
            </a:endParaRPr>
          </a:p>
          <a:p>
            <a:pPr eaLnBrk="1" hangingPunct="1">
              <a:lnSpc>
                <a:spcPts val="1050"/>
              </a:lnSpc>
              <a:spcBef>
                <a:spcPts val="450"/>
              </a:spcBef>
            </a:pPr>
            <a:r>
              <a:rPr lang="en-GB" altLang="en-US" sz="1100" i="1" dirty="0">
                <a:solidFill>
                  <a:srgbClr val="000000"/>
                </a:solidFill>
                <a:cs typeface="Times New Roman" panose="02020603050405020304" pitchFamily="18" charset="0"/>
              </a:rPr>
              <a:t>Group 3 includes: SI, IE, AT, NL, UK, FI, CY, DK, SE.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4" y="1988840"/>
            <a:ext cx="7561536" cy="378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1828800"/>
          <a:ext cx="7848600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844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386513"/>
            <a:ext cx="4810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itle 1"/>
          <p:cNvSpPr txBox="1">
            <a:spLocks/>
          </p:cNvSpPr>
          <p:nvPr/>
        </p:nvSpPr>
        <p:spPr bwMode="auto">
          <a:xfrm>
            <a:off x="1072938" y="379412"/>
            <a:ext cx="7415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3400" b="1" dirty="0">
                <a:solidFill>
                  <a:srgbClr val="0070C0"/>
                </a:solidFill>
                <a:latin typeface="Calibri" panose="020F0502020204030204" pitchFamily="34" charset="0"/>
              </a:rPr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28775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71800" y="1403648"/>
            <a:ext cx="6836296" cy="3312368"/>
          </a:xfrm>
        </p:spPr>
        <p:txBody>
          <a:bodyPr anchor="t"/>
          <a:lstStyle/>
          <a:p>
            <a:pPr lvl="0" algn="l"/>
            <a: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GB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GB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eige.europa.eu</a:t>
            </a:r>
            <a:r>
              <a:rPr lang="en-US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GB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GB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twitter.com/</a:t>
            </a:r>
            <a:r>
              <a:rPr lang="en-US" altLang="en-US" sz="1800" dirty="0" err="1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eurogender</a:t>
            </a:r>
            <a:r>
              <a:rPr lang="en-US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GB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GB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facebook.com/eige.europa.eu</a:t>
            </a:r>
            <a:r>
              <a:rPr lang="en-US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GB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GB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youtube.com/user/</a:t>
            </a:r>
            <a:r>
              <a:rPr lang="en-US" altLang="en-US" sz="1800" dirty="0" err="1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eurogender</a:t>
            </a:r>
            <a: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GB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GB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eige.europa.eu/newsletter</a:t>
            </a:r>
            <a:r>
              <a:rPr lang="lt-LT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GB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GB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GB" altLang="en-US" sz="1800" dirty="0" smtClean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>eurogender.eige.europa.eu</a:t>
            </a:r>
            <a:r>
              <a:rPr lang="en-US" altLang="en-US" sz="24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4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24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24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lt-LT" altLang="en-US" sz="24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lt-LT" altLang="en-US" sz="24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r>
              <a:rPr lang="en-US" altLang="en-US" sz="36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altLang="en-US" sz="3600" dirty="0">
                <a:solidFill>
                  <a:srgbClr val="064C98"/>
                </a:solidFill>
                <a:latin typeface="Myriad Pro" pitchFamily="34" charset="0"/>
                <a:cs typeface="Arial" pitchFamily="34" charset="0"/>
              </a:rPr>
            </a:br>
            <a:endParaRPr lang="en-GB" sz="3600" b="1" cap="small" dirty="0">
              <a:solidFill>
                <a:srgbClr val="064C98"/>
              </a:solidFill>
              <a:latin typeface="Myriad Pro" pitchFamily="34" charset="0"/>
              <a:ea typeface="Adobe Fan Heiti Std B" pitchFamily="34" charset="-128"/>
              <a:cs typeface="Arial" pitchFamily="34" charset="0"/>
            </a:endParaRPr>
          </a:p>
        </p:txBody>
      </p:sp>
      <p:pic>
        <p:nvPicPr>
          <p:cNvPr id="10248" name="Picture 8" descr="http://icons.iconarchive.com/icons/kyo-tux/phuzion/256/File-Web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916832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searchengineland.com/figz/wp-content/seloads/2011/08/twitter-bird-logo-squa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28" y="270892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upload.wikimedia.org/wikipedia/commons/c/cd/Facebook_logo_(squar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83" y="3506017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seeklogo.com/images/Y/youtube-square-logo-3F9D037665-seeklogo.com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07" y="4437112"/>
            <a:ext cx="441924" cy="4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www.ulgdyp.org/wp-content/uploads/2014/05/E-Mai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21" y="5275431"/>
            <a:ext cx="455246" cy="4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267744" y="260648"/>
            <a:ext cx="64190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3600" dirty="0" smtClean="0">
                <a:solidFill>
                  <a:srgbClr val="1B4EA4"/>
                </a:solidFill>
              </a:rPr>
              <a:t>Thank you</a:t>
            </a:r>
            <a:endParaRPr lang="en-GB" sz="3600" dirty="0">
              <a:solidFill>
                <a:srgbClr val="1B4EA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68"/>
          <a:stretch/>
        </p:blipFill>
        <p:spPr>
          <a:xfrm>
            <a:off x="2040121" y="6026297"/>
            <a:ext cx="516329" cy="409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504" y="6419919"/>
            <a:ext cx="520460" cy="3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10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10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0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Methodological steps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16832"/>
            <a:ext cx="1266825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2060848"/>
            <a:ext cx="5688632" cy="41764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endParaRPr lang="en-GB" sz="2400" b="1" kern="12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060848"/>
            <a:ext cx="7056784" cy="41764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r>
              <a:rPr lang="en-GB" sz="4400" b="1" dirty="0" smtClean="0"/>
              <a:t>300 resources</a:t>
            </a:r>
          </a:p>
          <a:p>
            <a:endParaRPr lang="en-GB" sz="4400" b="1" kern="1200" dirty="0" smtClean="0"/>
          </a:p>
          <a:p>
            <a:r>
              <a:rPr lang="en-GB" sz="4400" b="1" kern="1200" dirty="0" smtClean="0"/>
              <a:t>9 pathways</a:t>
            </a:r>
          </a:p>
          <a:p>
            <a:endParaRPr lang="en-GB" sz="4400" b="1" kern="1200" dirty="0" smtClean="0"/>
          </a:p>
          <a:p>
            <a:r>
              <a:rPr lang="en-GB" sz="4400" b="1" kern="1200" dirty="0" smtClean="0"/>
              <a:t>International expert group</a:t>
            </a:r>
          </a:p>
          <a:p>
            <a:endParaRPr lang="en-GB" sz="4400" b="1" dirty="0" smtClean="0"/>
          </a:p>
          <a:p>
            <a:r>
              <a:rPr lang="en-GB" sz="4400" b="1" dirty="0" smtClean="0"/>
              <a:t>5 pathways </a:t>
            </a:r>
            <a:endParaRPr lang="en-GB" sz="4400" b="1" kern="1200" dirty="0" smtClean="0"/>
          </a:p>
        </p:txBody>
      </p:sp>
    </p:spTree>
    <p:extLst>
      <p:ext uri="{BB962C8B-B14F-4D97-AF65-F5344CB8AC3E}">
        <p14:creationId xmlns:p14="http://schemas.microsoft.com/office/powerpoint/2010/main" val="27506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ctrTitle"/>
          </p:nvPr>
        </p:nvSpPr>
        <p:spPr>
          <a:xfrm>
            <a:off x="1047750" y="590550"/>
            <a:ext cx="7415213" cy="574675"/>
          </a:xfrm>
        </p:spPr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en-US" altLang="en-US" sz="3600" dirty="0">
                <a:solidFill>
                  <a:srgbClr val="1B4EA4"/>
                </a:solidFill>
              </a:rPr>
              <a:t>E3ME modelling - baseline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5136649"/>
              </p:ext>
            </p:extLst>
          </p:nvPr>
        </p:nvGraphicFramePr>
        <p:xfrm>
          <a:off x="0" y="1577975"/>
          <a:ext cx="8820472" cy="513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8069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386513"/>
            <a:ext cx="4810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695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492896"/>
            <a:ext cx="74580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824536" cy="490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619250" y="87312"/>
            <a:ext cx="7343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GB" altLang="en-US" sz="3600" b="1" dirty="0">
                <a:solidFill>
                  <a:srgbClr val="1B4EA4"/>
                </a:solidFill>
                <a:latin typeface="+mn-lt"/>
                <a:ea typeface="+mj-ea"/>
                <a:cs typeface="+mj-cs"/>
              </a:rPr>
              <a:t>Gender equality boosts economic growth</a:t>
            </a:r>
            <a:endParaRPr lang="en-US" altLang="en-US" sz="3600" b="1" dirty="0">
              <a:solidFill>
                <a:srgbClr val="1B4EA4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20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2498725" y="297323"/>
            <a:ext cx="6645275" cy="1027113"/>
          </a:xfrm>
        </p:spPr>
        <p:txBody>
          <a:bodyPr/>
          <a:lstStyle/>
          <a:p>
            <a:r>
              <a:rPr lang="en-GB" altLang="en-US" dirty="0">
                <a:solidFill>
                  <a:srgbClr val="1B4EA4"/>
                </a:solidFill>
              </a:rPr>
              <a:t>Labour market activity</a:t>
            </a:r>
          </a:p>
        </p:txBody>
      </p:sp>
      <p:pic>
        <p:nvPicPr>
          <p:cNvPr id="57348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386513"/>
            <a:ext cx="4810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79337312"/>
              </p:ext>
            </p:extLst>
          </p:nvPr>
        </p:nvGraphicFramePr>
        <p:xfrm>
          <a:off x="365919" y="1636969"/>
          <a:ext cx="5358209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5907088" y="4244975"/>
            <a:ext cx="2738437" cy="2303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EU gender gap in activity rates 15%</a:t>
            </a:r>
          </a:p>
        </p:txBody>
      </p:sp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81613"/>
            <a:ext cx="15113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Bent-Up Arrow 16"/>
          <p:cNvSpPr/>
          <p:nvPr/>
        </p:nvSpPr>
        <p:spPr>
          <a:xfrm rot="5400000">
            <a:off x="4883852" y="5162024"/>
            <a:ext cx="930275" cy="105886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6196013" y="1628775"/>
            <a:ext cx="2449512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EU Employment rate 64.3% -75.9%</a:t>
            </a:r>
          </a:p>
        </p:txBody>
      </p:sp>
      <p:sp>
        <p:nvSpPr>
          <p:cNvPr id="2" name="Down Arrow 1"/>
          <p:cNvSpPr/>
          <p:nvPr/>
        </p:nvSpPr>
        <p:spPr>
          <a:xfrm rot="10800000">
            <a:off x="7281863" y="2943225"/>
            <a:ext cx="674687" cy="1174750"/>
          </a:xfrm>
          <a:prstGeom prst="downArrow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722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 equality boosts GDP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41096"/>
            <a:ext cx="6048672" cy="48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 equality creates jobs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4" y="1847851"/>
            <a:ext cx="9006560" cy="42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tsoutdi\Desktop\Picture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38313"/>
            <a:ext cx="4538663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1"/>
          <p:cNvSpPr txBox="1">
            <a:spLocks/>
          </p:cNvSpPr>
          <p:nvPr/>
        </p:nvSpPr>
        <p:spPr bwMode="auto">
          <a:xfrm>
            <a:off x="1403350" y="590550"/>
            <a:ext cx="7059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GB" altLang="en-US" sz="3400" b="1" dirty="0">
                <a:solidFill>
                  <a:srgbClr val="93933D"/>
                </a:solidFill>
                <a:latin typeface="Calibri" panose="020F0502020204030204" pitchFamily="34" charset="0"/>
              </a:rPr>
              <a:t>	</a:t>
            </a:r>
            <a:r>
              <a:rPr lang="en-GB" altLang="en-US" sz="3600" b="1" dirty="0">
                <a:solidFill>
                  <a:srgbClr val="1B4EA4"/>
                </a:solidFill>
                <a:latin typeface="+mn-lt"/>
                <a:ea typeface="+mj-ea"/>
                <a:cs typeface="+mj-cs"/>
              </a:rPr>
              <a:t>Countries that increase gender equality will reap bigger benefits</a:t>
            </a:r>
            <a:endParaRPr lang="en-US" altLang="en-US" sz="3600" b="1" dirty="0">
              <a:solidFill>
                <a:srgbClr val="1B4EA4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765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386513"/>
            <a:ext cx="4810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6425" y="1916113"/>
            <a:ext cx="2886075" cy="176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smtClean="0">
                <a:solidFill>
                  <a:srgbClr val="0070C0"/>
                </a:solidFill>
                <a:latin typeface="Calibri" panose="020F0502020204030204" pitchFamily="34" charset="0"/>
              </a:rPr>
              <a:t>In 2030</a:t>
            </a:r>
            <a:r>
              <a:rPr lang="en-GB" altLang="en-US" sz="2000" b="1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n-GB" altLang="en-US" sz="2000" b="1" smtClean="0">
                <a:solidFill>
                  <a:srgbClr val="0070C0"/>
                </a:solidFill>
                <a:latin typeface="Calibri" panose="020F0502020204030204" pitchFamily="34" charset="0"/>
              </a:rPr>
              <a:t>Group 1: up to 4% GDP</a:t>
            </a:r>
          </a:p>
          <a:p>
            <a:pPr algn="ctr">
              <a:defRPr/>
            </a:pPr>
            <a:r>
              <a:rPr lang="en-GB" altLang="en-US" sz="2000" b="1" smtClean="0">
                <a:solidFill>
                  <a:srgbClr val="DB7917"/>
                </a:solidFill>
                <a:latin typeface="Calibri" panose="020F0502020204030204" pitchFamily="34" charset="0"/>
              </a:rPr>
              <a:t>Group 2: up to 4% GDP</a:t>
            </a:r>
          </a:p>
          <a:p>
            <a:pPr algn="ctr">
              <a:defRPr/>
            </a:pPr>
            <a:r>
              <a:rPr lang="en-GB" altLang="en-US" sz="2000" b="1" smtClean="0">
                <a:latin typeface="Calibri" panose="020F0502020204030204" pitchFamily="34" charset="0"/>
              </a:rPr>
              <a:t>Group 3: up to 3% GDP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363" y="4221163"/>
            <a:ext cx="2878137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smtClean="0">
                <a:solidFill>
                  <a:srgbClr val="0070C0"/>
                </a:solidFill>
                <a:latin typeface="Calibri" panose="020F0502020204030204" pitchFamily="34" charset="0"/>
              </a:rPr>
              <a:t>In 2050</a:t>
            </a:r>
          </a:p>
          <a:p>
            <a:pPr algn="ctr">
              <a:defRPr/>
            </a:pPr>
            <a:r>
              <a:rPr lang="en-GB" altLang="en-US" sz="2000" b="1" smtClean="0">
                <a:solidFill>
                  <a:srgbClr val="0070C0"/>
                </a:solidFill>
                <a:latin typeface="Calibri" panose="020F0502020204030204" pitchFamily="34" charset="0"/>
              </a:rPr>
              <a:t>Group 1: up to 12% GDP</a:t>
            </a:r>
          </a:p>
          <a:p>
            <a:pPr algn="ctr">
              <a:defRPr/>
            </a:pPr>
            <a:r>
              <a:rPr lang="en-GB" altLang="en-US" sz="2000" b="1" smtClean="0">
                <a:solidFill>
                  <a:srgbClr val="DB7917"/>
                </a:solidFill>
                <a:latin typeface="Calibri" panose="020F0502020204030204" pitchFamily="34" charset="0"/>
              </a:rPr>
              <a:t>Group 2: up to 14% GDP</a:t>
            </a:r>
          </a:p>
          <a:p>
            <a:pPr algn="ctr">
              <a:defRPr/>
            </a:pPr>
            <a:r>
              <a:rPr lang="en-GB" altLang="en-US" sz="2000" b="1" smtClean="0">
                <a:latin typeface="Calibri" panose="020F0502020204030204" pitchFamily="34" charset="0"/>
              </a:rPr>
              <a:t>Group 3: up to 7% GDP </a:t>
            </a:r>
          </a:p>
        </p:txBody>
      </p:sp>
    </p:spTree>
    <p:extLst>
      <p:ext uri="{BB962C8B-B14F-4D97-AF65-F5344CB8AC3E}">
        <p14:creationId xmlns:p14="http://schemas.microsoft.com/office/powerpoint/2010/main" val="30506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defRPr sz="1600" b="1" kern="1200" dirty="0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3688</TotalTime>
  <Words>424</Words>
  <Application>Microsoft Office PowerPoint</Application>
  <PresentationFormat>On-screen Show (4:3)</PresentationFormat>
  <Paragraphs>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Adobe Fan Heiti Std B</vt:lpstr>
      <vt:lpstr>Arial</vt:lpstr>
      <vt:lpstr>Calibri</vt:lpstr>
      <vt:lpstr>Myriad Pro</vt:lpstr>
      <vt:lpstr>Times New Roman</vt:lpstr>
      <vt:lpstr>7_Office Theme</vt:lpstr>
      <vt:lpstr>Economic benefits of gender equality in the EU</vt:lpstr>
      <vt:lpstr>Methodological steps</vt:lpstr>
      <vt:lpstr>E3ME modelling - baseline</vt:lpstr>
      <vt:lpstr>Pathways</vt:lpstr>
      <vt:lpstr>PowerPoint Presentation</vt:lpstr>
      <vt:lpstr>Labour market activity</vt:lpstr>
      <vt:lpstr>Gender equality boosts GDP</vt:lpstr>
      <vt:lpstr>Gender equality creates jobs</vt:lpstr>
      <vt:lpstr>PowerPoint Presentation</vt:lpstr>
      <vt:lpstr>Closing the gender gap in activity rate boosts GDP </vt:lpstr>
      <vt:lpstr>Closing gender gaps in STEM education boosts GDP</vt:lpstr>
      <vt:lpstr>Closing gender gaps in STEM education creates more jobs</vt:lpstr>
      <vt:lpstr>PowerPoint Presentation</vt:lpstr>
      <vt:lpstr>PowerPoint Presentation</vt:lpstr>
      <vt:lpstr>PowerPoint Presentation</vt:lpstr>
      <vt:lpstr>  eige.europa.eu   twitter.com/eurogender   facebook.com/eige.europa.eu   youtube.com/user/eurogender   eige.europa.eu/newsletter   eurogender.eige.europa.eu    </vt:lpstr>
    </vt:vector>
  </TitlesOfParts>
  <Company>EIGE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EIGE’s database on gender statistics</dc:title>
  <dc:creator>Ligia Nobrega</dc:creator>
  <cp:lastModifiedBy>Romantė Šilytė</cp:lastModifiedBy>
  <cp:revision>233</cp:revision>
  <dcterms:created xsi:type="dcterms:W3CDTF">2015-08-14T07:16:50Z</dcterms:created>
  <dcterms:modified xsi:type="dcterms:W3CDTF">2017-07-11T12:49:13Z</dcterms:modified>
</cp:coreProperties>
</file>