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59" r:id="rId4"/>
    <p:sldId id="265" r:id="rId5"/>
    <p:sldId id="258" r:id="rId6"/>
    <p:sldId id="262" r:id="rId7"/>
    <p:sldId id="261" r:id="rId8"/>
    <p:sldId id="264" r:id="rId9"/>
    <p:sldId id="267" r:id="rId10"/>
    <p:sldId id="263" r:id="rId11"/>
    <p:sldId id="266" r:id="rId12"/>
    <p:sldId id="257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181" autoAdjust="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A87BB-40A5-4F85-9DFD-447D11726C9C}" type="datetimeFigureOut">
              <a:rPr lang="fr-BE" smtClean="0"/>
              <a:t>24-05-17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404A0-EDC6-4088-84EC-4316906B4ED6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2409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8272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nl-NL" altLang="fr-FR" sz="1400">
              <a:latin typeface="Arial" panose="020B0604020202020204" pitchFamily="34" charset="0"/>
              <a:ea typeface="굴림" panose="020B0600000101010101" pitchFamily="34" charset="-127"/>
              <a:cs typeface="Arial" panose="020B0604020202020204" pitchFamily="34" charset="0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141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558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13220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3476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78782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8744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404A0-EDC6-4088-84EC-4316906B4ED6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3164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597819"/>
            <a:ext cx="7772400" cy="1102519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BE" sz="4400" b="1" kern="1200" dirty="0">
                <a:solidFill>
                  <a:srgbClr val="0069A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Title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 lang="en-US" altLang="fr-FR" sz="5400" smtClean="0">
                <a:solidFill>
                  <a:srgbClr val="0069AA"/>
                </a:solidFill>
                <a:latin typeface="Arial" charset="0"/>
                <a:cs typeface="Arial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BE" altLang="fr-FR" sz="1600" b="1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>EVENT</a:t>
            </a:r>
            <a:r>
              <a:rPr lang="fr-BE" altLang="fr-FR" sz="3600" b="1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fr-BE" altLang="fr-FR" sz="3600" b="1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altLang="fr-FR" sz="16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>Name</a:t>
            </a:r>
            <a:br>
              <a:rPr lang="en-US" altLang="fr-FR" sz="16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altLang="fr-FR" sz="16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>Title</a:t>
            </a:r>
            <a:br>
              <a:rPr lang="en-US" altLang="fr-FR" sz="16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</a:br>
            <a:r>
              <a:rPr lang="en-US" altLang="fr-FR" sz="16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>Equinet, European Network of Equality Bodies</a:t>
            </a:r>
            <a:r>
              <a:rPr lang="en-US" altLang="fr-FR" sz="32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  <a:t/>
            </a:r>
            <a:br>
              <a:rPr lang="en-US" altLang="fr-FR" sz="3200" dirty="0" smtClean="0">
                <a:solidFill>
                  <a:srgbClr val="0069AA"/>
                </a:solidFill>
                <a:latin typeface="Arial" charset="0"/>
                <a:ea typeface="+mj-ea"/>
                <a:cs typeface="Arial" charset="0"/>
              </a:rPr>
            </a:br>
            <a:endParaRPr lang="fr-BE" dirty="0" smtClean="0"/>
          </a:p>
          <a:p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7998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78539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63688" y="2463738"/>
            <a:ext cx="5486400" cy="425054"/>
          </a:xfrm>
        </p:spPr>
        <p:txBody>
          <a:bodyPr anchor="b"/>
          <a:lstStyle>
            <a:lvl1pPr algn="ctr">
              <a:defRPr sz="2000" b="1" baseline="0"/>
            </a:lvl1pPr>
          </a:lstStyle>
          <a:p>
            <a:r>
              <a:rPr lang="en-US" dirty="0" smtClean="0"/>
              <a:t>Text</a:t>
            </a:r>
            <a:endParaRPr lang="fr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057804"/>
            <a:ext cx="5299992" cy="1571346"/>
          </a:xfrm>
        </p:spPr>
        <p:txBody>
          <a:bodyPr/>
          <a:lstStyle>
            <a:lvl1pPr marL="0" indent="0" algn="l" eaLnBrk="1" hangingPunct="1">
              <a:lnSpc>
                <a:spcPct val="90000"/>
              </a:lnSpc>
              <a:buNone/>
              <a:defRPr sz="1600" b="1" baseline="0"/>
            </a:lvl1pPr>
            <a:lvl2pPr marL="457200" indent="0" algn="l">
              <a:buNone/>
              <a:defRPr sz="1200"/>
            </a:lvl2pPr>
            <a:lvl3pPr marL="914400" indent="0" algn="l">
              <a:buNone/>
              <a:defRPr sz="1000"/>
            </a:lvl3pPr>
            <a:lvl4pPr marL="1371600" indent="0" algn="l">
              <a:buNone/>
              <a:defRPr sz="900"/>
            </a:lvl4pPr>
            <a:lvl5pPr marL="1828800" indent="0" algn="l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algn="ctr" eaLnBrk="1" hangingPunct="1">
              <a:lnSpc>
                <a:spcPct val="90000"/>
              </a:lnSpc>
              <a:defRPr/>
            </a:pPr>
            <a:r>
              <a:rPr lang="en-US" altLang="fr-FR" b="1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2483769" y="303498"/>
            <a:ext cx="4176713" cy="199786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24416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4545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6683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8930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7809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17658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7103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4720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8277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B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www.equineteurope.org</a:t>
            </a:r>
            <a:endParaRPr lang="fr-B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578136"/>
            <a:ext cx="2843808" cy="678592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89" y="4623868"/>
            <a:ext cx="2487058" cy="52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911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lang="fr-BE" sz="4400" b="1" u="none" kern="1200" dirty="0">
          <a:solidFill>
            <a:srgbClr val="0069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C000"/>
        </a:buClr>
        <a:buFont typeface="Arial" panose="020B0604020202020204" pitchFamily="34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C000"/>
        </a:buClr>
        <a:buFont typeface="Arial" panose="020B0604020202020204" pitchFamily="34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anose="020B0604020202020204" pitchFamily="34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anose="020B0604020202020204" pitchFamily="34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FFC000"/>
        </a:buClr>
        <a:buFont typeface="Arial" panose="020B0604020202020204" pitchFamily="34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mailto:info@equineteurope.org" TargetMode="Externa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09600" y="666750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fr-BE" dirty="0" err="1" smtClean="0"/>
              <a:t>Equality</a:t>
            </a:r>
            <a:r>
              <a:rPr lang="fr-BE" dirty="0" smtClean="0"/>
              <a:t> Bodies and the Economic </a:t>
            </a:r>
            <a:r>
              <a:rPr lang="fr-BE" dirty="0" err="1" smtClean="0"/>
              <a:t>Empowerment</a:t>
            </a:r>
            <a:r>
              <a:rPr lang="fr-BE" dirty="0" smtClean="0"/>
              <a:t> of </a:t>
            </a:r>
            <a:r>
              <a:rPr lang="fr-BE" dirty="0" err="1" smtClean="0"/>
              <a:t>Women</a:t>
            </a:r>
            <a:endParaRPr lang="fr-BE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400" dirty="0" smtClean="0"/>
              <a:t>Asia – Europe Meeting (ASEM) 25 May 2017, Vilnius</a:t>
            </a:r>
          </a:p>
          <a:p>
            <a:r>
              <a:rPr lang="en-US" sz="2400" dirty="0" smtClean="0"/>
              <a:t>Liisa-Ly Pakosta</a:t>
            </a:r>
          </a:p>
          <a:p>
            <a:r>
              <a:rPr lang="en-US" sz="2400" dirty="0" smtClean="0"/>
              <a:t>Gender Equality and Equal Treatment Commissioner</a:t>
            </a:r>
            <a:r>
              <a:rPr lang="en-US" sz="2400" dirty="0"/>
              <a:t> </a:t>
            </a:r>
            <a:r>
              <a:rPr lang="en-US" sz="2400" dirty="0" smtClean="0"/>
              <a:t>of Estonia </a:t>
            </a:r>
            <a:endParaRPr lang="fr-B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141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Work-Life Balance policies </a:t>
            </a:r>
          </a:p>
          <a:p>
            <a:pPr lvl="1"/>
            <a:r>
              <a:rPr lang="en-US" dirty="0"/>
              <a:t>Increase labor market access for those with care responsibilities </a:t>
            </a:r>
            <a:endParaRPr lang="en-US" dirty="0" smtClean="0"/>
          </a:p>
          <a:p>
            <a:pPr lvl="1"/>
            <a:r>
              <a:rPr lang="en-US" dirty="0" smtClean="0"/>
              <a:t>Promote gender equality in care responsibilities, including through paternity leave and working with employers to combat discrimination and gender stereotypes </a:t>
            </a:r>
          </a:p>
          <a:p>
            <a:pPr lvl="1"/>
            <a:r>
              <a:rPr lang="en-US" dirty="0" smtClean="0"/>
              <a:t>Ensure Barcelona targets for quality childcare are met </a:t>
            </a:r>
          </a:p>
          <a:p>
            <a:r>
              <a:rPr lang="en-US" dirty="0" smtClean="0"/>
              <a:t>Gender neutral hiring and promotion procedures </a:t>
            </a:r>
          </a:p>
          <a:p>
            <a:r>
              <a:rPr lang="en-US" dirty="0"/>
              <a:t>Impact assessments by public authorities </a:t>
            </a:r>
            <a:endParaRPr lang="en-US" dirty="0" smtClean="0"/>
          </a:p>
          <a:p>
            <a:r>
              <a:rPr lang="en-US" dirty="0" smtClean="0"/>
              <a:t>Proactive approach to equality through regular monitoring (both public and private sectors)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037388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roactive approach to achieve equality in practice </a:t>
            </a:r>
          </a:p>
          <a:p>
            <a:pPr lvl="1"/>
            <a:r>
              <a:rPr lang="en-US" dirty="0" smtClean="0"/>
              <a:t>Continuous efforts needed from all stakeholders</a:t>
            </a:r>
          </a:p>
          <a:p>
            <a:r>
              <a:rPr lang="en-US" dirty="0" smtClean="0"/>
              <a:t>Equality duties: an ambitious new tool?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27563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788024" y="1059582"/>
            <a:ext cx="2880320" cy="1254456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>Thank you for your attention!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Any questions? </a:t>
            </a:r>
            <a:endParaRPr lang="fr-BE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defRPr/>
            </a:pPr>
            <a:r>
              <a:rPr lang="en-GB" altLang="fr-FR" sz="2800" dirty="0" smtClean="0"/>
              <a:t>	</a:t>
            </a:r>
            <a:r>
              <a:rPr lang="en-GB" altLang="fr-FR" sz="2800" dirty="0" err="1" smtClean="0"/>
              <a:t>EquinetEurope</a:t>
            </a:r>
            <a:endParaRPr lang="en-GB" altLang="fr-FR" sz="2800" dirty="0"/>
          </a:p>
          <a:p>
            <a:pPr algn="ctr">
              <a:defRPr/>
            </a:pPr>
            <a:endParaRPr lang="en-GB" altLang="fr-FR" dirty="0" smtClean="0"/>
          </a:p>
          <a:p>
            <a:pPr algn="ctr">
              <a:defRPr/>
            </a:pPr>
            <a:r>
              <a:rPr lang="en-GB" altLang="fr-FR" dirty="0" smtClean="0"/>
              <a:t>EQUINET </a:t>
            </a:r>
            <a:r>
              <a:rPr lang="en-GB" altLang="fr-FR" dirty="0"/>
              <a:t>SECRETARIAT</a:t>
            </a:r>
          </a:p>
          <a:p>
            <a:pPr algn="ctr">
              <a:defRPr/>
            </a:pPr>
            <a:r>
              <a:rPr lang="en-GB" altLang="fr-FR" dirty="0"/>
              <a:t>138 Rue Royale / </a:t>
            </a:r>
            <a:r>
              <a:rPr lang="en-GB" altLang="fr-FR" dirty="0" err="1"/>
              <a:t>Koningsstraat</a:t>
            </a:r>
            <a:r>
              <a:rPr lang="en-GB" altLang="fr-FR" dirty="0"/>
              <a:t> </a:t>
            </a:r>
          </a:p>
          <a:p>
            <a:pPr algn="ctr">
              <a:defRPr/>
            </a:pPr>
            <a:r>
              <a:rPr lang="en-GB" altLang="fr-FR" dirty="0"/>
              <a:t>B-1000 Brussels, Belgium</a:t>
            </a:r>
          </a:p>
          <a:p>
            <a:pPr algn="ctr">
              <a:defRPr/>
            </a:pPr>
            <a:r>
              <a:rPr lang="en-GB" altLang="fr-FR" dirty="0"/>
              <a:t>Tel: +32 (0)2 212 3182</a:t>
            </a:r>
          </a:p>
          <a:p>
            <a:pPr algn="ctr">
              <a:defRPr/>
            </a:pPr>
            <a:r>
              <a:rPr lang="en-GB" altLang="fr-FR" u="sng" dirty="0">
                <a:hlinkClick r:id="rId2"/>
              </a:rPr>
              <a:t>info@equineteurope.org</a:t>
            </a:r>
            <a:endParaRPr lang="en-GB" altLang="fr-FR" u="sng" dirty="0"/>
          </a:p>
          <a:p>
            <a:pPr marL="538160" indent="-272654" algn="just">
              <a:buSzPct val="100000"/>
              <a:buFont typeface="Arial" pitchFamily="34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kern="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pPr marL="265507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kern="0" dirty="0">
              <a:solidFill>
                <a:srgbClr val="000000"/>
              </a:solidFill>
              <a:latin typeface="Arial" pitchFamily="34"/>
              <a:cs typeface="Arial" pitchFamily="34"/>
            </a:endParaRPr>
          </a:p>
          <a:p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  <p:pic>
        <p:nvPicPr>
          <p:cNvPr id="2054" name="Picture 6" descr="C:\Users\saco\AppData\Local\Microsoft\Windows\Temporary Internet Files\Content.IE5\F5DQM1I1\questions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449" y="681538"/>
            <a:ext cx="3068528" cy="2076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http://img3.wikia.nocookie.net/__cb20130408215021/warframe/images/archive/7/78/20130408220026!Facebook_logo(2)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072246"/>
            <a:ext cx="581654" cy="426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ttp://www.usaha.org/Portals/6/Images/twitter-logo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072248"/>
            <a:ext cx="545787" cy="40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4" y="3072248"/>
            <a:ext cx="504054" cy="378040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979712" y="3492846"/>
            <a:ext cx="4968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57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771550"/>
            <a:ext cx="7772400" cy="6476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fr-FR" b="1" dirty="0">
                <a:solidFill>
                  <a:schemeClr val="accent1"/>
                </a:solidFill>
              </a:rPr>
              <a:t>Equinet Mission</a:t>
            </a:r>
            <a:r>
              <a:rPr lang="en-GB" altLang="fr-FR" sz="36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51670"/>
            <a:ext cx="8060432" cy="1512168"/>
          </a:xfrm>
        </p:spPr>
        <p:txBody>
          <a:bodyPr>
            <a:normAutofit/>
          </a:bodyPr>
          <a:lstStyle/>
          <a:p>
            <a:pPr marL="179388" lvl="1" indent="0" algn="ctr">
              <a:lnSpc>
                <a:spcPct val="90000"/>
              </a:lnSpc>
              <a:buFontTx/>
              <a:buNone/>
            </a:pPr>
            <a:r>
              <a:rPr lang="en-US" altLang="fr-FR" sz="2200" i="1" dirty="0"/>
              <a:t>‘Equinet promotes equality in Europe through supporting and enabling the work of national equality bodies. It supports equality bodies to be independent and effective as valuable catalysts for </a:t>
            </a:r>
            <a:r>
              <a:rPr lang="en-US" altLang="fr-FR" sz="2200" b="1" i="1" dirty="0"/>
              <a:t>more equal societies</a:t>
            </a:r>
            <a:r>
              <a:rPr lang="en-US" altLang="fr-FR" sz="2200" i="1" dirty="0"/>
              <a:t>’</a:t>
            </a:r>
            <a:endParaRPr lang="en-GB" altLang="fr-FR" sz="2200" dirty="0"/>
          </a:p>
        </p:txBody>
      </p:sp>
      <p:sp>
        <p:nvSpPr>
          <p:cNvPr id="2" name="Rectangle 1"/>
          <p:cNvSpPr/>
          <p:nvPr/>
        </p:nvSpPr>
        <p:spPr>
          <a:xfrm>
            <a:off x="3396392" y="4741862"/>
            <a:ext cx="20168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chemeClr val="accent1"/>
                </a:solidFill>
              </a:rPr>
              <a:t>www.equineteurope.org</a:t>
            </a:r>
            <a:endParaRPr lang="fr-BE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07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Equinet</a:t>
            </a:r>
            <a:r>
              <a:rPr lang="fr-BE" dirty="0" smtClean="0"/>
              <a:t> 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000" dirty="0"/>
              <a:t>Network of </a:t>
            </a:r>
            <a:r>
              <a:rPr lang="en-US" sz="3000" dirty="0" smtClean="0"/>
              <a:t>national </a:t>
            </a:r>
            <a:r>
              <a:rPr lang="en-US" sz="3000" b="1" dirty="0"/>
              <a:t>equality bodies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(</a:t>
            </a:r>
            <a:r>
              <a:rPr lang="en-US" sz="2200" dirty="0"/>
              <a:t>46 members from 34 European countries) </a:t>
            </a:r>
          </a:p>
          <a:p>
            <a:r>
              <a:rPr lang="en-US" sz="3000" dirty="0" smtClean="0"/>
              <a:t>Equality </a:t>
            </a:r>
            <a:r>
              <a:rPr lang="en-US" sz="3000" dirty="0"/>
              <a:t>bodies on the basis of </a:t>
            </a:r>
            <a:r>
              <a:rPr lang="en-US" sz="3000" b="1" dirty="0" smtClean="0"/>
              <a:t>EU</a:t>
            </a:r>
            <a:r>
              <a:rPr lang="en-US" sz="3000" dirty="0" smtClean="0"/>
              <a:t> </a:t>
            </a:r>
            <a:r>
              <a:rPr lang="en-US" sz="3000" b="1" dirty="0"/>
              <a:t>Equal Treatment Directives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200" dirty="0" smtClean="0"/>
              <a:t>(</a:t>
            </a:r>
            <a:r>
              <a:rPr lang="en-US" sz="2200" dirty="0"/>
              <a:t>2000/43/EC; 2004/113/EC; 2006/54/EC)</a:t>
            </a:r>
          </a:p>
          <a:p>
            <a:r>
              <a:rPr lang="en-US" sz="3000" b="1" dirty="0"/>
              <a:t>Diversity</a:t>
            </a:r>
            <a:r>
              <a:rPr lang="en-US" sz="3000" dirty="0"/>
              <a:t> among national equality bodies in terms of size, mandate, grounds, structure and experience </a:t>
            </a:r>
          </a:p>
          <a:p>
            <a:endParaRPr lang="fr-B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8963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Equality bodies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Mandated by EU to</a:t>
            </a:r>
          </a:p>
          <a:p>
            <a:pPr lvl="1"/>
            <a:r>
              <a:rPr lang="en-US" dirty="0" smtClean="0"/>
              <a:t>“Provide independent assistance to victims”</a:t>
            </a:r>
          </a:p>
          <a:p>
            <a:pPr lvl="1"/>
            <a:r>
              <a:rPr lang="en-US" dirty="0" smtClean="0"/>
              <a:t>“Conduct independent surveys”</a:t>
            </a:r>
          </a:p>
          <a:p>
            <a:pPr lvl="1"/>
            <a:r>
              <a:rPr lang="en-US" dirty="0" smtClean="0"/>
              <a:t>“Publish independent reports and make recommendations”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8854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16086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>Gender </a:t>
            </a:r>
            <a:r>
              <a:rPr lang="fr-BE" dirty="0" err="1" smtClean="0"/>
              <a:t>Equality</a:t>
            </a:r>
            <a:r>
              <a:rPr lang="fr-BE" dirty="0" smtClean="0"/>
              <a:t>: A </a:t>
            </a:r>
            <a:r>
              <a:rPr lang="fr-BE" dirty="0" err="1" smtClean="0"/>
              <a:t>Founding</a:t>
            </a:r>
            <a:r>
              <a:rPr lang="fr-BE" dirty="0" smtClean="0"/>
              <a:t> Value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1150"/>
            <a:ext cx="8229600" cy="297180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« The </a:t>
            </a:r>
            <a:r>
              <a:rPr lang="fr-BE" dirty="0" err="1" smtClean="0"/>
              <a:t>European</a:t>
            </a:r>
            <a:r>
              <a:rPr lang="fr-BE" dirty="0" smtClean="0"/>
              <a:t> Union </a:t>
            </a:r>
            <a:r>
              <a:rPr lang="fr-BE" dirty="0" err="1" smtClean="0"/>
              <a:t>is</a:t>
            </a:r>
            <a:r>
              <a:rPr lang="fr-BE" dirty="0" smtClean="0"/>
              <a:t> unique in setting out, in </a:t>
            </a:r>
            <a:r>
              <a:rPr lang="fr-BE" dirty="0" err="1" smtClean="0"/>
              <a:t>its</a:t>
            </a:r>
            <a:r>
              <a:rPr lang="fr-BE" dirty="0" smtClean="0"/>
              <a:t> </a:t>
            </a:r>
            <a:r>
              <a:rPr lang="fr-BE" dirty="0" err="1" smtClean="0"/>
              <a:t>founding</a:t>
            </a:r>
            <a:r>
              <a:rPr lang="fr-BE" dirty="0" smtClean="0"/>
              <a:t> documents, the </a:t>
            </a:r>
            <a:r>
              <a:rPr lang="fr-BE" dirty="0" err="1" smtClean="0"/>
              <a:t>shared</a:t>
            </a:r>
            <a:r>
              <a:rPr lang="fr-BE" dirty="0" smtClean="0"/>
              <a:t> </a:t>
            </a:r>
            <a:r>
              <a:rPr lang="fr-BE" dirty="0" err="1" smtClean="0"/>
              <a:t>beliefs</a:t>
            </a:r>
            <a:r>
              <a:rPr lang="fr-BE" dirty="0" smtClean="0"/>
              <a:t>, </a:t>
            </a:r>
            <a:r>
              <a:rPr lang="fr-BE" dirty="0" err="1" smtClean="0"/>
              <a:t>ideals</a:t>
            </a:r>
            <a:r>
              <a:rPr lang="fr-BE" dirty="0" smtClean="0"/>
              <a:t> and </a:t>
            </a:r>
            <a:r>
              <a:rPr lang="fr-BE" dirty="0" err="1" smtClean="0"/>
              <a:t>principles</a:t>
            </a:r>
            <a:r>
              <a:rPr lang="fr-BE" dirty="0" smtClean="0"/>
              <a:t> </a:t>
            </a:r>
            <a:r>
              <a:rPr lang="fr-BE" dirty="0" err="1" smtClean="0"/>
              <a:t>that</a:t>
            </a:r>
            <a:r>
              <a:rPr lang="fr-BE" dirty="0" smtClean="0"/>
              <a:t> </a:t>
            </a:r>
            <a:r>
              <a:rPr lang="fr-BE" dirty="0" err="1" smtClean="0"/>
              <a:t>we</a:t>
            </a:r>
            <a:r>
              <a:rPr lang="fr-BE" dirty="0" smtClean="0"/>
              <a:t> </a:t>
            </a:r>
            <a:r>
              <a:rPr lang="fr-BE" dirty="0" err="1" smtClean="0"/>
              <a:t>hold</a:t>
            </a:r>
            <a:r>
              <a:rPr lang="fr-BE" dirty="0" smtClean="0"/>
              <a:t> to </a:t>
            </a:r>
            <a:r>
              <a:rPr lang="fr-BE" dirty="0" err="1" smtClean="0"/>
              <a:t>be</a:t>
            </a:r>
            <a:r>
              <a:rPr lang="fr-BE" dirty="0" smtClean="0"/>
              <a:t> important </a:t>
            </a:r>
            <a:r>
              <a:rPr lang="fr-BE" dirty="0" err="1" smtClean="0"/>
              <a:t>across</a:t>
            </a:r>
            <a:r>
              <a:rPr lang="fr-BE" dirty="0" smtClean="0"/>
              <a:t> all the </a:t>
            </a:r>
            <a:r>
              <a:rPr lang="fr-BE" dirty="0" err="1" smtClean="0"/>
              <a:t>member</a:t>
            </a:r>
            <a:r>
              <a:rPr lang="fr-BE" dirty="0" smtClean="0"/>
              <a:t> states. » </a:t>
            </a:r>
          </a:p>
          <a:p>
            <a:pPr marL="0" indent="0">
              <a:buNone/>
            </a:pPr>
            <a:r>
              <a:rPr lang="fr-BE" dirty="0"/>
              <a:t>	</a:t>
            </a:r>
            <a:r>
              <a:rPr lang="fr-BE" dirty="0" smtClean="0"/>
              <a:t>	</a:t>
            </a:r>
            <a:r>
              <a:rPr lang="fr-BE" sz="2400" dirty="0" err="1" smtClean="0"/>
              <a:t>Equinet</a:t>
            </a:r>
            <a:r>
              <a:rPr lang="fr-BE" sz="2400" dirty="0" smtClean="0"/>
              <a:t> perspective </a:t>
            </a:r>
            <a:r>
              <a:rPr lang="fr-BE" sz="2400" i="1" dirty="0" smtClean="0"/>
              <a:t>« The </a:t>
            </a:r>
            <a:r>
              <a:rPr lang="fr-BE" sz="2400" i="1" dirty="0" err="1" smtClean="0"/>
              <a:t>Persistence</a:t>
            </a:r>
            <a:r>
              <a:rPr lang="fr-BE" sz="2400" i="1" dirty="0" smtClean="0"/>
              <a:t> of 			Discrimination, </a:t>
            </a:r>
            <a:r>
              <a:rPr lang="fr-BE" sz="2400" i="1" dirty="0" err="1" smtClean="0"/>
              <a:t>Harassment</a:t>
            </a:r>
            <a:r>
              <a:rPr lang="fr-BE" sz="2400" i="1" dirty="0" smtClean="0"/>
              <a:t> and </a:t>
            </a:r>
            <a:r>
              <a:rPr lang="fr-BE" sz="2400" i="1" dirty="0" err="1" smtClean="0"/>
              <a:t>Inequality</a:t>
            </a:r>
            <a:r>
              <a:rPr lang="fr-BE" sz="2400" i="1" dirty="0" smtClean="0"/>
              <a:t> for 			</a:t>
            </a:r>
            <a:r>
              <a:rPr lang="fr-BE" sz="2400" i="1" dirty="0" err="1" smtClean="0"/>
              <a:t>Women</a:t>
            </a:r>
            <a:r>
              <a:rPr lang="fr-BE" sz="2400" i="1" dirty="0" smtClean="0"/>
              <a:t> »</a:t>
            </a:r>
            <a:r>
              <a:rPr lang="fr-BE" sz="2400" dirty="0" smtClean="0"/>
              <a:t> (2015) </a:t>
            </a:r>
            <a:endParaRPr lang="fr-BE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9738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146571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Gender Equality and the Financial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7349"/>
            <a:ext cx="8229600" cy="2937273"/>
          </a:xfrm>
        </p:spPr>
        <p:txBody>
          <a:bodyPr>
            <a:normAutofit/>
          </a:bodyPr>
          <a:lstStyle/>
          <a:p>
            <a:r>
              <a:rPr lang="nb-NO" dirty="0" smtClean="0"/>
              <a:t>Yet most equality bodies note «the negative impact of the economic and financial crisis and of austerity policies on the work of progressing gender equality» </a:t>
            </a:r>
            <a:br>
              <a:rPr lang="nb-NO" dirty="0" smtClean="0"/>
            </a:br>
            <a:r>
              <a:rPr lang="nb-NO" dirty="0" smtClean="0"/>
              <a:t>			</a:t>
            </a:r>
            <a:r>
              <a:rPr lang="nb-NO" sz="2400" dirty="0" smtClean="0"/>
              <a:t>Equinet perspective (2015</a:t>
            </a:r>
            <a:r>
              <a:rPr lang="en-US" sz="2400" dirty="0" smtClean="0"/>
              <a:t>)</a:t>
            </a:r>
            <a:endParaRPr lang="nb-NO" sz="2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59680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2025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Business Case for Gender Equality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1149"/>
            <a:ext cx="8229600" cy="3013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/>
              <a:t>Inequalities do not only divide our societies, but also put a break on our competitiveness and economic growth</a:t>
            </a:r>
            <a:r>
              <a:rPr lang="en-US" dirty="0" smtClean="0"/>
              <a:t>.”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sz="2200" dirty="0"/>
              <a:t>Marianne </a:t>
            </a:r>
            <a:r>
              <a:rPr lang="en-US" sz="2200" dirty="0" err="1"/>
              <a:t>Thyssen</a:t>
            </a:r>
            <a:r>
              <a:rPr lang="en-US" sz="2200" dirty="0"/>
              <a:t>, Commissioner for Employment, </a:t>
            </a:r>
            <a:r>
              <a:rPr lang="en-US" sz="2200" dirty="0" smtClean="0"/>
              <a:t>		Social </a:t>
            </a:r>
            <a:r>
              <a:rPr lang="en-US" sz="2200" dirty="0"/>
              <a:t>Affairs, Skills and Labor Mobility, 22 May 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33154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The Situation of Women: Economic Empowerment?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Discrimination on grounds of socio-economic status often linked to gender </a:t>
            </a:r>
          </a:p>
          <a:p>
            <a:r>
              <a:rPr lang="en-US" dirty="0" smtClean="0"/>
              <a:t>Pregnancy/maternity discrimination widespread </a:t>
            </a:r>
          </a:p>
          <a:p>
            <a:r>
              <a:rPr lang="en-US" dirty="0" smtClean="0"/>
              <a:t>Discrimination in relation to uptake of leave and flexible work arrangements </a:t>
            </a:r>
          </a:p>
          <a:p>
            <a:r>
              <a:rPr lang="en-US" dirty="0" smtClean="0"/>
              <a:t>Inequalities in care work </a:t>
            </a:r>
          </a:p>
          <a:p>
            <a:r>
              <a:rPr lang="en-US" dirty="0" smtClean="0"/>
              <a:t>Gender stereotypes continue to hinder equality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91220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9941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Equality body tools for Women’s Economic Empowerment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Monitor and cooperate with employers</a:t>
            </a:r>
          </a:p>
          <a:p>
            <a:r>
              <a:rPr lang="en-US" dirty="0" smtClean="0"/>
              <a:t>Conduct research to inform policy</a:t>
            </a:r>
          </a:p>
          <a:p>
            <a:r>
              <a:rPr lang="en-US" dirty="0" smtClean="0"/>
              <a:t>Raise awareness and combat stereotypes</a:t>
            </a:r>
          </a:p>
          <a:p>
            <a:r>
              <a:rPr lang="en-US" dirty="0" smtClean="0"/>
              <a:t>Litigate </a:t>
            </a:r>
          </a:p>
          <a:p>
            <a:r>
              <a:rPr lang="en-US" dirty="0" smtClean="0"/>
              <a:t>Drive legal change</a:t>
            </a:r>
          </a:p>
          <a:p>
            <a:r>
              <a:rPr lang="en-US" dirty="0" smtClean="0"/>
              <a:t>Support mainstreaming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www.equineteurope.org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97444254"/>
      </p:ext>
    </p:extLst>
  </p:cSld>
  <p:clrMapOvr>
    <a:masterClrMapping/>
  </p:clrMapOvr>
</p:sld>
</file>

<file path=ppt/theme/theme1.xml><?xml version="1.0" encoding="utf-8"?>
<a:theme xmlns:a="http://schemas.openxmlformats.org/drawingml/2006/main" name="Equinet Template 201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Equinet. ASEM 25 May 2017</Template>
  <TotalTime>548</TotalTime>
  <Words>349</Words>
  <Application>Microsoft Office PowerPoint</Application>
  <PresentationFormat>On-screen Show (16:9)</PresentationFormat>
  <Paragraphs>78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굴림</vt:lpstr>
      <vt:lpstr>Equinet Template 2017</vt:lpstr>
      <vt:lpstr>Equality Bodies and the Economic Empowerment of Women</vt:lpstr>
      <vt:lpstr>Equinet Mission </vt:lpstr>
      <vt:lpstr>Equinet </vt:lpstr>
      <vt:lpstr>Equality bodies</vt:lpstr>
      <vt:lpstr>Gender Equality: A Founding Value</vt:lpstr>
      <vt:lpstr>Gender Equality and the Financial Crisis</vt:lpstr>
      <vt:lpstr>Business Case for Gender Equality</vt:lpstr>
      <vt:lpstr>The Situation of Women: Economic Empowerment? </vt:lpstr>
      <vt:lpstr>Equality body tools for Women’s Economic Empowerment</vt:lpstr>
      <vt:lpstr>Good Practices</vt:lpstr>
      <vt:lpstr>Conclusions</vt:lpstr>
      <vt:lpstr>Thank you for your attention!   Any questions?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Equality Bodies and the Economic Empowerment of Women</dc:title>
  <dc:creator>Katrine Steinfeld</dc:creator>
  <cp:lastModifiedBy>Katrine Steinfeld</cp:lastModifiedBy>
  <cp:revision>32</cp:revision>
  <dcterms:created xsi:type="dcterms:W3CDTF">2017-05-22T14:52:25Z</dcterms:created>
  <dcterms:modified xsi:type="dcterms:W3CDTF">2017-05-24T11:47:48Z</dcterms:modified>
</cp:coreProperties>
</file>