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6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7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8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9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10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11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1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1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1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1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16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17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18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19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0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1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3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7.xml" ContentType="application/vnd.openxmlformats-officedocument.theme+xml"/>
  <Override PartName="/ppt/slideLayouts/slideLayout66.xml" ContentType="application/vnd.openxmlformats-officedocument.presentationml.slideLayout+xml"/>
  <Override PartName="/ppt/theme/theme28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9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 saveSubsetFonts="1">
  <p:sldMasterIdLst>
    <p:sldMasterId id="2147483660" r:id="rId1"/>
    <p:sldMasterId id="2147483664" r:id="rId2"/>
    <p:sldMasterId id="2147483668" r:id="rId3"/>
    <p:sldMasterId id="2147483672" r:id="rId4"/>
    <p:sldMasterId id="2147483676" r:id="rId5"/>
    <p:sldMasterId id="2147483680" r:id="rId6"/>
    <p:sldMasterId id="2147483684" r:id="rId7"/>
    <p:sldMasterId id="2147483688" r:id="rId8"/>
    <p:sldMasterId id="2147483692" r:id="rId9"/>
    <p:sldMasterId id="2147483696" r:id="rId10"/>
    <p:sldMasterId id="2147483700" r:id="rId11"/>
    <p:sldMasterId id="2147483704" r:id="rId12"/>
    <p:sldMasterId id="2147483708" r:id="rId13"/>
    <p:sldMasterId id="2147483712" r:id="rId14"/>
    <p:sldMasterId id="2147483716" r:id="rId15"/>
    <p:sldMasterId id="2147483720" r:id="rId16"/>
    <p:sldMasterId id="2147483724" r:id="rId17"/>
    <p:sldMasterId id="2147483728" r:id="rId18"/>
    <p:sldMasterId id="2147483731" r:id="rId19"/>
    <p:sldMasterId id="2147483734" r:id="rId20"/>
    <p:sldMasterId id="2147483737" r:id="rId21"/>
    <p:sldMasterId id="2147483740" r:id="rId22"/>
    <p:sldMasterId id="2147483743" r:id="rId23"/>
    <p:sldMasterId id="2147483746" r:id="rId24"/>
    <p:sldMasterId id="2147483749" r:id="rId25"/>
    <p:sldMasterId id="2147483752" r:id="rId26"/>
    <p:sldMasterId id="2147483755" r:id="rId27"/>
    <p:sldMasterId id="2147483770" r:id="rId28"/>
    <p:sldMasterId id="2147483772" r:id="rId29"/>
    <p:sldMasterId id="2147483775" r:id="rId30"/>
  </p:sldMasterIdLst>
  <p:notesMasterIdLst>
    <p:notesMasterId r:id="rId57"/>
  </p:notesMasterIdLst>
  <p:handoutMasterIdLst>
    <p:handoutMasterId r:id="rId58"/>
  </p:handoutMasterIdLst>
  <p:sldIdLst>
    <p:sldId id="1566" r:id="rId31"/>
    <p:sldId id="1567" r:id="rId32"/>
    <p:sldId id="1568" r:id="rId33"/>
    <p:sldId id="1569" r:id="rId34"/>
    <p:sldId id="1570" r:id="rId35"/>
    <p:sldId id="1571" r:id="rId36"/>
    <p:sldId id="1572" r:id="rId37"/>
    <p:sldId id="1573" r:id="rId38"/>
    <p:sldId id="1574" r:id="rId39"/>
    <p:sldId id="1575" r:id="rId40"/>
    <p:sldId id="1564" r:id="rId41"/>
    <p:sldId id="1551" r:id="rId42"/>
    <p:sldId id="1553" r:id="rId43"/>
    <p:sldId id="1555" r:id="rId44"/>
    <p:sldId id="1556" r:id="rId45"/>
    <p:sldId id="1557" r:id="rId46"/>
    <p:sldId id="1558" r:id="rId47"/>
    <p:sldId id="1559" r:id="rId48"/>
    <p:sldId id="1560" r:id="rId49"/>
    <p:sldId id="1562" r:id="rId50"/>
    <p:sldId id="1563" r:id="rId51"/>
    <p:sldId id="1565" r:id="rId52"/>
    <p:sldId id="1545" r:id="rId53"/>
    <p:sldId id="1546" r:id="rId54"/>
    <p:sldId id="1554" r:id="rId55"/>
    <p:sldId id="1479" r:id="rId56"/>
  </p:sldIdLst>
  <p:sldSz cx="9906000" cy="6858000" type="A4"/>
  <p:notesSz cx="9874250" cy="6797675"/>
  <p:embeddedFontLst>
    <p:embeddedFont>
      <p:font typeface="휴먼고딕" pitchFamily="2" charset="-127"/>
      <p:regular r:id="rId59"/>
    </p:embeddedFont>
    <p:embeddedFont>
      <p:font typeface="Rix밝은고딕 B" charset="-127"/>
      <p:regular r:id="rId60"/>
    </p:embeddedFont>
    <p:embeddedFont>
      <p:font typeface="맑은 고딕" pitchFamily="50" charset="-127"/>
      <p:regular r:id="rId61"/>
      <p:bold r:id="rId62"/>
    </p:embeddedFont>
    <p:embeddedFont>
      <p:font typeface="한컴바탕" pitchFamily="18" charset="2"/>
      <p:regular r:id="rId63"/>
    </p:embeddedFont>
  </p:embeddedFontLst>
  <p:defaultTextStyle>
    <a:defPPr>
      <a:defRPr lang="ko-KR"/>
    </a:defPPr>
    <a:lvl1pPr algn="ctr" rtl="0" eaLnBrk="0" fontAlgn="base" hangingPunct="0">
      <a:spcBef>
        <a:spcPct val="50000"/>
      </a:spcBef>
      <a:spcAft>
        <a:spcPct val="10000"/>
      </a:spcAft>
      <a:defRPr sz="1300" b="1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1pPr>
    <a:lvl2pPr marL="457200" algn="ctr" rtl="0" eaLnBrk="0" fontAlgn="base" hangingPunct="0">
      <a:spcBef>
        <a:spcPct val="50000"/>
      </a:spcBef>
      <a:spcAft>
        <a:spcPct val="10000"/>
      </a:spcAft>
      <a:defRPr sz="1300" b="1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2pPr>
    <a:lvl3pPr marL="914400" algn="ctr" rtl="0" eaLnBrk="0" fontAlgn="base" hangingPunct="0">
      <a:spcBef>
        <a:spcPct val="50000"/>
      </a:spcBef>
      <a:spcAft>
        <a:spcPct val="10000"/>
      </a:spcAft>
      <a:defRPr sz="1300" b="1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3pPr>
    <a:lvl4pPr marL="1371600" algn="ctr" rtl="0" eaLnBrk="0" fontAlgn="base" hangingPunct="0">
      <a:spcBef>
        <a:spcPct val="50000"/>
      </a:spcBef>
      <a:spcAft>
        <a:spcPct val="10000"/>
      </a:spcAft>
      <a:defRPr sz="1300" b="1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4pPr>
    <a:lvl5pPr marL="1828800" algn="ctr" rtl="0" eaLnBrk="0" fontAlgn="base" hangingPunct="0">
      <a:spcBef>
        <a:spcPct val="50000"/>
      </a:spcBef>
      <a:spcAft>
        <a:spcPct val="10000"/>
      </a:spcAft>
      <a:defRPr sz="1300" b="1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5pPr>
    <a:lvl6pPr marL="2286000" algn="l" defTabSz="914400" rtl="0" eaLnBrk="1" latinLnBrk="1" hangingPunct="1">
      <a:defRPr sz="1300" b="1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6pPr>
    <a:lvl7pPr marL="2743200" algn="l" defTabSz="914400" rtl="0" eaLnBrk="1" latinLnBrk="1" hangingPunct="1">
      <a:defRPr sz="1300" b="1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7pPr>
    <a:lvl8pPr marL="3200400" algn="l" defTabSz="914400" rtl="0" eaLnBrk="1" latinLnBrk="1" hangingPunct="1">
      <a:defRPr sz="1300" b="1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8pPr>
    <a:lvl9pPr marL="3657600" algn="l" defTabSz="914400" rtl="0" eaLnBrk="1" latinLnBrk="1" hangingPunct="1">
      <a:defRPr sz="1300" b="1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11">
          <p15:clr>
            <a:srgbClr val="A4A3A4"/>
          </p15:clr>
        </p15:guide>
        <p15:guide id="2" orient="horz" pos="754">
          <p15:clr>
            <a:srgbClr val="A4A3A4"/>
          </p15:clr>
        </p15:guide>
        <p15:guide id="3" orient="horz" pos="4110">
          <p15:clr>
            <a:srgbClr val="A4A3A4"/>
          </p15:clr>
        </p15:guide>
        <p15:guide id="4" orient="horz" pos="4319">
          <p15:clr>
            <a:srgbClr val="A4A3A4"/>
          </p15:clr>
        </p15:guide>
        <p15:guide id="5" orient="horz" pos="663">
          <p15:clr>
            <a:srgbClr val="A4A3A4"/>
          </p15:clr>
        </p15:guide>
        <p15:guide id="6" pos="4073">
          <p15:clr>
            <a:srgbClr val="A4A3A4"/>
          </p15:clr>
        </p15:guide>
        <p15:guide id="7" pos="535">
          <p15:clr>
            <a:srgbClr val="A4A3A4"/>
          </p15:clr>
        </p15:guide>
        <p15:guide id="8" pos="5116">
          <p15:clr>
            <a:srgbClr val="A4A3A4"/>
          </p15:clr>
        </p15:guide>
        <p15:guide id="9" pos="1895">
          <p15:clr>
            <a:srgbClr val="A4A3A4"/>
          </p15:clr>
        </p15:guide>
        <p15:guide id="10" pos="897">
          <p15:clr>
            <a:srgbClr val="A4A3A4"/>
          </p15:clr>
        </p15:guide>
        <p15:guide id="11" pos="262">
          <p15:clr>
            <a:srgbClr val="A4A3A4"/>
          </p15:clr>
        </p15:guide>
        <p15:guide id="12" orient="horz" pos="11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223"/>
    <a:srgbClr val="2832F8"/>
    <a:srgbClr val="3312FA"/>
    <a:srgbClr val="FF0066"/>
    <a:srgbClr val="FFFFCC"/>
    <a:srgbClr val="F8E052"/>
    <a:srgbClr val="275C9D"/>
    <a:srgbClr val="F4F5FA"/>
    <a:srgbClr val="FFFFFF"/>
    <a:srgbClr val="60F2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94" autoAdjust="0"/>
    <p:restoredTop sz="99309" autoAdjust="0"/>
  </p:normalViewPr>
  <p:slideViewPr>
    <p:cSldViewPr>
      <p:cViewPr>
        <p:scale>
          <a:sx n="70" d="100"/>
          <a:sy n="70" d="100"/>
        </p:scale>
        <p:origin x="-2856" y="-1098"/>
      </p:cViewPr>
      <p:guideLst>
        <p:guide orient="horz" pos="1111"/>
        <p:guide orient="horz" pos="754"/>
        <p:guide orient="horz" pos="4110"/>
        <p:guide orient="horz" pos="4319"/>
        <p:guide orient="horz" pos="663"/>
        <p:guide orient="horz" pos="1117"/>
        <p:guide pos="4073"/>
        <p:guide pos="535"/>
        <p:guide pos="5116"/>
        <p:guide pos="1895"/>
        <p:guide pos="897"/>
        <p:guide pos="26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50" y="-72"/>
      </p:cViewPr>
      <p:guideLst>
        <p:guide orient="horz" pos="2142"/>
        <p:guide pos="31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9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4.xml"/><Relationship Id="rId42" Type="http://schemas.openxmlformats.org/officeDocument/2006/relationships/slide" Target="slides/slide12.xml"/><Relationship Id="rId47" Type="http://schemas.openxmlformats.org/officeDocument/2006/relationships/slide" Target="slides/slide17.xml"/><Relationship Id="rId50" Type="http://schemas.openxmlformats.org/officeDocument/2006/relationships/slide" Target="slides/slide20.xml"/><Relationship Id="rId55" Type="http://schemas.openxmlformats.org/officeDocument/2006/relationships/slide" Target="slides/slide25.xml"/><Relationship Id="rId63" Type="http://schemas.openxmlformats.org/officeDocument/2006/relationships/font" Target="fonts/font5.fntdata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2.xml"/><Relationship Id="rId37" Type="http://schemas.openxmlformats.org/officeDocument/2006/relationships/slide" Target="slides/slide7.xml"/><Relationship Id="rId40" Type="http://schemas.openxmlformats.org/officeDocument/2006/relationships/slide" Target="slides/slide10.xml"/><Relationship Id="rId45" Type="http://schemas.openxmlformats.org/officeDocument/2006/relationships/slide" Target="slides/slide15.xml"/><Relationship Id="rId53" Type="http://schemas.openxmlformats.org/officeDocument/2006/relationships/slide" Target="slides/slide23.xml"/><Relationship Id="rId58" Type="http://schemas.openxmlformats.org/officeDocument/2006/relationships/handoutMaster" Target="handoutMasters/handoutMaster1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6.xml"/><Relationship Id="rId49" Type="http://schemas.openxmlformats.org/officeDocument/2006/relationships/slide" Target="slides/slide19.xml"/><Relationship Id="rId57" Type="http://schemas.openxmlformats.org/officeDocument/2006/relationships/notesMaster" Target="notesMasters/notesMaster1.xml"/><Relationship Id="rId61" Type="http://schemas.openxmlformats.org/officeDocument/2006/relationships/font" Target="fonts/font3.fntdata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.xml"/><Relationship Id="rId44" Type="http://schemas.openxmlformats.org/officeDocument/2006/relationships/slide" Target="slides/slide14.xml"/><Relationship Id="rId52" Type="http://schemas.openxmlformats.org/officeDocument/2006/relationships/slide" Target="slides/slide22.xml"/><Relationship Id="rId60" Type="http://schemas.openxmlformats.org/officeDocument/2006/relationships/font" Target="fonts/font2.fntdata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" Target="slides/slide5.xml"/><Relationship Id="rId43" Type="http://schemas.openxmlformats.org/officeDocument/2006/relationships/slide" Target="slides/slide13.xml"/><Relationship Id="rId48" Type="http://schemas.openxmlformats.org/officeDocument/2006/relationships/slide" Target="slides/slide18.xml"/><Relationship Id="rId56" Type="http://schemas.openxmlformats.org/officeDocument/2006/relationships/slide" Target="slides/slide26.xml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3.xml"/><Relationship Id="rId38" Type="http://schemas.openxmlformats.org/officeDocument/2006/relationships/slide" Target="slides/slide8.xml"/><Relationship Id="rId46" Type="http://schemas.openxmlformats.org/officeDocument/2006/relationships/slide" Target="slides/slide16.xml"/><Relationship Id="rId59" Type="http://schemas.openxmlformats.org/officeDocument/2006/relationships/font" Target="fonts/font1.fntdata"/><Relationship Id="rId67" Type="http://schemas.openxmlformats.org/officeDocument/2006/relationships/tableStyles" Target="tableStyles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1.xml"/><Relationship Id="rId54" Type="http://schemas.openxmlformats.org/officeDocument/2006/relationships/slide" Target="slides/slide24.xml"/><Relationship Id="rId62" Type="http://schemas.openxmlformats.org/officeDocument/2006/relationships/font" Target="fonts/font4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계열 1</c:v>
                </c:pt>
              </c:strCache>
            </c:strRef>
          </c:tx>
          <c:invertIfNegative val="0"/>
          <c:dLbls>
            <c:dLbl>
              <c:idx val="0"/>
              <c:numFmt formatCode="General" sourceLinked="0"/>
              <c:spPr/>
              <c:txPr>
                <a:bodyPr/>
                <a:lstStyle/>
                <a:p>
                  <a:pPr>
                    <a:defRPr/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numFmt formatCode="General" sourceLinked="0"/>
              <c:spPr/>
              <c:txPr>
                <a:bodyPr/>
                <a:lstStyle/>
                <a:p>
                  <a:pPr>
                    <a:defRPr/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numFmt formatCode="General" sourceLinked="0"/>
              <c:spPr/>
              <c:txPr>
                <a:bodyPr/>
                <a:lstStyle/>
                <a:p>
                  <a:pPr>
                    <a:defRPr/>
                  </a:pPr>
                  <a:endParaRPr lang="ko-K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General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5-9 people</c:v>
                </c:pt>
                <c:pt idx="1">
                  <c:v>10-29 people</c:v>
                </c:pt>
                <c:pt idx="2">
                  <c:v>30-99 people</c:v>
                </c:pt>
                <c:pt idx="3">
                  <c:v>100-299 people</c:v>
                </c:pt>
                <c:pt idx="4">
                  <c:v>300 people or above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7.7</c:v>
                </c:pt>
                <c:pt idx="1">
                  <c:v>17.8</c:v>
                </c:pt>
                <c:pt idx="2">
                  <c:v>36.799999999999997</c:v>
                </c:pt>
                <c:pt idx="3">
                  <c:v>57.7</c:v>
                </c:pt>
                <c:pt idx="4">
                  <c:v>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0116864"/>
        <c:axId val="70118400"/>
      </c:barChart>
      <c:catAx>
        <c:axId val="70116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ko-KR"/>
          </a:p>
        </c:txPr>
        <c:crossAx val="70118400"/>
        <c:crosses val="autoZero"/>
        <c:auto val="0"/>
        <c:lblAlgn val="ctr"/>
        <c:lblOffset val="100"/>
        <c:noMultiLvlLbl val="0"/>
      </c:catAx>
      <c:valAx>
        <c:axId val="70118400"/>
        <c:scaling>
          <c:orientation val="minMax"/>
          <c:max val="100"/>
        </c:scaling>
        <c:delete val="0"/>
        <c:axPos val="l"/>
        <c:numFmt formatCode="General" sourceLinked="1"/>
        <c:majorTickMark val="out"/>
        <c:minorTickMark val="none"/>
        <c:tickLblPos val="nextTo"/>
        <c:crossAx val="70116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800" b="0"/>
      </a:pPr>
      <a:endParaRPr lang="ko-K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1"/>
            <a:ext cx="4278535" cy="338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698" rIns="91404" bIns="45698" numCol="1" anchor="t" anchorCtr="0" compatLnSpc="1">
            <a:prstTxWarp prst="textNoShape">
              <a:avLst/>
            </a:prstTxWarp>
          </a:bodyPr>
          <a:lstStyle>
            <a:lvl1pPr algn="l" defTabSz="914701" eaLnBrk="1" latinLnBrk="1" hangingPunct="1">
              <a:spcBef>
                <a:spcPct val="0"/>
              </a:spcBef>
              <a:spcAft>
                <a:spcPct val="0"/>
              </a:spcAft>
              <a:defRPr kumimoji="1" sz="1200" b="0" smtClean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5720" y="1"/>
            <a:ext cx="4278535" cy="338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698" rIns="91404" bIns="45698" numCol="1" anchor="t" anchorCtr="0" compatLnSpc="1">
            <a:prstTxWarp prst="textNoShape">
              <a:avLst/>
            </a:prstTxWarp>
          </a:bodyPr>
          <a:lstStyle>
            <a:lvl1pPr algn="r" defTabSz="914701" eaLnBrk="1" latinLnBrk="1" hangingPunct="1">
              <a:spcBef>
                <a:spcPct val="0"/>
              </a:spcBef>
              <a:spcAft>
                <a:spcPct val="0"/>
              </a:spcAft>
              <a:defRPr kumimoji="1" sz="1200" b="0" smtClean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6457846"/>
            <a:ext cx="4278535" cy="33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698" rIns="91404" bIns="45698" numCol="1" anchor="b" anchorCtr="0" compatLnSpc="1">
            <a:prstTxWarp prst="textNoShape">
              <a:avLst/>
            </a:prstTxWarp>
          </a:bodyPr>
          <a:lstStyle>
            <a:lvl1pPr algn="l" defTabSz="914701" eaLnBrk="1" latinLnBrk="1" hangingPunct="1">
              <a:spcBef>
                <a:spcPct val="0"/>
              </a:spcBef>
              <a:spcAft>
                <a:spcPct val="0"/>
              </a:spcAft>
              <a:defRPr kumimoji="1" sz="1200" b="0" smtClean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5720" y="6457846"/>
            <a:ext cx="4278535" cy="33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698" rIns="91404" bIns="45698" numCol="1" anchor="b" anchorCtr="0" compatLnSpc="1">
            <a:prstTxWarp prst="textNoShape">
              <a:avLst/>
            </a:prstTxWarp>
          </a:bodyPr>
          <a:lstStyle>
            <a:lvl1pPr algn="r" defTabSz="914701" eaLnBrk="1" latinLnBrk="1" hangingPunct="1">
              <a:spcBef>
                <a:spcPct val="0"/>
              </a:spcBef>
              <a:spcAft>
                <a:spcPct val="0"/>
              </a:spcAft>
              <a:defRPr kumimoji="1" sz="1200" b="0" smtClean="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41B96E96-5974-4B0F-8B11-9D63813D97D1}" type="slidenum">
              <a:rPr lang="en-US" altLang="ko-KR">
                <a:latin typeface="맑은 고딕" pitchFamily="50" charset="-127"/>
                <a:ea typeface="맑은 고딕" pitchFamily="50" charset="-127"/>
              </a:rPr>
              <a:pPr>
                <a:defRPr/>
              </a:pPr>
              <a:t>‹#›</a:t>
            </a:fld>
            <a:endParaRPr lang="en-US" altLang="ko-KR" dirty="0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82814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1"/>
            <a:ext cx="4278535" cy="338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698" rIns="91404" bIns="45698" numCol="1" anchor="t" anchorCtr="0" compatLnSpc="1">
            <a:prstTxWarp prst="textNoShape">
              <a:avLst/>
            </a:prstTxWarp>
          </a:bodyPr>
          <a:lstStyle>
            <a:lvl1pPr algn="l" defTabSz="914701" eaLnBrk="1" latinLnBrk="1" hangingPunct="1">
              <a:spcBef>
                <a:spcPct val="0"/>
              </a:spcBef>
              <a:spcAft>
                <a:spcPct val="0"/>
              </a:spcAft>
              <a:defRPr kumimoji="1" sz="1200" b="0" smtClean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5720" y="1"/>
            <a:ext cx="4278535" cy="338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698" rIns="91404" bIns="45698" numCol="1" anchor="t" anchorCtr="0" compatLnSpc="1">
            <a:prstTxWarp prst="textNoShape">
              <a:avLst/>
            </a:prstTxWarp>
          </a:bodyPr>
          <a:lstStyle>
            <a:lvl1pPr algn="r" defTabSz="914701" eaLnBrk="1" latinLnBrk="1" hangingPunct="1">
              <a:spcBef>
                <a:spcPct val="0"/>
              </a:spcBef>
              <a:spcAft>
                <a:spcPct val="0"/>
              </a:spcAft>
              <a:defRPr kumimoji="1" sz="1200" b="0" smtClean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097213" y="508000"/>
            <a:ext cx="3684587" cy="2551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4882" y="3228927"/>
            <a:ext cx="7244495" cy="305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698" rIns="91404" bIns="456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dirty="0" smtClean="0"/>
              <a:t>마스터 텍스트 스타일을 편집합니다</a:t>
            </a:r>
          </a:p>
          <a:p>
            <a:pPr lvl="1"/>
            <a:r>
              <a:rPr lang="ko-KR" altLang="en-US" noProof="0" dirty="0" smtClean="0"/>
              <a:t>둘째 수준</a:t>
            </a:r>
          </a:p>
          <a:p>
            <a:pPr lvl="2"/>
            <a:r>
              <a:rPr lang="ko-KR" altLang="en-US" noProof="0" dirty="0" smtClean="0"/>
              <a:t>셋째 수준</a:t>
            </a:r>
          </a:p>
          <a:p>
            <a:pPr lvl="3"/>
            <a:r>
              <a:rPr lang="ko-KR" altLang="en-US" noProof="0" dirty="0" smtClean="0"/>
              <a:t>넷째 수준</a:t>
            </a:r>
          </a:p>
          <a:p>
            <a:pPr lvl="4"/>
            <a:r>
              <a:rPr lang="ko-KR" altLang="en-US" noProof="0" dirty="0" smtClean="0"/>
              <a:t>다섯째 수준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6457846"/>
            <a:ext cx="4278535" cy="33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698" rIns="91404" bIns="45698" numCol="1" anchor="b" anchorCtr="0" compatLnSpc="1">
            <a:prstTxWarp prst="textNoShape">
              <a:avLst/>
            </a:prstTxWarp>
          </a:bodyPr>
          <a:lstStyle>
            <a:lvl1pPr algn="l" defTabSz="914701" eaLnBrk="1" latinLnBrk="1" hangingPunct="1">
              <a:spcBef>
                <a:spcPct val="0"/>
              </a:spcBef>
              <a:spcAft>
                <a:spcPct val="0"/>
              </a:spcAft>
              <a:defRPr kumimoji="1" sz="1200" b="0" smtClean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5720" y="6457846"/>
            <a:ext cx="4278535" cy="339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04" tIns="45698" rIns="91404" bIns="45698" numCol="1" anchor="b" anchorCtr="0" compatLnSpc="1">
            <a:prstTxWarp prst="textNoShape">
              <a:avLst/>
            </a:prstTxWarp>
          </a:bodyPr>
          <a:lstStyle>
            <a:lvl1pPr algn="r" defTabSz="914701" eaLnBrk="1" latinLnBrk="1" hangingPunct="1">
              <a:spcBef>
                <a:spcPct val="0"/>
              </a:spcBef>
              <a:spcAft>
                <a:spcPct val="0"/>
              </a:spcAft>
              <a:defRPr kumimoji="1" sz="1200" b="0" smtClean="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fld id="{94C4748C-3214-4BBD-8302-21276D59283F}" type="slidenum">
              <a:rPr lang="en-US" altLang="ko-KR" smtClean="0"/>
              <a:pPr>
                <a:defRPr/>
              </a:pPr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834453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맑은 고딕" pitchFamily="50" charset="-127"/>
        <a:ea typeface="맑은 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C4748C-3214-4BBD-8302-21276D59283F}" type="slidenum">
              <a:rPr lang="en-US" altLang="ko-KR" smtClean="0"/>
              <a:pPr>
                <a:defRPr/>
              </a:pPr>
              <a:t>0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555898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097213" y="508000"/>
            <a:ext cx="3684587" cy="255111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C4748C-3214-4BBD-8302-21276D59283F}" type="slidenum">
              <a:rPr lang="en-US" altLang="ko-KR" smtClean="0"/>
              <a:pPr>
                <a:defRPr/>
              </a:pPr>
              <a:t>16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371299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097213" y="508000"/>
            <a:ext cx="3684587" cy="255111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C4748C-3214-4BBD-8302-21276D59283F}" type="slidenum">
              <a:rPr lang="en-US" altLang="ko-KR" smtClean="0"/>
              <a:pPr>
                <a:defRPr/>
              </a:pPr>
              <a:t>17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3712995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097213" y="508000"/>
            <a:ext cx="3684587" cy="255111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C4748C-3214-4BBD-8302-21276D59283F}" type="slidenum">
              <a:rPr lang="en-US" altLang="ko-KR" smtClean="0"/>
              <a:pPr>
                <a:defRPr/>
              </a:pPr>
              <a:t>18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371299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C4748C-3214-4BBD-8302-21276D59283F}" type="slidenum">
              <a:rPr lang="en-US" altLang="ko-KR" smtClean="0"/>
              <a:pPr>
                <a:defRPr/>
              </a:pPr>
              <a:t>22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411309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C4748C-3214-4BBD-8302-21276D59283F}" type="slidenum">
              <a:rPr lang="en-US" altLang="ko-KR" smtClean="0"/>
              <a:pPr>
                <a:defRPr/>
              </a:pPr>
              <a:t>24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682865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097213" y="508000"/>
            <a:ext cx="3684587" cy="255111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6451BE-CF34-44A0-8008-C2364B3326CC}" type="slidenum">
              <a:rPr lang="en-US" altLang="ko-KR" smtClean="0"/>
              <a:pPr>
                <a:defRPr/>
              </a:pPr>
              <a:t>3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325849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097213" y="508000"/>
            <a:ext cx="3684587" cy="255111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6451BE-CF34-44A0-8008-C2364B3326CC}" type="slidenum">
              <a:rPr lang="en-US" altLang="ko-KR" smtClean="0"/>
              <a:pPr>
                <a:defRPr/>
              </a:pPr>
              <a:t>4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325849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097213" y="508000"/>
            <a:ext cx="3684587" cy="255111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C4748C-3214-4BBD-8302-21276D59283F}" type="slidenum">
              <a:rPr lang="en-US" altLang="ko-KR" smtClean="0"/>
              <a:pPr>
                <a:defRPr/>
              </a:pPr>
              <a:t>7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371299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097213" y="508000"/>
            <a:ext cx="3684587" cy="2551113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C4748C-3214-4BBD-8302-21276D59283F}" type="slidenum">
              <a:rPr lang="en-US" altLang="ko-KR" smtClean="0"/>
              <a:pPr>
                <a:defRPr/>
              </a:pPr>
              <a:t>8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3712995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C4748C-3214-4BBD-8302-21276D59283F}" type="slidenum">
              <a:rPr lang="en-US" altLang="ko-KR" smtClean="0"/>
              <a:pPr>
                <a:defRPr/>
              </a:pPr>
              <a:t>12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682865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C4748C-3214-4BBD-8302-21276D59283F}" type="slidenum">
              <a:rPr lang="en-US" altLang="ko-KR" smtClean="0"/>
              <a:pPr>
                <a:defRPr/>
              </a:pPr>
              <a:t>13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682865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C4748C-3214-4BBD-8302-21276D59283F}" type="slidenum">
              <a:rPr lang="en-US" altLang="ko-KR" smtClean="0"/>
              <a:pPr>
                <a:defRPr/>
              </a:pPr>
              <a:t>14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682865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C4748C-3214-4BBD-8302-21276D59283F}" type="slidenum">
              <a:rPr lang="en-US" altLang="ko-KR" smtClean="0"/>
              <a:pPr>
                <a:defRPr/>
              </a:pPr>
              <a:t>15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682865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5542" y="221913"/>
            <a:ext cx="9438324" cy="6278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800" kern="1200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Rix밝은고딕 B" pitchFamily="18" charset="-127"/>
                <a:ea typeface="Rix밝은고딕 B" pitchFamily="18" charset="-127"/>
                <a:cs typeface="+mj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121516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  <a:lvl2pPr>
              <a:defRPr>
                <a:latin typeface="맑은 고딕" pitchFamily="50" charset="-127"/>
                <a:ea typeface="맑은 고딕" pitchFamily="50" charset="-127"/>
              </a:defRPr>
            </a:lvl2pPr>
            <a:lvl3pPr>
              <a:defRPr>
                <a:latin typeface="맑은 고딕" pitchFamily="50" charset="-127"/>
                <a:ea typeface="맑은 고딕" pitchFamily="50" charset="-127"/>
              </a:defRPr>
            </a:lvl3pPr>
            <a:lvl4pPr>
              <a:defRPr>
                <a:latin typeface="맑은 고딕" pitchFamily="50" charset="-127"/>
                <a:ea typeface="맑은 고딕" pitchFamily="50" charset="-127"/>
              </a:defRPr>
            </a:lvl4pPr>
            <a:lvl5pPr>
              <a:defRPr>
                <a:latin typeface="맑은 고딕" pitchFamily="50" charset="-127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268903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5542" y="221913"/>
            <a:ext cx="9438324" cy="6278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800" kern="1200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Rix밝은고딕 B" pitchFamily="18" charset="-127"/>
                <a:ea typeface="Rix밝은고딕 B" pitchFamily="18" charset="-127"/>
                <a:cs typeface="+mj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2870190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73827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  <a:lvl2pPr>
              <a:defRPr>
                <a:latin typeface="맑은 고딕" pitchFamily="50" charset="-127"/>
                <a:ea typeface="맑은 고딕" pitchFamily="50" charset="-127"/>
              </a:defRPr>
            </a:lvl2pPr>
            <a:lvl3pPr>
              <a:defRPr>
                <a:latin typeface="맑은 고딕" pitchFamily="50" charset="-127"/>
                <a:ea typeface="맑은 고딕" pitchFamily="50" charset="-127"/>
              </a:defRPr>
            </a:lvl3pPr>
            <a:lvl4pPr>
              <a:defRPr>
                <a:latin typeface="맑은 고딕" pitchFamily="50" charset="-127"/>
                <a:ea typeface="맑은 고딕" pitchFamily="50" charset="-127"/>
              </a:defRPr>
            </a:lvl4pPr>
            <a:lvl5pPr>
              <a:defRPr>
                <a:latin typeface="맑은 고딕" pitchFamily="50" charset="-127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601471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5542" y="221913"/>
            <a:ext cx="9438324" cy="6278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800" kern="1200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Rix밝은고딕 B" pitchFamily="18" charset="-127"/>
                <a:ea typeface="Rix밝은고딕 B" pitchFamily="18" charset="-127"/>
                <a:cs typeface="+mj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9858495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630530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  <a:lvl2pPr>
              <a:defRPr>
                <a:latin typeface="맑은 고딕" pitchFamily="50" charset="-127"/>
                <a:ea typeface="맑은 고딕" pitchFamily="50" charset="-127"/>
              </a:defRPr>
            </a:lvl2pPr>
            <a:lvl3pPr>
              <a:defRPr>
                <a:latin typeface="맑은 고딕" pitchFamily="50" charset="-127"/>
                <a:ea typeface="맑은 고딕" pitchFamily="50" charset="-127"/>
              </a:defRPr>
            </a:lvl3pPr>
            <a:lvl4pPr>
              <a:defRPr>
                <a:latin typeface="맑은 고딕" pitchFamily="50" charset="-127"/>
                <a:ea typeface="맑은 고딕" pitchFamily="50" charset="-127"/>
              </a:defRPr>
            </a:lvl4pPr>
            <a:lvl5pPr>
              <a:defRPr>
                <a:latin typeface="맑은 고딕" pitchFamily="50" charset="-127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8504464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5542" y="221913"/>
            <a:ext cx="9438324" cy="6278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800" kern="1200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Rix밝은고딕 B" pitchFamily="18" charset="-127"/>
                <a:ea typeface="Rix밝은고딕 B" pitchFamily="18" charset="-127"/>
                <a:cs typeface="+mj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5950442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528945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  <a:lvl2pPr>
              <a:defRPr>
                <a:latin typeface="맑은 고딕" pitchFamily="50" charset="-127"/>
                <a:ea typeface="맑은 고딕" pitchFamily="50" charset="-127"/>
              </a:defRPr>
            </a:lvl2pPr>
            <a:lvl3pPr>
              <a:defRPr>
                <a:latin typeface="맑은 고딕" pitchFamily="50" charset="-127"/>
                <a:ea typeface="맑은 고딕" pitchFamily="50" charset="-127"/>
              </a:defRPr>
            </a:lvl3pPr>
            <a:lvl4pPr>
              <a:defRPr>
                <a:latin typeface="맑은 고딕" pitchFamily="50" charset="-127"/>
                <a:ea typeface="맑은 고딕" pitchFamily="50" charset="-127"/>
              </a:defRPr>
            </a:lvl4pPr>
            <a:lvl5pPr>
              <a:defRPr>
                <a:latin typeface="맑은 고딕" pitchFamily="50" charset="-127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3932201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5542" y="221913"/>
            <a:ext cx="9438324" cy="6278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800" kern="1200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Rix밝은고딕 B" pitchFamily="18" charset="-127"/>
                <a:ea typeface="Rix밝은고딕 B" pitchFamily="18" charset="-127"/>
                <a:cs typeface="+mj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67762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5542" y="221913"/>
            <a:ext cx="9438324" cy="6278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800" kern="1200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Rix밝은고딕 B" pitchFamily="18" charset="-127"/>
                <a:ea typeface="Rix밝은고딕 B" pitchFamily="18" charset="-127"/>
                <a:cs typeface="+mj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8079496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  <a:lvl2pPr>
              <a:defRPr>
                <a:latin typeface="맑은 고딕" pitchFamily="50" charset="-127"/>
                <a:ea typeface="맑은 고딕" pitchFamily="50" charset="-127"/>
              </a:defRPr>
            </a:lvl2pPr>
            <a:lvl3pPr>
              <a:defRPr>
                <a:latin typeface="맑은 고딕" pitchFamily="50" charset="-127"/>
                <a:ea typeface="맑은 고딕" pitchFamily="50" charset="-127"/>
              </a:defRPr>
            </a:lvl3pPr>
            <a:lvl4pPr>
              <a:defRPr>
                <a:latin typeface="맑은 고딕" pitchFamily="50" charset="-127"/>
                <a:ea typeface="맑은 고딕" pitchFamily="50" charset="-127"/>
              </a:defRPr>
            </a:lvl4pPr>
            <a:lvl5pPr>
              <a:defRPr>
                <a:latin typeface="맑은 고딕" pitchFamily="50" charset="-127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0351012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5542" y="221913"/>
            <a:ext cx="9438324" cy="6278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800" kern="1200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Rix밝은고딕 B" pitchFamily="18" charset="-127"/>
                <a:ea typeface="Rix밝은고딕 B" pitchFamily="18" charset="-127"/>
                <a:cs typeface="+mj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780855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  <a:lvl2pPr>
              <a:defRPr>
                <a:latin typeface="맑은 고딕" pitchFamily="50" charset="-127"/>
                <a:ea typeface="맑은 고딕" pitchFamily="50" charset="-127"/>
              </a:defRPr>
            </a:lvl2pPr>
            <a:lvl3pPr>
              <a:defRPr>
                <a:latin typeface="맑은 고딕" pitchFamily="50" charset="-127"/>
                <a:ea typeface="맑은 고딕" pitchFamily="50" charset="-127"/>
              </a:defRPr>
            </a:lvl3pPr>
            <a:lvl4pPr>
              <a:defRPr>
                <a:latin typeface="맑은 고딕" pitchFamily="50" charset="-127"/>
                <a:ea typeface="맑은 고딕" pitchFamily="50" charset="-127"/>
              </a:defRPr>
            </a:lvl4pPr>
            <a:lvl5pPr>
              <a:defRPr>
                <a:latin typeface="맑은 고딕" pitchFamily="50" charset="-127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4965524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5542" y="221913"/>
            <a:ext cx="9438324" cy="6278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800" kern="1200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Rix밝은고딕 B" pitchFamily="18" charset="-127"/>
                <a:ea typeface="Rix밝은고딕 B" pitchFamily="18" charset="-127"/>
                <a:cs typeface="+mj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5905575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4764467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  <a:lvl2pPr>
              <a:defRPr>
                <a:latin typeface="맑은 고딕" pitchFamily="50" charset="-127"/>
                <a:ea typeface="맑은 고딕" pitchFamily="50" charset="-127"/>
              </a:defRPr>
            </a:lvl2pPr>
            <a:lvl3pPr>
              <a:defRPr>
                <a:latin typeface="맑은 고딕" pitchFamily="50" charset="-127"/>
                <a:ea typeface="맑은 고딕" pitchFamily="50" charset="-127"/>
              </a:defRPr>
            </a:lvl3pPr>
            <a:lvl4pPr>
              <a:defRPr>
                <a:latin typeface="맑은 고딕" pitchFamily="50" charset="-127"/>
                <a:ea typeface="맑은 고딕" pitchFamily="50" charset="-127"/>
              </a:defRPr>
            </a:lvl4pPr>
            <a:lvl5pPr>
              <a:defRPr>
                <a:latin typeface="맑은 고딕" pitchFamily="50" charset="-127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83721935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5542" y="221913"/>
            <a:ext cx="9438324" cy="6278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800" kern="1200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Rix밝은고딕 B" pitchFamily="18" charset="-127"/>
                <a:ea typeface="Rix밝은고딕 B" pitchFamily="18" charset="-127"/>
                <a:cs typeface="+mj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2988696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9958527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  <a:lvl2pPr>
              <a:defRPr>
                <a:latin typeface="맑은 고딕" pitchFamily="50" charset="-127"/>
                <a:ea typeface="맑은 고딕" pitchFamily="50" charset="-127"/>
              </a:defRPr>
            </a:lvl2pPr>
            <a:lvl3pPr>
              <a:defRPr>
                <a:latin typeface="맑은 고딕" pitchFamily="50" charset="-127"/>
                <a:ea typeface="맑은 고딕" pitchFamily="50" charset="-127"/>
              </a:defRPr>
            </a:lvl3pPr>
            <a:lvl4pPr>
              <a:defRPr>
                <a:latin typeface="맑은 고딕" pitchFamily="50" charset="-127"/>
                <a:ea typeface="맑은 고딕" pitchFamily="50" charset="-127"/>
              </a:defRPr>
            </a:lvl4pPr>
            <a:lvl5pPr>
              <a:defRPr>
                <a:latin typeface="맑은 고딕" pitchFamily="50" charset="-127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790209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  <a:lvl2pPr>
              <a:defRPr>
                <a:latin typeface="맑은 고딕" pitchFamily="50" charset="-127"/>
                <a:ea typeface="맑은 고딕" pitchFamily="50" charset="-127"/>
              </a:defRPr>
            </a:lvl2pPr>
            <a:lvl3pPr>
              <a:defRPr>
                <a:latin typeface="맑은 고딕" pitchFamily="50" charset="-127"/>
                <a:ea typeface="맑은 고딕" pitchFamily="50" charset="-127"/>
              </a:defRPr>
            </a:lvl3pPr>
            <a:lvl4pPr>
              <a:defRPr>
                <a:latin typeface="맑은 고딕" pitchFamily="50" charset="-127"/>
                <a:ea typeface="맑은 고딕" pitchFamily="50" charset="-127"/>
              </a:defRPr>
            </a:lvl4pPr>
            <a:lvl5pPr>
              <a:defRPr>
                <a:latin typeface="맑은 고딕" pitchFamily="50" charset="-127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89851033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5542" y="221913"/>
            <a:ext cx="9438324" cy="6278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800" kern="1200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Rix밝은고딕 B" pitchFamily="18" charset="-127"/>
                <a:ea typeface="Rix밝은고딕 B" pitchFamily="18" charset="-127"/>
                <a:cs typeface="+mj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5477228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647048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  <a:lvl2pPr>
              <a:defRPr>
                <a:latin typeface="맑은 고딕" pitchFamily="50" charset="-127"/>
                <a:ea typeface="맑은 고딕" pitchFamily="50" charset="-127"/>
              </a:defRPr>
            </a:lvl2pPr>
            <a:lvl3pPr>
              <a:defRPr>
                <a:latin typeface="맑은 고딕" pitchFamily="50" charset="-127"/>
                <a:ea typeface="맑은 고딕" pitchFamily="50" charset="-127"/>
              </a:defRPr>
            </a:lvl3pPr>
            <a:lvl4pPr>
              <a:defRPr>
                <a:latin typeface="맑은 고딕" pitchFamily="50" charset="-127"/>
                <a:ea typeface="맑은 고딕" pitchFamily="50" charset="-127"/>
              </a:defRPr>
            </a:lvl4pPr>
            <a:lvl5pPr>
              <a:defRPr>
                <a:latin typeface="맑은 고딕" pitchFamily="50" charset="-127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50447100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5542" y="221913"/>
            <a:ext cx="9438324" cy="6278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800" kern="1200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Rix밝은고딕 B" pitchFamily="18" charset="-127"/>
                <a:ea typeface="Rix밝은고딕 B" pitchFamily="18" charset="-127"/>
                <a:cs typeface="+mj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3997320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9333148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  <a:lvl2pPr>
              <a:defRPr>
                <a:latin typeface="맑은 고딕" pitchFamily="50" charset="-127"/>
                <a:ea typeface="맑은 고딕" pitchFamily="50" charset="-127"/>
              </a:defRPr>
            </a:lvl2pPr>
            <a:lvl3pPr>
              <a:defRPr>
                <a:latin typeface="맑은 고딕" pitchFamily="50" charset="-127"/>
                <a:ea typeface="맑은 고딕" pitchFamily="50" charset="-127"/>
              </a:defRPr>
            </a:lvl3pPr>
            <a:lvl4pPr>
              <a:defRPr>
                <a:latin typeface="맑은 고딕" pitchFamily="50" charset="-127"/>
                <a:ea typeface="맑은 고딕" pitchFamily="50" charset="-127"/>
              </a:defRPr>
            </a:lvl4pPr>
            <a:lvl5pPr>
              <a:defRPr>
                <a:latin typeface="맑은 고딕" pitchFamily="50" charset="-127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7193073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5542" y="221913"/>
            <a:ext cx="9438324" cy="6278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800" kern="1200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Rix밝은고딕 B" pitchFamily="18" charset="-127"/>
                <a:ea typeface="Rix밝은고딕 B" pitchFamily="18" charset="-127"/>
                <a:cs typeface="+mj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714238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2107951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  <a:lvl2pPr>
              <a:defRPr>
                <a:latin typeface="맑은 고딕" pitchFamily="50" charset="-127"/>
                <a:ea typeface="맑은 고딕" pitchFamily="50" charset="-127"/>
              </a:defRPr>
            </a:lvl2pPr>
            <a:lvl3pPr>
              <a:defRPr>
                <a:latin typeface="맑은 고딕" pitchFamily="50" charset="-127"/>
                <a:ea typeface="맑은 고딕" pitchFamily="50" charset="-127"/>
              </a:defRPr>
            </a:lvl3pPr>
            <a:lvl4pPr>
              <a:defRPr>
                <a:latin typeface="맑은 고딕" pitchFamily="50" charset="-127"/>
                <a:ea typeface="맑은 고딕" pitchFamily="50" charset="-127"/>
              </a:defRPr>
            </a:lvl4pPr>
            <a:lvl5pPr>
              <a:defRPr>
                <a:latin typeface="맑은 고딕" pitchFamily="50" charset="-127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47963703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5542" y="221913"/>
            <a:ext cx="9438324" cy="6278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800" kern="1200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Rix밝은고딕 B" pitchFamily="18" charset="-127"/>
                <a:ea typeface="Rix밝은고딕 B" pitchFamily="18" charset="-127"/>
                <a:cs typeface="+mj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2918774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5542" y="221913"/>
            <a:ext cx="9438324" cy="6278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800" kern="1200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Rix밝은고딕 B" pitchFamily="18" charset="-127"/>
                <a:ea typeface="Rix밝은고딕 B" pitchFamily="18" charset="-127"/>
                <a:cs typeface="+mj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3269439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6060172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  <a:lvl2pPr>
              <a:defRPr>
                <a:latin typeface="맑은 고딕" pitchFamily="50" charset="-127"/>
                <a:ea typeface="맑은 고딕" pitchFamily="50" charset="-127"/>
              </a:defRPr>
            </a:lvl2pPr>
            <a:lvl3pPr>
              <a:defRPr>
                <a:latin typeface="맑은 고딕" pitchFamily="50" charset="-127"/>
                <a:ea typeface="맑은 고딕" pitchFamily="50" charset="-127"/>
              </a:defRPr>
            </a:lvl3pPr>
            <a:lvl4pPr>
              <a:defRPr>
                <a:latin typeface="맑은 고딕" pitchFamily="50" charset="-127"/>
                <a:ea typeface="맑은 고딕" pitchFamily="50" charset="-127"/>
              </a:defRPr>
            </a:lvl4pPr>
            <a:lvl5pPr>
              <a:defRPr>
                <a:latin typeface="맑은 고딕" pitchFamily="50" charset="-127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3984588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5542" y="221913"/>
            <a:ext cx="9438324" cy="6278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800" kern="1200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Rix밝은고딕 B" pitchFamily="18" charset="-127"/>
                <a:ea typeface="Rix밝은고딕 B" pitchFamily="18" charset="-127"/>
                <a:cs typeface="+mj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47318382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  <a:lvl2pPr>
              <a:defRPr>
                <a:latin typeface="맑은 고딕" pitchFamily="50" charset="-127"/>
                <a:ea typeface="맑은 고딕" pitchFamily="50" charset="-127"/>
              </a:defRPr>
            </a:lvl2pPr>
            <a:lvl3pPr>
              <a:defRPr>
                <a:latin typeface="맑은 고딕" pitchFamily="50" charset="-127"/>
                <a:ea typeface="맑은 고딕" pitchFamily="50" charset="-127"/>
              </a:defRPr>
            </a:lvl3pPr>
            <a:lvl4pPr>
              <a:defRPr>
                <a:latin typeface="맑은 고딕" pitchFamily="50" charset="-127"/>
                <a:ea typeface="맑은 고딕" pitchFamily="50" charset="-127"/>
              </a:defRPr>
            </a:lvl4pPr>
            <a:lvl5pPr>
              <a:defRPr>
                <a:latin typeface="맑은 고딕" pitchFamily="50" charset="-127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4296186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5542" y="221913"/>
            <a:ext cx="9438324" cy="6278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800" kern="1200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Rix밝은고딕 B" pitchFamily="18" charset="-127"/>
                <a:ea typeface="Rix밝은고딕 B" pitchFamily="18" charset="-127"/>
                <a:cs typeface="+mj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400185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  <a:lvl2pPr>
              <a:defRPr>
                <a:latin typeface="맑은 고딕" pitchFamily="50" charset="-127"/>
                <a:ea typeface="맑은 고딕" pitchFamily="50" charset="-127"/>
              </a:defRPr>
            </a:lvl2pPr>
            <a:lvl3pPr>
              <a:defRPr>
                <a:latin typeface="맑은 고딕" pitchFamily="50" charset="-127"/>
                <a:ea typeface="맑은 고딕" pitchFamily="50" charset="-127"/>
              </a:defRPr>
            </a:lvl3pPr>
            <a:lvl4pPr>
              <a:defRPr>
                <a:latin typeface="맑은 고딕" pitchFamily="50" charset="-127"/>
                <a:ea typeface="맑은 고딕" pitchFamily="50" charset="-127"/>
              </a:defRPr>
            </a:lvl4pPr>
            <a:lvl5pPr>
              <a:defRPr>
                <a:latin typeface="맑은 고딕" pitchFamily="50" charset="-127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63636577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3239565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간지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83209" y="6493828"/>
            <a:ext cx="168347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>
                <a:ln>
                  <a:solidFill>
                    <a:schemeClr val="bg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  <a:alpha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ⓒ Korean Women’s Development</a:t>
            </a:r>
            <a:endParaRPr lang="ko-KR" altLang="en-US" sz="800" dirty="0">
              <a:ln>
                <a:solidFill>
                  <a:schemeClr val="bg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  <a:alpha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01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5542" y="221913"/>
            <a:ext cx="9438324" cy="6278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800" kern="1200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Rix밝은고딕 B" pitchFamily="18" charset="-127"/>
                <a:ea typeface="Rix밝은고딕 B" pitchFamily="18" charset="-127"/>
                <a:cs typeface="+mj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279012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  <a:lvl2pPr>
              <a:defRPr>
                <a:latin typeface="맑은 고딕" pitchFamily="50" charset="-127"/>
                <a:ea typeface="맑은 고딕" pitchFamily="50" charset="-127"/>
              </a:defRPr>
            </a:lvl2pPr>
            <a:lvl3pPr>
              <a:defRPr>
                <a:latin typeface="맑은 고딕" pitchFamily="50" charset="-127"/>
                <a:ea typeface="맑은 고딕" pitchFamily="50" charset="-127"/>
              </a:defRPr>
            </a:lvl3pPr>
            <a:lvl4pPr>
              <a:defRPr>
                <a:latin typeface="맑은 고딕" pitchFamily="50" charset="-127"/>
                <a:ea typeface="맑은 고딕" pitchFamily="50" charset="-127"/>
              </a:defRPr>
            </a:lvl4pPr>
            <a:lvl5pPr>
              <a:defRPr>
                <a:latin typeface="맑은 고딕" pitchFamily="50" charset="-127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8461868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5542" y="221913"/>
            <a:ext cx="9438324" cy="6278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800" kern="1200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Rix밝은고딕 B" pitchFamily="18" charset="-127"/>
                <a:ea typeface="Rix밝은고딕 B" pitchFamily="18" charset="-127"/>
                <a:cs typeface="+mj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11027254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5542" y="221913"/>
            <a:ext cx="9438324" cy="6278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800" kern="1200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Rix밝은고딕 B" pitchFamily="18" charset="-127"/>
                <a:ea typeface="Rix밝은고딕 B" pitchFamily="18" charset="-127"/>
                <a:cs typeface="+mj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355759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  <a:lvl2pPr>
              <a:defRPr>
                <a:latin typeface="맑은 고딕" pitchFamily="50" charset="-127"/>
                <a:ea typeface="맑은 고딕" pitchFamily="50" charset="-127"/>
              </a:defRPr>
            </a:lvl2pPr>
            <a:lvl3pPr>
              <a:defRPr>
                <a:latin typeface="맑은 고딕" pitchFamily="50" charset="-127"/>
                <a:ea typeface="맑은 고딕" pitchFamily="50" charset="-127"/>
              </a:defRPr>
            </a:lvl3pPr>
            <a:lvl4pPr>
              <a:defRPr>
                <a:latin typeface="맑은 고딕" pitchFamily="50" charset="-127"/>
                <a:ea typeface="맑은 고딕" pitchFamily="50" charset="-127"/>
              </a:defRPr>
            </a:lvl4pPr>
            <a:lvl5pPr>
              <a:defRPr>
                <a:latin typeface="맑은 고딕" pitchFamily="50" charset="-127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25407675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5542" y="221913"/>
            <a:ext cx="9438324" cy="6278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800" kern="1200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Rix밝은고딕 B" pitchFamily="18" charset="-127"/>
                <a:ea typeface="Rix밝은고딕 B" pitchFamily="18" charset="-127"/>
                <a:cs typeface="+mj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977610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  <a:lvl2pPr>
              <a:defRPr>
                <a:latin typeface="맑은 고딕" pitchFamily="50" charset="-127"/>
                <a:ea typeface="맑은 고딕" pitchFamily="50" charset="-127"/>
              </a:defRPr>
            </a:lvl2pPr>
            <a:lvl3pPr>
              <a:defRPr>
                <a:latin typeface="맑은 고딕" pitchFamily="50" charset="-127"/>
                <a:ea typeface="맑은 고딕" pitchFamily="50" charset="-127"/>
              </a:defRPr>
            </a:lvl3pPr>
            <a:lvl4pPr>
              <a:defRPr>
                <a:latin typeface="맑은 고딕" pitchFamily="50" charset="-127"/>
                <a:ea typeface="맑은 고딕" pitchFamily="50" charset="-127"/>
              </a:defRPr>
            </a:lvl4pPr>
            <a:lvl5pPr>
              <a:defRPr>
                <a:latin typeface="맑은 고딕" pitchFamily="50" charset="-127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6644706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5542" y="221913"/>
            <a:ext cx="9438324" cy="6278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800" kern="1200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Rix밝은고딕 B" pitchFamily="18" charset="-127"/>
                <a:ea typeface="Rix밝은고딕 B" pitchFamily="18" charset="-127"/>
                <a:cs typeface="+mj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88004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  <a:lvl2pPr>
              <a:defRPr>
                <a:latin typeface="맑은 고딕" pitchFamily="50" charset="-127"/>
                <a:ea typeface="맑은 고딕" pitchFamily="50" charset="-127"/>
              </a:defRPr>
            </a:lvl2pPr>
            <a:lvl3pPr>
              <a:defRPr>
                <a:latin typeface="맑은 고딕" pitchFamily="50" charset="-127"/>
                <a:ea typeface="맑은 고딕" pitchFamily="50" charset="-127"/>
              </a:defRPr>
            </a:lvl3pPr>
            <a:lvl4pPr>
              <a:defRPr>
                <a:latin typeface="맑은 고딕" pitchFamily="50" charset="-127"/>
                <a:ea typeface="맑은 고딕" pitchFamily="50" charset="-127"/>
              </a:defRPr>
            </a:lvl4pPr>
            <a:lvl5pPr>
              <a:defRPr>
                <a:latin typeface="맑은 고딕" pitchFamily="50" charset="-127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90677733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5542" y="221913"/>
            <a:ext cx="9438324" cy="6278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800" kern="1200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Rix밝은고딕 B" pitchFamily="18" charset="-127"/>
                <a:ea typeface="Rix밝은고딕 B" pitchFamily="18" charset="-127"/>
                <a:cs typeface="+mj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00328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  <a:lvl2pPr>
              <a:defRPr>
                <a:latin typeface="맑은 고딕" pitchFamily="50" charset="-127"/>
                <a:ea typeface="맑은 고딕" pitchFamily="50" charset="-127"/>
              </a:defRPr>
            </a:lvl2pPr>
            <a:lvl3pPr>
              <a:defRPr>
                <a:latin typeface="맑은 고딕" pitchFamily="50" charset="-127"/>
                <a:ea typeface="맑은 고딕" pitchFamily="50" charset="-127"/>
              </a:defRPr>
            </a:lvl3pPr>
            <a:lvl4pPr>
              <a:defRPr>
                <a:latin typeface="맑은 고딕" pitchFamily="50" charset="-127"/>
                <a:ea typeface="맑은 고딕" pitchFamily="50" charset="-127"/>
              </a:defRPr>
            </a:lvl4pPr>
            <a:lvl5pPr>
              <a:defRPr>
                <a:latin typeface="맑은 고딕" pitchFamily="50" charset="-127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57563642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5542" y="221913"/>
            <a:ext cx="9438324" cy="6278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800" kern="1200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Rix밝은고딕 B" pitchFamily="18" charset="-127"/>
                <a:ea typeface="Rix밝은고딕 B" pitchFamily="18" charset="-127"/>
                <a:cs typeface="+mj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344161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  <a:lvl2pPr>
              <a:defRPr>
                <a:latin typeface="맑은 고딕" pitchFamily="50" charset="-127"/>
                <a:ea typeface="맑은 고딕" pitchFamily="50" charset="-127"/>
              </a:defRPr>
            </a:lvl2pPr>
            <a:lvl3pPr>
              <a:defRPr>
                <a:latin typeface="맑은 고딕" pitchFamily="50" charset="-127"/>
                <a:ea typeface="맑은 고딕" pitchFamily="50" charset="-127"/>
              </a:defRPr>
            </a:lvl3pPr>
            <a:lvl4pPr>
              <a:defRPr>
                <a:latin typeface="맑은 고딕" pitchFamily="50" charset="-127"/>
                <a:ea typeface="맑은 고딕" pitchFamily="50" charset="-127"/>
              </a:defRPr>
            </a:lvl4pPr>
            <a:lvl5pPr>
              <a:defRPr>
                <a:latin typeface="맑은 고딕" pitchFamily="50" charset="-127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7649896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4670373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5542" y="221913"/>
            <a:ext cx="9438324" cy="6278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800" kern="1200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Rix밝은고딕 B" pitchFamily="18" charset="-127"/>
                <a:ea typeface="Rix밝은고딕 B" pitchFamily="18" charset="-127"/>
                <a:cs typeface="+mj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4680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  <a:lvl2pPr>
              <a:defRPr>
                <a:latin typeface="맑은 고딕" pitchFamily="50" charset="-127"/>
                <a:ea typeface="맑은 고딕" pitchFamily="50" charset="-127"/>
              </a:defRPr>
            </a:lvl2pPr>
            <a:lvl3pPr>
              <a:defRPr>
                <a:latin typeface="맑은 고딕" pitchFamily="50" charset="-127"/>
                <a:ea typeface="맑은 고딕" pitchFamily="50" charset="-127"/>
              </a:defRPr>
            </a:lvl3pPr>
            <a:lvl4pPr>
              <a:defRPr>
                <a:latin typeface="맑은 고딕" pitchFamily="50" charset="-127"/>
                <a:ea typeface="맑은 고딕" pitchFamily="50" charset="-127"/>
              </a:defRPr>
            </a:lvl4pPr>
            <a:lvl5pPr>
              <a:defRPr>
                <a:latin typeface="맑은 고딕" pitchFamily="50" charset="-127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15731568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5542" y="221913"/>
            <a:ext cx="9438324" cy="6278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800" kern="1200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Rix밝은고딕 B" pitchFamily="18" charset="-127"/>
                <a:ea typeface="Rix밝은고딕 B" pitchFamily="18" charset="-127"/>
                <a:cs typeface="+mj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62269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  <a:lvl2pPr>
              <a:defRPr>
                <a:latin typeface="맑은 고딕" pitchFamily="50" charset="-127"/>
                <a:ea typeface="맑은 고딕" pitchFamily="50" charset="-127"/>
              </a:defRPr>
            </a:lvl2pPr>
            <a:lvl3pPr>
              <a:defRPr>
                <a:latin typeface="맑은 고딕" pitchFamily="50" charset="-127"/>
                <a:ea typeface="맑은 고딕" pitchFamily="50" charset="-127"/>
              </a:defRPr>
            </a:lvl3pPr>
            <a:lvl4pPr>
              <a:defRPr>
                <a:latin typeface="맑은 고딕" pitchFamily="50" charset="-127"/>
                <a:ea typeface="맑은 고딕" pitchFamily="50" charset="-127"/>
              </a:defRPr>
            </a:lvl4pPr>
            <a:lvl5pPr>
              <a:defRPr>
                <a:latin typeface="맑은 고딕" pitchFamily="50" charset="-127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18513127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5542" y="221913"/>
            <a:ext cx="9438324" cy="6278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800" kern="1200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Rix밝은고딕 B" pitchFamily="18" charset="-127"/>
                <a:ea typeface="Rix밝은고딕 B" pitchFamily="18" charset="-127"/>
                <a:cs typeface="+mj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29519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  <a:lvl2pPr>
              <a:defRPr>
                <a:latin typeface="맑은 고딕" pitchFamily="50" charset="-127"/>
                <a:ea typeface="맑은 고딕" pitchFamily="50" charset="-127"/>
              </a:defRPr>
            </a:lvl2pPr>
            <a:lvl3pPr>
              <a:defRPr>
                <a:latin typeface="맑은 고딕" pitchFamily="50" charset="-127"/>
                <a:ea typeface="맑은 고딕" pitchFamily="50" charset="-127"/>
              </a:defRPr>
            </a:lvl3pPr>
            <a:lvl4pPr>
              <a:defRPr>
                <a:latin typeface="맑은 고딕" pitchFamily="50" charset="-127"/>
                <a:ea typeface="맑은 고딕" pitchFamily="50" charset="-127"/>
              </a:defRPr>
            </a:lvl4pPr>
            <a:lvl5pPr>
              <a:defRPr>
                <a:latin typeface="맑은 고딕" pitchFamily="50" charset="-127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9170080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5538" y="221913"/>
            <a:ext cx="9438324" cy="6278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800" kern="1200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YD윤고딕 340" panose="02020603020101020101" pitchFamily="18" charset="-127"/>
                <a:ea typeface="YD윤고딕 340" panose="02020603020101020101" pitchFamily="18" charset="-127"/>
                <a:cs typeface="+mj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4724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5538" y="221913"/>
            <a:ext cx="9438324" cy="6278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800" kern="1200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Rix밝은고딕 B" pitchFamily="18" charset="-127"/>
                <a:ea typeface="Rix밝은고딕 B" pitchFamily="18" charset="-127"/>
                <a:cs typeface="+mj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04201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5"/>
            <a:ext cx="89154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  <a:lvl2pPr>
              <a:defRPr>
                <a:latin typeface="맑은 고딕" pitchFamily="50" charset="-127"/>
                <a:ea typeface="맑은 고딕" pitchFamily="50" charset="-127"/>
              </a:defRPr>
            </a:lvl2pPr>
            <a:lvl3pPr>
              <a:defRPr>
                <a:latin typeface="맑은 고딕" pitchFamily="50" charset="-127"/>
                <a:ea typeface="맑은 고딕" pitchFamily="50" charset="-127"/>
              </a:defRPr>
            </a:lvl3pPr>
            <a:lvl4pPr>
              <a:defRPr>
                <a:latin typeface="맑은 고딕" pitchFamily="50" charset="-127"/>
                <a:ea typeface="맑은 고딕" pitchFamily="50" charset="-127"/>
              </a:defRPr>
            </a:lvl4pPr>
            <a:lvl5pPr>
              <a:defRPr>
                <a:latin typeface="맑은 고딕" pitchFamily="50" charset="-127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58104060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5538" y="221913"/>
            <a:ext cx="9438324" cy="6278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800" kern="1200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Rix밝은고딕 B" pitchFamily="18" charset="-127"/>
                <a:ea typeface="Rix밝은고딕 B" pitchFamily="18" charset="-127"/>
                <a:cs typeface="+mj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576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itchFamily="50" charset="-127"/>
                <a:ea typeface="맑은 고딕" pitchFamily="50" charset="-127"/>
              </a:defRPr>
            </a:lvl1pPr>
            <a:lvl2pPr>
              <a:defRPr>
                <a:latin typeface="맑은 고딕" pitchFamily="50" charset="-127"/>
                <a:ea typeface="맑은 고딕" pitchFamily="50" charset="-127"/>
              </a:defRPr>
            </a:lvl2pPr>
            <a:lvl3pPr>
              <a:defRPr>
                <a:latin typeface="맑은 고딕" pitchFamily="50" charset="-127"/>
                <a:ea typeface="맑은 고딕" pitchFamily="50" charset="-127"/>
              </a:defRPr>
            </a:lvl3pPr>
            <a:lvl4pPr>
              <a:defRPr>
                <a:latin typeface="맑은 고딕" pitchFamily="50" charset="-127"/>
                <a:ea typeface="맑은 고딕" pitchFamily="50" charset="-127"/>
              </a:defRPr>
            </a:lvl4pPr>
            <a:lvl5pPr>
              <a:defRPr>
                <a:latin typeface="맑은 고딕" pitchFamily="50" charset="-127"/>
                <a:ea typeface="맑은 고딕" pitchFamily="50" charset="-127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25279994"/>
      </p:ext>
    </p:extLst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253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5542" y="221913"/>
            <a:ext cx="9438324" cy="627832"/>
          </a:xfrm>
          <a:prstGeom prst="rect">
            <a:avLst/>
          </a:prstGeom>
          <a:noFill/>
          <a:effectLst/>
        </p:spPr>
        <p:txBody>
          <a:bodyPr vert="horz" wrap="square" lIns="0" tIns="0" rIns="0" bIns="0" rtlCol="0" anchor="ctr">
            <a:noAutofit/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2800" kern="1200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Rix밝은고딕 B" pitchFamily="18" charset="-127"/>
                <a:ea typeface="Rix밝은고딕 B" pitchFamily="18" charset="-127"/>
                <a:cs typeface="+mj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8293273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368047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theme" Target="../theme/theme10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theme" Target="../theme/theme17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1.png"/><Relationship Id="rId5" Type="http://schemas.openxmlformats.org/officeDocument/2006/relationships/theme" Target="../theme/theme18.xml"/><Relationship Id="rId4" Type="http://schemas.openxmlformats.org/officeDocument/2006/relationships/slideLayout" Target="../slideLayouts/slideLayout47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theme" Target="../theme/theme1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theme" Target="../theme/theme20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theme" Target="../theme/theme21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2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theme" Target="../theme/theme23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Masters/_rels/slideMaster24.xml.rels><?xml version="1.0" encoding="UTF-8" standalone="yes"?>
<Relationships xmlns="http://schemas.openxmlformats.org/package/2006/relationships"><Relationship Id="rId3" Type="http://schemas.openxmlformats.org/officeDocument/2006/relationships/theme" Target="../theme/theme2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Masters/_rels/slideMaster25.xml.rels><?xml version="1.0" encoding="UTF-8" standalone="yes"?>
<Relationships xmlns="http://schemas.openxmlformats.org/package/2006/relationships"><Relationship Id="rId3" Type="http://schemas.openxmlformats.org/officeDocument/2006/relationships/theme" Target="../theme/theme25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Masters/_rels/slideMaster26.xml.rels><?xml version="1.0" encoding="UTF-8" standalone="yes"?>
<Relationships xmlns="http://schemas.openxmlformats.org/package/2006/relationships"><Relationship Id="rId3" Type="http://schemas.openxmlformats.org/officeDocument/2006/relationships/theme" Target="../theme/theme2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Masters/_rels/slideMaster27.xml.rels><?xml version="1.0" encoding="UTF-8" standalone="yes"?>
<Relationships xmlns="http://schemas.openxmlformats.org/package/2006/relationships"><Relationship Id="rId3" Type="http://schemas.openxmlformats.org/officeDocument/2006/relationships/theme" Target="../theme/theme27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66.xml"/></Relationships>
</file>

<file path=ppt/slideMasters/_rels/slideMaster29.xml.rels><?xml version="1.0" encoding="UTF-8" standalone="yes"?>
<Relationships xmlns="http://schemas.openxmlformats.org/package/2006/relationships"><Relationship Id="rId3" Type="http://schemas.openxmlformats.org/officeDocument/2006/relationships/theme" Target="../theme/theme29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30.xml.rels><?xml version="1.0" encoding="UTF-8" standalone="yes"?>
<Relationships xmlns="http://schemas.openxmlformats.org/package/2006/relationships"><Relationship Id="rId3" Type="http://schemas.openxmlformats.org/officeDocument/2006/relationships/theme" Target="../theme/theme3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01_Design\01_프레젠테이션\00_프리04\201411_03 차_여성정책연구원\PSD\IMG\#마스터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-6351" y="3"/>
            <a:ext cx="9912351" cy="6862763"/>
          </a:xfrm>
          <a:prstGeom prst="rect">
            <a:avLst/>
          </a:prstGeom>
          <a:noFill/>
        </p:spPr>
      </p:pic>
      <p:pic>
        <p:nvPicPr>
          <p:cNvPr id="1027" name="Picture 3" descr="E:\01_Design\01_프레젠테이션\00_프리04\201411_03 차_여성정책연구원\PSD\IMG\#마스터02.jp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-6351" y="3"/>
            <a:ext cx="9912351" cy="6862763"/>
          </a:xfrm>
          <a:prstGeom prst="rect">
            <a:avLst/>
          </a:prstGeom>
          <a:noFill/>
        </p:spPr>
      </p:pic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9553607" y="6639664"/>
            <a:ext cx="263790" cy="141239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algn="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fld id="{87EC810E-F784-4439-A0DB-2C7343AB6795}" type="slidenum">
              <a:rPr lang="en-US" altLang="ko-KR" sz="800" b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pPr algn="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ko-KR" sz="800" b="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913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r" defTabSz="914400" rtl="0" eaLnBrk="1" latinLnBrk="1" hangingPunct="1">
        <a:spcBef>
          <a:spcPct val="0"/>
        </a:spcBef>
        <a:buNone/>
        <a:defRPr sz="1400" kern="1200">
          <a:solidFill>
            <a:srgbClr val="D46709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01_Design\01_프레젠테이션\00_프리04\201411_03 차_여성정책연구원\PSD\IMG\#마스터.jp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-6351" y="3"/>
            <a:ext cx="9912351" cy="6862763"/>
          </a:xfrm>
          <a:prstGeom prst="rect">
            <a:avLst/>
          </a:prstGeom>
          <a:noFill/>
        </p:spPr>
      </p:pic>
      <p:pic>
        <p:nvPicPr>
          <p:cNvPr id="1027" name="Picture 3" descr="E:\01_Design\01_프레젠테이션\00_프리04\201411_03 차_여성정책연구원\PSD\IMG\#마스터02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-6351" y="3"/>
            <a:ext cx="9912351" cy="6862763"/>
          </a:xfrm>
          <a:prstGeom prst="rect">
            <a:avLst/>
          </a:prstGeom>
          <a:noFill/>
        </p:spPr>
      </p:pic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9553607" y="6639664"/>
            <a:ext cx="263790" cy="141239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algn="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fld id="{87EC810E-F784-4439-A0DB-2C7343AB6795}" type="slidenum">
              <a:rPr lang="en-US" altLang="ko-KR" sz="800" b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pPr algn="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ko-KR" sz="800" b="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072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</p:sldLayoutIdLst>
  <p:transition>
    <p:fade/>
  </p:transition>
  <p:hf hdr="0" ftr="0" dt="0"/>
  <p:txStyles>
    <p:titleStyle>
      <a:lvl1pPr algn="r" defTabSz="914400" rtl="0" eaLnBrk="1" latinLnBrk="1" hangingPunct="1">
        <a:spcBef>
          <a:spcPct val="0"/>
        </a:spcBef>
        <a:buNone/>
        <a:defRPr sz="1400" kern="1200">
          <a:solidFill>
            <a:srgbClr val="D46709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01_Design\01_프레젠테이션\00_프리04\201411_03 차_여성정책연구원\PSD\IMG\#마스터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-6351" y="3"/>
            <a:ext cx="9912351" cy="6862763"/>
          </a:xfrm>
          <a:prstGeom prst="rect">
            <a:avLst/>
          </a:prstGeom>
          <a:noFill/>
        </p:spPr>
      </p:pic>
      <p:pic>
        <p:nvPicPr>
          <p:cNvPr id="1027" name="Picture 3" descr="E:\01_Design\01_프레젠테이션\00_프리04\201411_03 차_여성정책연구원\PSD\IMG\#마스터02.jp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-6351" y="3"/>
            <a:ext cx="9912351" cy="6862763"/>
          </a:xfrm>
          <a:prstGeom prst="rect">
            <a:avLst/>
          </a:prstGeom>
          <a:noFill/>
        </p:spPr>
      </p:pic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9553607" y="6639664"/>
            <a:ext cx="263790" cy="141239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algn="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fld id="{87EC810E-F784-4439-A0DB-2C7343AB6795}" type="slidenum">
              <a:rPr lang="en-US" altLang="ko-KR" sz="800" b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pPr algn="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ko-KR" sz="800" b="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076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</p:sldLayoutIdLst>
  <p:transition>
    <p:fade/>
  </p:transition>
  <p:hf hdr="0" ftr="0" dt="0"/>
  <p:txStyles>
    <p:titleStyle>
      <a:lvl1pPr algn="r" defTabSz="914400" rtl="0" eaLnBrk="1" latinLnBrk="1" hangingPunct="1">
        <a:spcBef>
          <a:spcPct val="0"/>
        </a:spcBef>
        <a:buNone/>
        <a:defRPr sz="1400" kern="1200">
          <a:solidFill>
            <a:srgbClr val="D46709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01_Design\01_프레젠테이션\00_프리04\201411_03 차_여성정책연구원\PSD\IMG\#마스터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-6351" y="3"/>
            <a:ext cx="9912351" cy="6862763"/>
          </a:xfrm>
          <a:prstGeom prst="rect">
            <a:avLst/>
          </a:prstGeom>
          <a:noFill/>
        </p:spPr>
      </p:pic>
      <p:pic>
        <p:nvPicPr>
          <p:cNvPr id="1027" name="Picture 3" descr="E:\01_Design\01_프레젠테이션\00_프리04\201411_03 차_여성정책연구원\PSD\IMG\#마스터02.jp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-6351" y="3"/>
            <a:ext cx="9912351" cy="6862763"/>
          </a:xfrm>
          <a:prstGeom prst="rect">
            <a:avLst/>
          </a:prstGeom>
          <a:noFill/>
        </p:spPr>
      </p:pic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9553607" y="6639664"/>
            <a:ext cx="263790" cy="141239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algn="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fld id="{87EC810E-F784-4439-A0DB-2C7343AB6795}" type="slidenum">
              <a:rPr lang="en-US" altLang="ko-KR" sz="800" b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pPr algn="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ko-KR" sz="800" b="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148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</p:sldLayoutIdLst>
  <p:transition>
    <p:fade/>
  </p:transition>
  <p:hf hdr="0" ftr="0" dt="0"/>
  <p:txStyles>
    <p:titleStyle>
      <a:lvl1pPr algn="r" defTabSz="914400" rtl="0" eaLnBrk="1" latinLnBrk="1" hangingPunct="1">
        <a:spcBef>
          <a:spcPct val="0"/>
        </a:spcBef>
        <a:buNone/>
        <a:defRPr sz="1400" kern="1200">
          <a:solidFill>
            <a:srgbClr val="D46709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01_Design\01_프레젠테이션\00_프리04\201411_03 차_여성정책연구원\PSD\IMG\#마스터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-6351" y="3"/>
            <a:ext cx="9912351" cy="6862763"/>
          </a:xfrm>
          <a:prstGeom prst="rect">
            <a:avLst/>
          </a:prstGeom>
          <a:noFill/>
        </p:spPr>
      </p:pic>
      <p:pic>
        <p:nvPicPr>
          <p:cNvPr id="1027" name="Picture 3" descr="E:\01_Design\01_프레젠테이션\00_프리04\201411_03 차_여성정책연구원\PSD\IMG\#마스터02.jp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-6351" y="3"/>
            <a:ext cx="9912351" cy="6862763"/>
          </a:xfrm>
          <a:prstGeom prst="rect">
            <a:avLst/>
          </a:prstGeom>
          <a:noFill/>
        </p:spPr>
      </p:pic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9553607" y="6639664"/>
            <a:ext cx="263790" cy="141239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algn="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fld id="{87EC810E-F784-4439-A0DB-2C7343AB6795}" type="slidenum">
              <a:rPr lang="en-US" altLang="ko-KR" sz="800" b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pPr algn="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ko-KR" sz="800" b="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589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</p:sldLayoutIdLst>
  <p:transition>
    <p:fade/>
  </p:transition>
  <p:hf hdr="0" ftr="0" dt="0"/>
  <p:txStyles>
    <p:titleStyle>
      <a:lvl1pPr algn="r" defTabSz="914400" rtl="0" eaLnBrk="1" latinLnBrk="1" hangingPunct="1">
        <a:spcBef>
          <a:spcPct val="0"/>
        </a:spcBef>
        <a:buNone/>
        <a:defRPr sz="1400" kern="1200">
          <a:solidFill>
            <a:srgbClr val="D46709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01_Design\01_프레젠테이션\00_프리04\201411_03 차_여성정책연구원\PSD\IMG\#마스터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-6351" y="3"/>
            <a:ext cx="9912351" cy="6862763"/>
          </a:xfrm>
          <a:prstGeom prst="rect">
            <a:avLst/>
          </a:prstGeom>
          <a:noFill/>
        </p:spPr>
      </p:pic>
      <p:pic>
        <p:nvPicPr>
          <p:cNvPr id="1027" name="Picture 3" descr="E:\01_Design\01_프레젠테이션\00_프리04\201411_03 차_여성정책연구원\PSD\IMG\#마스터02.jp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-6351" y="3"/>
            <a:ext cx="9912351" cy="6862763"/>
          </a:xfrm>
          <a:prstGeom prst="rect">
            <a:avLst/>
          </a:prstGeom>
          <a:noFill/>
        </p:spPr>
      </p:pic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9553607" y="6639664"/>
            <a:ext cx="263790" cy="141239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algn="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fld id="{87EC810E-F784-4439-A0DB-2C7343AB6795}" type="slidenum">
              <a:rPr lang="en-US" altLang="ko-KR" sz="800" b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pPr algn="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ko-KR" sz="800" b="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09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transition>
    <p:fade/>
  </p:transition>
  <p:hf hdr="0" ftr="0" dt="0"/>
  <p:txStyles>
    <p:titleStyle>
      <a:lvl1pPr algn="r" defTabSz="914400" rtl="0" eaLnBrk="1" latinLnBrk="1" hangingPunct="1">
        <a:spcBef>
          <a:spcPct val="0"/>
        </a:spcBef>
        <a:buNone/>
        <a:defRPr sz="1400" kern="1200">
          <a:solidFill>
            <a:srgbClr val="D46709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01_Design\01_프레젠테이션\00_프리04\201411_03 차_여성정책연구원\PSD\IMG\#마스터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-6351" y="3"/>
            <a:ext cx="9912351" cy="6862763"/>
          </a:xfrm>
          <a:prstGeom prst="rect">
            <a:avLst/>
          </a:prstGeom>
          <a:noFill/>
        </p:spPr>
      </p:pic>
      <p:pic>
        <p:nvPicPr>
          <p:cNvPr id="1027" name="Picture 3" descr="E:\01_Design\01_프레젠테이션\00_프리04\201411_03 차_여성정책연구원\PSD\IMG\#마스터02.jp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-6351" y="3"/>
            <a:ext cx="9912351" cy="6862763"/>
          </a:xfrm>
          <a:prstGeom prst="rect">
            <a:avLst/>
          </a:prstGeom>
          <a:noFill/>
        </p:spPr>
      </p:pic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9553607" y="6639664"/>
            <a:ext cx="263790" cy="141239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algn="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fld id="{87EC810E-F784-4439-A0DB-2C7343AB6795}" type="slidenum">
              <a:rPr lang="en-US" altLang="ko-KR" sz="800" b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pPr algn="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ko-KR" sz="800" b="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772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</p:sldLayoutIdLst>
  <p:transition>
    <p:fade/>
  </p:transition>
  <p:hf hdr="0" ftr="0" dt="0"/>
  <p:txStyles>
    <p:titleStyle>
      <a:lvl1pPr algn="r" defTabSz="914400" rtl="0" eaLnBrk="1" latinLnBrk="1" hangingPunct="1">
        <a:spcBef>
          <a:spcPct val="0"/>
        </a:spcBef>
        <a:buNone/>
        <a:defRPr sz="1400" kern="1200">
          <a:solidFill>
            <a:srgbClr val="D46709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01_Design\01_프레젠테이션\00_프리04\201411_03 차_여성정책연구원\PSD\IMG\#마스터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-6351" y="3"/>
            <a:ext cx="9912351" cy="6862763"/>
          </a:xfrm>
          <a:prstGeom prst="rect">
            <a:avLst/>
          </a:prstGeom>
          <a:noFill/>
        </p:spPr>
      </p:pic>
      <p:pic>
        <p:nvPicPr>
          <p:cNvPr id="1027" name="Picture 3" descr="E:\01_Design\01_프레젠테이션\00_프리04\201411_03 차_여성정책연구원\PSD\IMG\#마스터02.jp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-6351" y="3"/>
            <a:ext cx="9912351" cy="6862763"/>
          </a:xfrm>
          <a:prstGeom prst="rect">
            <a:avLst/>
          </a:prstGeom>
          <a:noFill/>
        </p:spPr>
      </p:pic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9553607" y="6639664"/>
            <a:ext cx="263790" cy="141239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algn="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fld id="{87EC810E-F784-4439-A0DB-2C7343AB6795}" type="slidenum">
              <a:rPr lang="en-US" altLang="ko-KR" sz="800" b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pPr algn="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ko-KR" sz="800" b="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271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transition>
    <p:fade/>
  </p:transition>
  <p:hf hdr="0" ftr="0" dt="0"/>
  <p:txStyles>
    <p:titleStyle>
      <a:lvl1pPr algn="r" defTabSz="914400" rtl="0" eaLnBrk="1" latinLnBrk="1" hangingPunct="1">
        <a:spcBef>
          <a:spcPct val="0"/>
        </a:spcBef>
        <a:buNone/>
        <a:defRPr sz="1400" kern="1200">
          <a:solidFill>
            <a:srgbClr val="D46709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01_Design\01_프레젠테이션\00_프리04\201411_03 차_여성정책연구원\PSD\IMG\#마스터.jp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-6351" y="3"/>
            <a:ext cx="9912351" cy="6862763"/>
          </a:xfrm>
          <a:prstGeom prst="rect">
            <a:avLst/>
          </a:prstGeom>
          <a:noFill/>
        </p:spPr>
      </p:pic>
      <p:pic>
        <p:nvPicPr>
          <p:cNvPr id="1027" name="Picture 3" descr="E:\01_Design\01_프레젠테이션\00_프리04\201411_03 차_여성정책연구원\PSD\IMG\#마스터02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-6351" y="3"/>
            <a:ext cx="9912351" cy="6862763"/>
          </a:xfrm>
          <a:prstGeom prst="rect">
            <a:avLst/>
          </a:prstGeom>
          <a:noFill/>
        </p:spPr>
      </p:pic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9553607" y="6639664"/>
            <a:ext cx="263790" cy="141239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algn="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fld id="{87EC810E-F784-4439-A0DB-2C7343AB6795}" type="slidenum">
              <a:rPr lang="en-US" altLang="ko-KR" sz="800" b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pPr algn="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ko-KR" sz="800" b="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23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7" r:id="rId2"/>
  </p:sldLayoutIdLst>
  <p:transition>
    <p:fade/>
  </p:transition>
  <p:hf hdr="0" ftr="0" dt="0"/>
  <p:txStyles>
    <p:titleStyle>
      <a:lvl1pPr algn="r" defTabSz="914400" rtl="0" eaLnBrk="1" latinLnBrk="1" hangingPunct="1">
        <a:spcBef>
          <a:spcPct val="0"/>
        </a:spcBef>
        <a:buNone/>
        <a:defRPr sz="1400" kern="1200">
          <a:solidFill>
            <a:srgbClr val="D46709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01_Design\01_프레젠테이션\00_프리04\201411_03 차_여성정책연구원\PSD\IMG\#마스터02.jp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3" y="-4763"/>
            <a:ext cx="9912351" cy="6862763"/>
          </a:xfrm>
          <a:prstGeom prst="rect">
            <a:avLst/>
          </a:prstGeom>
          <a:noFill/>
        </p:spPr>
      </p:pic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9553607" y="6639664"/>
            <a:ext cx="263790" cy="141239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algn="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fld id="{87EC810E-F784-4439-A0DB-2C7343AB6795}" type="slidenum">
              <a:rPr lang="en-US" altLang="ko-KR" sz="800" b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pPr algn="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ko-KR" sz="800" b="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31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79" r:id="rId3"/>
    <p:sldLayoutId id="2147483781" r:id="rId4"/>
  </p:sldLayoutIdLst>
  <p:transition>
    <p:fade/>
  </p:transition>
  <p:hf hdr="0" ftr="0" dt="0"/>
  <p:txStyles>
    <p:titleStyle>
      <a:lvl1pPr algn="r" defTabSz="914400" rtl="0" eaLnBrk="1" latinLnBrk="1" hangingPunct="1">
        <a:spcBef>
          <a:spcPct val="0"/>
        </a:spcBef>
        <a:buNone/>
        <a:defRPr sz="1400" kern="1200">
          <a:solidFill>
            <a:srgbClr val="D46709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01_Design\01_프레젠테이션\00_프리04\201411_03 차_여성정책연구원\PSD\IMG\#마스터02.jp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" y="-4763"/>
            <a:ext cx="9912351" cy="6862763"/>
          </a:xfrm>
          <a:prstGeom prst="rect">
            <a:avLst/>
          </a:prstGeom>
          <a:noFill/>
        </p:spPr>
      </p:pic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9553607" y="6639664"/>
            <a:ext cx="263790" cy="141239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algn="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fld id="{87EC810E-F784-4439-A0DB-2C7343AB6795}" type="slidenum">
              <a:rPr lang="en-US" altLang="ko-KR" sz="800" b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pPr algn="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ko-KR" sz="800" b="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</p:sldLayoutIdLst>
  <p:transition>
    <p:fade/>
  </p:transition>
  <p:hf hdr="0" ftr="0" dt="0"/>
  <p:txStyles>
    <p:titleStyle>
      <a:lvl1pPr algn="r" defTabSz="914400" rtl="0" eaLnBrk="1" latinLnBrk="1" hangingPunct="1">
        <a:spcBef>
          <a:spcPct val="0"/>
        </a:spcBef>
        <a:buNone/>
        <a:defRPr sz="1400" kern="1200">
          <a:solidFill>
            <a:srgbClr val="D46709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01_Design\01_프레젠테이션\00_프리04\201411_03 차_여성정책연구원\PSD\IMG\#마스터.jp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-6351" y="3"/>
            <a:ext cx="9912351" cy="6862763"/>
          </a:xfrm>
          <a:prstGeom prst="rect">
            <a:avLst/>
          </a:prstGeom>
          <a:noFill/>
        </p:spPr>
      </p:pic>
      <p:pic>
        <p:nvPicPr>
          <p:cNvPr id="1027" name="Picture 3" descr="E:\01_Design\01_프레젠테이션\00_프리04\201411_03 차_여성정책연구원\PSD\IMG\#마스터02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-6351" y="3"/>
            <a:ext cx="9912351" cy="6862763"/>
          </a:xfrm>
          <a:prstGeom prst="rect">
            <a:avLst/>
          </a:prstGeom>
          <a:noFill/>
        </p:spPr>
      </p:pic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9553607" y="6639664"/>
            <a:ext cx="263790" cy="141239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algn="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fld id="{87EC810E-F784-4439-A0DB-2C7343AB6795}" type="slidenum">
              <a:rPr lang="en-US" altLang="ko-KR" sz="800" b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pPr algn="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ko-KR" sz="800" b="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752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7" r:id="rId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r" defTabSz="914400" rtl="0" eaLnBrk="1" latinLnBrk="1" hangingPunct="1">
        <a:spcBef>
          <a:spcPct val="0"/>
        </a:spcBef>
        <a:buNone/>
        <a:defRPr sz="1400" kern="1200">
          <a:solidFill>
            <a:srgbClr val="D46709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01_Design\01_프레젠테이션\00_프리04\201411_03 차_여성정책연구원\PSD\IMG\#마스터02.jp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" y="-4763"/>
            <a:ext cx="9912351" cy="6862763"/>
          </a:xfrm>
          <a:prstGeom prst="rect">
            <a:avLst/>
          </a:prstGeom>
          <a:noFill/>
        </p:spPr>
      </p:pic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9553607" y="6639664"/>
            <a:ext cx="263790" cy="141239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algn="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fld id="{87EC810E-F784-4439-A0DB-2C7343AB6795}" type="slidenum">
              <a:rPr lang="en-US" altLang="ko-KR" sz="800" b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pPr algn="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ko-KR" sz="800" b="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894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</p:sldLayoutIdLst>
  <p:transition>
    <p:fade/>
  </p:transition>
  <p:hf hdr="0" ftr="0" dt="0"/>
  <p:txStyles>
    <p:titleStyle>
      <a:lvl1pPr algn="r" defTabSz="914400" rtl="0" eaLnBrk="1" latinLnBrk="1" hangingPunct="1">
        <a:spcBef>
          <a:spcPct val="0"/>
        </a:spcBef>
        <a:buNone/>
        <a:defRPr sz="1400" kern="1200">
          <a:solidFill>
            <a:srgbClr val="D46709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01_Design\01_프레젠테이션\00_프리04\201411_03 차_여성정책연구원\PSD\IMG\#마스터02.jp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" y="-4763"/>
            <a:ext cx="9912351" cy="6862763"/>
          </a:xfrm>
          <a:prstGeom prst="rect">
            <a:avLst/>
          </a:prstGeom>
          <a:noFill/>
        </p:spPr>
      </p:pic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9553607" y="6639664"/>
            <a:ext cx="263790" cy="141239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algn="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fld id="{87EC810E-F784-4439-A0DB-2C7343AB6795}" type="slidenum">
              <a:rPr lang="en-US" altLang="ko-KR" sz="800" b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pPr algn="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ko-KR" sz="800" b="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8884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</p:sldLayoutIdLst>
  <p:transition>
    <p:fade/>
  </p:transition>
  <p:hf hdr="0" ftr="0" dt="0"/>
  <p:txStyles>
    <p:titleStyle>
      <a:lvl1pPr algn="r" defTabSz="914400" rtl="0" eaLnBrk="1" latinLnBrk="1" hangingPunct="1">
        <a:spcBef>
          <a:spcPct val="0"/>
        </a:spcBef>
        <a:buNone/>
        <a:defRPr sz="1400" kern="1200">
          <a:solidFill>
            <a:srgbClr val="D46709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01_Design\01_프레젠테이션\00_프리04\201411_03 차_여성정책연구원\PSD\IMG\#마스터02.jp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" y="-4763"/>
            <a:ext cx="9912351" cy="6862763"/>
          </a:xfrm>
          <a:prstGeom prst="rect">
            <a:avLst/>
          </a:prstGeom>
          <a:noFill/>
        </p:spPr>
      </p:pic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9553607" y="6639664"/>
            <a:ext cx="263790" cy="141239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algn="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fld id="{87EC810E-F784-4439-A0DB-2C7343AB6795}" type="slidenum">
              <a:rPr lang="en-US" altLang="ko-KR" sz="800" b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pPr algn="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ko-KR" sz="800" b="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986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</p:sldLayoutIdLst>
  <p:transition>
    <p:fade/>
  </p:transition>
  <p:hf hdr="0" ftr="0" dt="0"/>
  <p:txStyles>
    <p:titleStyle>
      <a:lvl1pPr algn="r" defTabSz="914400" rtl="0" eaLnBrk="1" latinLnBrk="1" hangingPunct="1">
        <a:spcBef>
          <a:spcPct val="0"/>
        </a:spcBef>
        <a:buNone/>
        <a:defRPr sz="1400" kern="1200">
          <a:solidFill>
            <a:srgbClr val="D46709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01_Design\01_프레젠테이션\00_프리04\201411_03 차_여성정책연구원\PSD\IMG\#마스터02.jp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" y="-4763"/>
            <a:ext cx="9912351" cy="6862763"/>
          </a:xfrm>
          <a:prstGeom prst="rect">
            <a:avLst/>
          </a:prstGeom>
          <a:noFill/>
        </p:spPr>
      </p:pic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9553607" y="6639664"/>
            <a:ext cx="263790" cy="141239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algn="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fld id="{87EC810E-F784-4439-A0DB-2C7343AB6795}" type="slidenum">
              <a:rPr lang="en-US" altLang="ko-KR" sz="800" b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pPr algn="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ko-KR" sz="800" b="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146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</p:sldLayoutIdLst>
  <p:transition>
    <p:fade/>
  </p:transition>
  <p:hf hdr="0" ftr="0" dt="0"/>
  <p:txStyles>
    <p:titleStyle>
      <a:lvl1pPr algn="r" defTabSz="914400" rtl="0" eaLnBrk="1" latinLnBrk="1" hangingPunct="1">
        <a:spcBef>
          <a:spcPct val="0"/>
        </a:spcBef>
        <a:buNone/>
        <a:defRPr sz="1400" kern="1200">
          <a:solidFill>
            <a:srgbClr val="D46709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01_Design\01_프레젠테이션\00_프리04\201411_03 차_여성정책연구원\PSD\IMG\#마스터02.jp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" y="-4763"/>
            <a:ext cx="9912351" cy="6862763"/>
          </a:xfrm>
          <a:prstGeom prst="rect">
            <a:avLst/>
          </a:prstGeom>
          <a:noFill/>
        </p:spPr>
      </p:pic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9553607" y="6639664"/>
            <a:ext cx="263790" cy="141239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algn="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fld id="{87EC810E-F784-4439-A0DB-2C7343AB6795}" type="slidenum">
              <a:rPr lang="en-US" altLang="ko-KR" sz="800" b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pPr algn="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ko-KR" sz="800" b="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810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</p:sldLayoutIdLst>
  <p:transition>
    <p:fade/>
  </p:transition>
  <p:hf hdr="0" ftr="0" dt="0"/>
  <p:txStyles>
    <p:titleStyle>
      <a:lvl1pPr algn="r" defTabSz="914400" rtl="0" eaLnBrk="1" latinLnBrk="1" hangingPunct="1">
        <a:spcBef>
          <a:spcPct val="0"/>
        </a:spcBef>
        <a:buNone/>
        <a:defRPr sz="1400" kern="1200">
          <a:solidFill>
            <a:srgbClr val="D46709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01_Design\01_프레젠테이션\00_프리04\201411_03 차_여성정책연구원\PSD\IMG\#마스터02.jp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" y="-4763"/>
            <a:ext cx="9912351" cy="6862763"/>
          </a:xfrm>
          <a:prstGeom prst="rect">
            <a:avLst/>
          </a:prstGeom>
          <a:noFill/>
        </p:spPr>
      </p:pic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9553607" y="6639664"/>
            <a:ext cx="263790" cy="141239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algn="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fld id="{87EC810E-F784-4439-A0DB-2C7343AB6795}" type="slidenum">
              <a:rPr lang="en-US" altLang="ko-KR" sz="800" b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pPr algn="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ko-KR" sz="800" b="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023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</p:sldLayoutIdLst>
  <p:transition>
    <p:fade/>
  </p:transition>
  <p:hf hdr="0" ftr="0" dt="0"/>
  <p:txStyles>
    <p:titleStyle>
      <a:lvl1pPr algn="r" defTabSz="914400" rtl="0" eaLnBrk="1" latinLnBrk="1" hangingPunct="1">
        <a:spcBef>
          <a:spcPct val="0"/>
        </a:spcBef>
        <a:buNone/>
        <a:defRPr sz="1400" kern="1200">
          <a:solidFill>
            <a:srgbClr val="D46709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01_Design\01_프레젠테이션\00_프리04\201411_03 차_여성정책연구원\PSD\IMG\#마스터02.jp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" y="-4763"/>
            <a:ext cx="9912351" cy="6862763"/>
          </a:xfrm>
          <a:prstGeom prst="rect">
            <a:avLst/>
          </a:prstGeom>
          <a:noFill/>
        </p:spPr>
      </p:pic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9553607" y="6639664"/>
            <a:ext cx="263790" cy="141239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algn="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fld id="{87EC810E-F784-4439-A0DB-2C7343AB6795}" type="slidenum">
              <a:rPr lang="en-US" altLang="ko-KR" sz="800" b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pPr algn="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ko-KR" sz="800" b="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279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</p:sldLayoutIdLst>
  <p:transition>
    <p:fade/>
  </p:transition>
  <p:hf hdr="0" ftr="0" dt="0"/>
  <p:txStyles>
    <p:titleStyle>
      <a:lvl1pPr algn="r" defTabSz="914400" rtl="0" eaLnBrk="1" latinLnBrk="1" hangingPunct="1">
        <a:spcBef>
          <a:spcPct val="0"/>
        </a:spcBef>
        <a:buNone/>
        <a:defRPr sz="1400" kern="1200">
          <a:solidFill>
            <a:srgbClr val="D46709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01_Design\01_프레젠테이션\00_프리04\201411_03 차_여성정책연구원\PSD\IMG\#마스터02.jp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" y="-4763"/>
            <a:ext cx="9912351" cy="6862763"/>
          </a:xfrm>
          <a:prstGeom prst="rect">
            <a:avLst/>
          </a:prstGeom>
          <a:noFill/>
        </p:spPr>
      </p:pic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9553607" y="6639664"/>
            <a:ext cx="263790" cy="141239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algn="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fld id="{87EC810E-F784-4439-A0DB-2C7343AB6795}" type="slidenum">
              <a:rPr lang="en-US" altLang="ko-KR" sz="800" b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pPr algn="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ko-KR" sz="800" b="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5983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</p:sldLayoutIdLst>
  <p:transition>
    <p:fade/>
  </p:transition>
  <p:hf hdr="0" ftr="0" dt="0"/>
  <p:txStyles>
    <p:titleStyle>
      <a:lvl1pPr algn="r" defTabSz="914400" rtl="0" eaLnBrk="1" latinLnBrk="1" hangingPunct="1">
        <a:spcBef>
          <a:spcPct val="0"/>
        </a:spcBef>
        <a:buNone/>
        <a:defRPr sz="1400" kern="1200">
          <a:solidFill>
            <a:srgbClr val="D46709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9553607" y="6639612"/>
            <a:ext cx="263790" cy="141239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algn="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fld id="{87EC810E-F784-4439-A0DB-2C7343AB6795}" type="slidenum">
              <a:rPr lang="en-US" altLang="ko-KR" sz="800" b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YD윤고딕 330" panose="02020603020101020101" pitchFamily="18" charset="-127"/>
                <a:cs typeface="Arial" pitchFamily="34" charset="0"/>
              </a:rPr>
              <a:pPr algn="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ko-KR" sz="800" b="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ea typeface="YD윤고딕 330" panose="02020603020101020101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54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r" defTabSz="914400" rtl="0" eaLnBrk="1" latinLnBrk="1" hangingPunct="1">
        <a:spcBef>
          <a:spcPct val="0"/>
        </a:spcBef>
        <a:buNone/>
        <a:defRPr sz="1400" kern="1200">
          <a:solidFill>
            <a:srgbClr val="D46709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01_Design\01_프레젠테이션\00_프리04\201411_03 차_여성정책연구원\PSD\IMG\#마스터02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0" y="-4763"/>
            <a:ext cx="9912350" cy="6862763"/>
          </a:xfrm>
          <a:prstGeom prst="rect">
            <a:avLst/>
          </a:prstGeom>
          <a:noFill/>
        </p:spPr>
      </p:pic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9553607" y="6639612"/>
            <a:ext cx="263790" cy="141239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algn="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fld id="{87EC810E-F784-4439-A0DB-2C7343AB6795}" type="slidenum">
              <a:rPr lang="en-US" altLang="ko-KR" sz="800" b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pPr algn="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ko-KR" sz="800" b="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74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</p:sldLayoutIdLst>
  <p:transition>
    <p:fade/>
  </p:transition>
  <p:txStyles>
    <p:titleStyle>
      <a:lvl1pPr algn="r" defTabSz="914400" rtl="0" eaLnBrk="1" latinLnBrk="1" hangingPunct="1">
        <a:spcBef>
          <a:spcPct val="0"/>
        </a:spcBef>
        <a:buNone/>
        <a:defRPr sz="1400" kern="1200">
          <a:solidFill>
            <a:srgbClr val="D46709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01_Design\01_프레젠테이션\00_프리04\201411_03 차_여성정책연구원\PSD\IMG\#마스터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-6351" y="3"/>
            <a:ext cx="9912351" cy="6862763"/>
          </a:xfrm>
          <a:prstGeom prst="rect">
            <a:avLst/>
          </a:prstGeom>
          <a:noFill/>
        </p:spPr>
      </p:pic>
      <p:pic>
        <p:nvPicPr>
          <p:cNvPr id="1027" name="Picture 3" descr="E:\01_Design\01_프레젠테이션\00_프리04\201411_03 차_여성정책연구원\PSD\IMG\#마스터02.jp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-6351" y="3"/>
            <a:ext cx="9912351" cy="6862763"/>
          </a:xfrm>
          <a:prstGeom prst="rect">
            <a:avLst/>
          </a:prstGeom>
          <a:noFill/>
        </p:spPr>
      </p:pic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9553607" y="6639664"/>
            <a:ext cx="263790" cy="141239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algn="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fld id="{87EC810E-F784-4439-A0DB-2C7343AB6795}" type="slidenum">
              <a:rPr lang="en-US" altLang="ko-KR" sz="800" b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pPr algn="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ko-KR" sz="800" b="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948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r" defTabSz="914400" rtl="0" eaLnBrk="1" latinLnBrk="1" hangingPunct="1">
        <a:spcBef>
          <a:spcPct val="0"/>
        </a:spcBef>
        <a:buNone/>
        <a:defRPr sz="1400" kern="1200">
          <a:solidFill>
            <a:srgbClr val="D46709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01_Design\01_프레젠테이션\00_프리04\201411_03 차_여성정책연구원\PSD\IMG\#마스터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6350" y="0"/>
            <a:ext cx="9912350" cy="6862763"/>
          </a:xfrm>
          <a:prstGeom prst="rect">
            <a:avLst/>
          </a:prstGeom>
          <a:noFill/>
        </p:spPr>
      </p:pic>
      <p:pic>
        <p:nvPicPr>
          <p:cNvPr id="1027" name="Picture 3" descr="E:\01_Design\01_프레젠테이션\00_프리04\201411_03 차_여성정책연구원\PSD\IMG\#마스터02.jp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912350" cy="6862763"/>
          </a:xfrm>
          <a:prstGeom prst="rect">
            <a:avLst/>
          </a:prstGeom>
          <a:noFill/>
        </p:spPr>
      </p:pic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9553607" y="6639612"/>
            <a:ext cx="263790" cy="141239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algn="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fld id="{87EC810E-F784-4439-A0DB-2C7343AB6795}" type="slidenum">
              <a:rPr lang="en-US" altLang="ko-KR" sz="800" b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맑은 고딕"/>
                <a:cs typeface="Arial" pitchFamily="34" charset="0"/>
              </a:rPr>
              <a:pPr algn="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ko-KR" sz="800" b="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ea typeface="맑은 고딕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435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8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400" rtl="0" eaLnBrk="1" latinLnBrk="1" hangingPunct="1">
        <a:spcBef>
          <a:spcPct val="0"/>
        </a:spcBef>
        <a:buNone/>
        <a:defRPr sz="1400" kern="1200">
          <a:solidFill>
            <a:srgbClr val="D46709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01_Design\01_프레젠테이션\00_프리04\201411_03 차_여성정책연구원\PSD\IMG\#마스터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-6351" y="3"/>
            <a:ext cx="9912351" cy="6862763"/>
          </a:xfrm>
          <a:prstGeom prst="rect">
            <a:avLst/>
          </a:prstGeom>
          <a:noFill/>
        </p:spPr>
      </p:pic>
      <p:pic>
        <p:nvPicPr>
          <p:cNvPr id="1027" name="Picture 3" descr="E:\01_Design\01_프레젠테이션\00_프리04\201411_03 차_여성정책연구원\PSD\IMG\#마스터02.jp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-6351" y="3"/>
            <a:ext cx="9912351" cy="6862763"/>
          </a:xfrm>
          <a:prstGeom prst="rect">
            <a:avLst/>
          </a:prstGeom>
          <a:noFill/>
        </p:spPr>
      </p:pic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9553607" y="6639664"/>
            <a:ext cx="263790" cy="141239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algn="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fld id="{87EC810E-F784-4439-A0DB-2C7343AB6795}" type="slidenum">
              <a:rPr lang="en-US" altLang="ko-KR" sz="800" b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pPr algn="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ko-KR" sz="800" b="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40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ransition>
    <p:fade/>
  </p:transition>
  <p:hf hdr="0" ftr="0" dt="0"/>
  <p:txStyles>
    <p:titleStyle>
      <a:lvl1pPr algn="r" defTabSz="914400" rtl="0" eaLnBrk="1" latinLnBrk="1" hangingPunct="1">
        <a:spcBef>
          <a:spcPct val="0"/>
        </a:spcBef>
        <a:buNone/>
        <a:defRPr sz="1400" kern="1200">
          <a:solidFill>
            <a:srgbClr val="D46709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01_Design\01_프레젠테이션\00_프리04\201411_03 차_여성정책연구원\PSD\IMG\#마스터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-6351" y="3"/>
            <a:ext cx="9912351" cy="6862763"/>
          </a:xfrm>
          <a:prstGeom prst="rect">
            <a:avLst/>
          </a:prstGeom>
          <a:noFill/>
        </p:spPr>
      </p:pic>
      <p:pic>
        <p:nvPicPr>
          <p:cNvPr id="1027" name="Picture 3" descr="E:\01_Design\01_프레젠테이션\00_프리04\201411_03 차_여성정책연구원\PSD\IMG\#마스터02.jp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-6351" y="3"/>
            <a:ext cx="9912351" cy="6862763"/>
          </a:xfrm>
          <a:prstGeom prst="rect">
            <a:avLst/>
          </a:prstGeom>
          <a:noFill/>
        </p:spPr>
      </p:pic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9553607" y="6639664"/>
            <a:ext cx="263790" cy="141239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algn="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fld id="{87EC810E-F784-4439-A0DB-2C7343AB6795}" type="slidenum">
              <a:rPr lang="en-US" altLang="ko-KR" sz="800" b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pPr algn="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ko-KR" sz="800" b="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14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transition>
    <p:fade/>
  </p:transition>
  <p:hf hdr="0" ftr="0" dt="0"/>
  <p:txStyles>
    <p:titleStyle>
      <a:lvl1pPr algn="r" defTabSz="914400" rtl="0" eaLnBrk="1" latinLnBrk="1" hangingPunct="1">
        <a:spcBef>
          <a:spcPct val="0"/>
        </a:spcBef>
        <a:buNone/>
        <a:defRPr sz="1400" kern="1200">
          <a:solidFill>
            <a:srgbClr val="D46709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01_Design\01_프레젠테이션\00_프리04\201411_03 차_여성정책연구원\PSD\IMG\#마스터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-6351" y="3"/>
            <a:ext cx="9912351" cy="6862763"/>
          </a:xfrm>
          <a:prstGeom prst="rect">
            <a:avLst/>
          </a:prstGeom>
          <a:noFill/>
        </p:spPr>
      </p:pic>
      <p:pic>
        <p:nvPicPr>
          <p:cNvPr id="1027" name="Picture 3" descr="E:\01_Design\01_프레젠테이션\00_프리04\201411_03 차_여성정책연구원\PSD\IMG\#마스터02.jp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-6351" y="3"/>
            <a:ext cx="9912351" cy="6862763"/>
          </a:xfrm>
          <a:prstGeom prst="rect">
            <a:avLst/>
          </a:prstGeom>
          <a:noFill/>
        </p:spPr>
      </p:pic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9553607" y="6639664"/>
            <a:ext cx="263790" cy="141239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algn="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fld id="{87EC810E-F784-4439-A0DB-2C7343AB6795}" type="slidenum">
              <a:rPr lang="en-US" altLang="ko-KR" sz="800" b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pPr algn="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ko-KR" sz="800" b="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407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transition>
    <p:fade/>
  </p:transition>
  <p:hf hdr="0" ftr="0" dt="0"/>
  <p:txStyles>
    <p:titleStyle>
      <a:lvl1pPr algn="r" defTabSz="914400" rtl="0" eaLnBrk="1" latinLnBrk="1" hangingPunct="1">
        <a:spcBef>
          <a:spcPct val="0"/>
        </a:spcBef>
        <a:buNone/>
        <a:defRPr sz="1400" kern="1200">
          <a:solidFill>
            <a:srgbClr val="D46709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01_Design\01_프레젠테이션\00_프리04\201411_03 차_여성정책연구원\PSD\IMG\#마스터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-6351" y="3"/>
            <a:ext cx="9912351" cy="6862763"/>
          </a:xfrm>
          <a:prstGeom prst="rect">
            <a:avLst/>
          </a:prstGeom>
          <a:noFill/>
        </p:spPr>
      </p:pic>
      <p:pic>
        <p:nvPicPr>
          <p:cNvPr id="1027" name="Picture 3" descr="E:\01_Design\01_프레젠테이션\00_프리04\201411_03 차_여성정책연구원\PSD\IMG\#마스터02.jp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-6351" y="3"/>
            <a:ext cx="9912351" cy="6862763"/>
          </a:xfrm>
          <a:prstGeom prst="rect">
            <a:avLst/>
          </a:prstGeom>
          <a:noFill/>
        </p:spPr>
      </p:pic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9553607" y="6639664"/>
            <a:ext cx="263790" cy="141239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algn="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fld id="{87EC810E-F784-4439-A0DB-2C7343AB6795}" type="slidenum">
              <a:rPr lang="en-US" altLang="ko-KR" sz="800" b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pPr algn="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ko-KR" sz="800" b="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237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ransition>
    <p:fade/>
  </p:transition>
  <p:hf hdr="0" ftr="0" dt="0"/>
  <p:txStyles>
    <p:titleStyle>
      <a:lvl1pPr algn="r" defTabSz="914400" rtl="0" eaLnBrk="1" latinLnBrk="1" hangingPunct="1">
        <a:spcBef>
          <a:spcPct val="0"/>
        </a:spcBef>
        <a:buNone/>
        <a:defRPr sz="1400" kern="1200">
          <a:solidFill>
            <a:srgbClr val="D46709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01_Design\01_프레젠테이션\00_프리04\201411_03 차_여성정책연구원\PSD\IMG\#마스터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-6351" y="3"/>
            <a:ext cx="9912351" cy="6862763"/>
          </a:xfrm>
          <a:prstGeom prst="rect">
            <a:avLst/>
          </a:prstGeom>
          <a:noFill/>
        </p:spPr>
      </p:pic>
      <p:pic>
        <p:nvPicPr>
          <p:cNvPr id="1027" name="Picture 3" descr="E:\01_Design\01_프레젠테이션\00_프리04\201411_03 차_여성정책연구원\PSD\IMG\#마스터02.jp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-6351" y="3"/>
            <a:ext cx="9912351" cy="6862763"/>
          </a:xfrm>
          <a:prstGeom prst="rect">
            <a:avLst/>
          </a:prstGeom>
          <a:noFill/>
        </p:spPr>
      </p:pic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9553607" y="6639664"/>
            <a:ext cx="263790" cy="141239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algn="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fld id="{87EC810E-F784-4439-A0DB-2C7343AB6795}" type="slidenum">
              <a:rPr lang="en-US" altLang="ko-KR" sz="800" b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pPr algn="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ko-KR" sz="800" b="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5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transition>
    <p:fade/>
  </p:transition>
  <p:hf hdr="0" ftr="0" dt="0"/>
  <p:txStyles>
    <p:titleStyle>
      <a:lvl1pPr algn="r" defTabSz="914400" rtl="0" eaLnBrk="1" latinLnBrk="1" hangingPunct="1">
        <a:spcBef>
          <a:spcPct val="0"/>
        </a:spcBef>
        <a:buNone/>
        <a:defRPr sz="1400" kern="1200">
          <a:solidFill>
            <a:srgbClr val="D46709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01_Design\01_프레젠테이션\00_프리04\201411_03 차_여성정책연구원\PSD\IMG\#마스터.jp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-6351" y="3"/>
            <a:ext cx="9912351" cy="6862763"/>
          </a:xfrm>
          <a:prstGeom prst="rect">
            <a:avLst/>
          </a:prstGeom>
          <a:noFill/>
        </p:spPr>
      </p:pic>
      <p:pic>
        <p:nvPicPr>
          <p:cNvPr id="1027" name="Picture 3" descr="E:\01_Design\01_프레젠테이션\00_프리04\201411_03 차_여성정책연구원\PSD\IMG\#마스터02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-6351" y="3"/>
            <a:ext cx="9912351" cy="6862763"/>
          </a:xfrm>
          <a:prstGeom prst="rect">
            <a:avLst/>
          </a:prstGeom>
          <a:noFill/>
        </p:spPr>
      </p:pic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9553607" y="6639664"/>
            <a:ext cx="263790" cy="141239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  <a:scene3d>
              <a:camera prst="orthographicFront"/>
              <a:lightRig rig="threePt" dir="t"/>
            </a:scene3d>
            <a:sp3d>
              <a:bevelT w="1270"/>
            </a:sp3d>
          </a:bodyPr>
          <a:lstStyle/>
          <a:p>
            <a:pPr algn="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fld id="{87EC810E-F784-4439-A0DB-2C7343AB6795}" type="slidenum">
              <a:rPr lang="en-US" altLang="ko-KR" sz="800" b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cs typeface="Arial" pitchFamily="34" charset="0"/>
              </a:rPr>
              <a:pPr algn="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altLang="ko-KR" sz="800" b="0" dirty="0">
              <a:solidFill>
                <a:prstClr val="black">
                  <a:lumMod val="75000"/>
                  <a:lumOff val="25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781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5" r:id="rId2"/>
  </p:sldLayoutIdLst>
  <p:transition>
    <p:fade/>
  </p:transition>
  <p:hf hdr="0" ftr="0" dt="0"/>
  <p:txStyles>
    <p:titleStyle>
      <a:lvl1pPr algn="r" defTabSz="914400" rtl="0" eaLnBrk="1" latinLnBrk="1" hangingPunct="1">
        <a:spcBef>
          <a:spcPct val="0"/>
        </a:spcBef>
        <a:buNone/>
        <a:defRPr sz="1400" kern="1200">
          <a:solidFill>
            <a:srgbClr val="D46709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chart" Target="../charts/chart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5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28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9.png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30.png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4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4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5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17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10" Type="http://schemas.openxmlformats.org/officeDocument/2006/relationships/image" Target="../media/image12.jpeg"/><Relationship Id="rId4" Type="http://schemas.openxmlformats.org/officeDocument/2006/relationships/image" Target="../media/image19.jpe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E:\01_Design\01_프레젠테이션\00_프리04\201411_03 차_여성정책연구원\PSD\IMG\main_0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63624" y="2636912"/>
            <a:ext cx="5291462" cy="2970966"/>
          </a:xfrm>
          <a:prstGeom prst="rect">
            <a:avLst/>
          </a:prstGeom>
          <a:noFill/>
        </p:spPr>
      </p:pic>
      <p:pic>
        <p:nvPicPr>
          <p:cNvPr id="6" name="Picture 8" descr="E:\01_Design\01_프레젠테이션\00_프리04\201411_03 차_여성정책연구원\PSD\IMG\main_08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3852" y="2482324"/>
            <a:ext cx="1870075" cy="858837"/>
          </a:xfrm>
          <a:prstGeom prst="rect">
            <a:avLst/>
          </a:prstGeom>
          <a:noFill/>
        </p:spPr>
      </p:pic>
      <p:pic>
        <p:nvPicPr>
          <p:cNvPr id="7" name="Picture 7" descr="E:\01_Design\01_프레젠테이션\00_프리04\201411_03 차_여성정책연구원\PSD\IMG\main_0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661" y="5459650"/>
            <a:ext cx="3206197" cy="1398350"/>
          </a:xfrm>
          <a:prstGeom prst="rect">
            <a:avLst/>
          </a:prstGeom>
          <a:noFill/>
        </p:spPr>
      </p:pic>
      <p:pic>
        <p:nvPicPr>
          <p:cNvPr id="8" name="Picture 6" descr="E:\01_Design\01_프레젠테이션\00_프리04\201411_03 차_여성정책연구원\PSD\IMG\main_06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0558" y="3645076"/>
            <a:ext cx="2871787" cy="3063875"/>
          </a:xfrm>
          <a:prstGeom prst="rect">
            <a:avLst/>
          </a:prstGeom>
          <a:noFill/>
        </p:spPr>
      </p:pic>
      <p:sp>
        <p:nvSpPr>
          <p:cNvPr id="2" name="직사각형 1"/>
          <p:cNvSpPr/>
          <p:nvPr/>
        </p:nvSpPr>
        <p:spPr>
          <a:xfrm>
            <a:off x="4232920" y="5075892"/>
            <a:ext cx="50405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ko-K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Arial" pitchFamily="34" charset="0"/>
              </a:rPr>
              <a:t>Korean Women’s Development Institute</a:t>
            </a:r>
            <a:endParaRPr lang="ko-KR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  <a:cs typeface="Arial" pitchFamily="34" charset="0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1064568" y="1896079"/>
            <a:ext cx="87129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ko-KR" sz="3300" dirty="0" smtClean="0">
                <a:solidFill>
                  <a:srgbClr val="002060"/>
                </a:solidFill>
                <a:cs typeface="한컴바탕" pitchFamily="18" charset="2"/>
              </a:rPr>
              <a:t>Experience and Implication of 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ko-KR" sz="3300" dirty="0" smtClean="0">
                <a:solidFill>
                  <a:srgbClr val="002060"/>
                </a:solidFill>
                <a:cs typeface="한컴바탕" pitchFamily="18" charset="2"/>
              </a:rPr>
              <a:t>South Korea’s Work-Family </a:t>
            </a:r>
            <a:r>
              <a:rPr kumimoji="1" lang="en-US" altLang="ko-KR" sz="3300" dirty="0">
                <a:solidFill>
                  <a:srgbClr val="002060"/>
                </a:solidFill>
                <a:cs typeface="한컴바탕" pitchFamily="18" charset="2"/>
              </a:rPr>
              <a:t>B</a:t>
            </a:r>
            <a:r>
              <a:rPr kumimoji="1" lang="en-US" altLang="ko-KR" sz="3300" dirty="0" smtClean="0">
                <a:solidFill>
                  <a:srgbClr val="002060"/>
                </a:solidFill>
                <a:cs typeface="한컴바탕" pitchFamily="18" charset="2"/>
              </a:rPr>
              <a:t>alance </a:t>
            </a:r>
            <a:r>
              <a:rPr kumimoji="1" lang="en-US" altLang="ko-KR" sz="3300" dirty="0">
                <a:solidFill>
                  <a:srgbClr val="002060"/>
                </a:solidFill>
                <a:cs typeface="한컴바탕" pitchFamily="18" charset="2"/>
              </a:rPr>
              <a:t>P</a:t>
            </a:r>
            <a:r>
              <a:rPr kumimoji="1" lang="en-US" altLang="ko-KR" sz="3300" dirty="0" smtClean="0">
                <a:solidFill>
                  <a:srgbClr val="002060"/>
                </a:solidFill>
                <a:cs typeface="한컴바탕" pitchFamily="18" charset="2"/>
              </a:rPr>
              <a:t>olicies</a:t>
            </a:r>
            <a:endParaRPr lang="en-US" altLang="ko-KR" sz="33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0504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5.12821E-7 -1.11111E-6 L -5.12821E-7 0.02037 " pathEditMode="relative" rAng="0" ptsTypes="AA">
                                      <p:cBhvr>
                                        <p:cTn id="1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1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672" y="3181321"/>
            <a:ext cx="5976664" cy="3176777"/>
          </a:xfrm>
          <a:prstGeom prst="rect">
            <a:avLst/>
          </a:prstGeom>
        </p:spPr>
      </p:pic>
      <p:pic>
        <p:nvPicPr>
          <p:cNvPr id="8" name="Picture 2" descr="E:\01_Design\01_프레젠테이션\00_프리04\201406_02 탑_GS칼텍스\PSD\IMG\BAR01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1242374"/>
            <a:ext cx="9906000" cy="435864"/>
          </a:xfrm>
          <a:prstGeom prst="rect">
            <a:avLst/>
          </a:prstGeom>
          <a:noFill/>
        </p:spPr>
      </p:pic>
      <p:sp>
        <p:nvSpPr>
          <p:cNvPr id="2" name="직사각형 1"/>
          <p:cNvSpPr/>
          <p:nvPr/>
        </p:nvSpPr>
        <p:spPr>
          <a:xfrm>
            <a:off x="848544" y="1268760"/>
            <a:ext cx="80568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ko-KR" sz="2000" dirty="0" smtClean="0">
                <a:solidFill>
                  <a:srgbClr val="002060"/>
                </a:solidFill>
              </a:rPr>
              <a:t>Childcare Leave Policy Implementation Rate</a:t>
            </a:r>
            <a:r>
              <a:rPr lang="ko-KR" altLang="en-US" sz="2000" dirty="0" smtClean="0">
                <a:solidFill>
                  <a:srgbClr val="002060"/>
                </a:solidFill>
              </a:rPr>
              <a:t> </a:t>
            </a:r>
            <a:r>
              <a:rPr lang="en-US" altLang="ko-KR" sz="2000" dirty="0" smtClean="0">
                <a:solidFill>
                  <a:srgbClr val="002060"/>
                </a:solidFill>
              </a:rPr>
              <a:t>by Size of Company</a:t>
            </a:r>
            <a:endParaRPr lang="en-US" altLang="ko-KR" sz="200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직사각형 4"/>
          <p:cNvSpPr/>
          <p:nvPr/>
        </p:nvSpPr>
        <p:spPr>
          <a:xfrm>
            <a:off x="3584848" y="6342855"/>
            <a:ext cx="56072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altLang="ko-KR" sz="1200" b="0" dirty="0" smtClean="0"/>
              <a:t>Source</a:t>
            </a:r>
            <a:r>
              <a:rPr lang="en-US" altLang="ko-KR" sz="1200" b="0" dirty="0"/>
              <a:t>: S</a:t>
            </a:r>
            <a:r>
              <a:rPr lang="en-US" altLang="ko-KR" sz="1200" b="0" dirty="0" smtClean="0"/>
              <a:t>urvey </a:t>
            </a:r>
            <a:r>
              <a:rPr lang="en-US" altLang="ko-KR" sz="1200" b="0" dirty="0"/>
              <a:t>on </a:t>
            </a:r>
            <a:r>
              <a:rPr lang="en-US" altLang="ko-KR" sz="1200" b="0" dirty="0" smtClean="0"/>
              <a:t>work-life balance </a:t>
            </a:r>
            <a:r>
              <a:rPr lang="en-US" altLang="ko-KR" sz="1200" b="0" dirty="0"/>
              <a:t>policy implementation 2015</a:t>
            </a:r>
            <a:endParaRPr lang="ko-KR" altLang="en-US" sz="1200" b="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직사각형 15"/>
          <p:cNvSpPr/>
          <p:nvPr/>
        </p:nvSpPr>
        <p:spPr bwMode="auto">
          <a:xfrm>
            <a:off x="0" y="239558"/>
            <a:ext cx="9906000" cy="789465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0">
            <a:noFill/>
          </a:ln>
          <a:effectLst/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rIns="36000" anchor="ctr">
            <a:sp3d>
              <a:bevelT w="0" h="38100"/>
            </a:sp3d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7063"/>
            <a:r>
              <a:rPr lang="en-US" altLang="ko-KR" sz="2800" dirty="0" smtClean="0">
                <a:solidFill>
                  <a:schemeClr val="bg1"/>
                </a:solidFill>
              </a:rPr>
              <a:t>3. Childcare Leave</a:t>
            </a:r>
            <a:endParaRPr lang="en-US" altLang="ko-KR" sz="2800" dirty="0">
              <a:solidFill>
                <a:schemeClr val="bg1"/>
              </a:solidFill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2648744" y="3027434"/>
            <a:ext cx="4896544" cy="403200"/>
          </a:xfrm>
          <a:prstGeom prst="roundRect">
            <a:avLst>
              <a:gd name="adj" fmla="val 50000"/>
            </a:avLst>
          </a:prstGeom>
          <a:blipFill dpi="0"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lvl="0">
              <a:spcBef>
                <a:spcPct val="0"/>
              </a:spcBef>
              <a:spcAft>
                <a:spcPct val="0"/>
              </a:spcAft>
              <a:tabLst>
                <a:tab pos="511175" algn="l"/>
                <a:tab pos="1023938" algn="l"/>
                <a:tab pos="1536700" algn="l"/>
                <a:tab pos="2047875" algn="l"/>
                <a:tab pos="2560638" algn="l"/>
                <a:tab pos="3071813" algn="l"/>
                <a:tab pos="3584575" algn="l"/>
                <a:tab pos="4097338" algn="l"/>
                <a:tab pos="4608513" algn="l"/>
                <a:tab pos="5121275" algn="l"/>
                <a:tab pos="5632450" algn="l"/>
                <a:tab pos="6143625" algn="l"/>
                <a:tab pos="6657975" algn="l"/>
                <a:tab pos="7169150" algn="l"/>
                <a:tab pos="7680325" algn="l"/>
                <a:tab pos="8193088" algn="l"/>
                <a:tab pos="8704263" algn="l"/>
                <a:tab pos="9217025" algn="l"/>
                <a:tab pos="9729788" algn="l"/>
                <a:tab pos="10240963" algn="l"/>
                <a:tab pos="10753725" algn="l"/>
                <a:tab pos="11264900" algn="l"/>
                <a:tab pos="11777663" algn="l"/>
                <a:tab pos="12290425" algn="l"/>
                <a:tab pos="12801600" algn="l"/>
                <a:tab pos="13312775" algn="l"/>
                <a:tab pos="13825538" algn="l"/>
                <a:tab pos="14338300" algn="l"/>
                <a:tab pos="14849475" algn="l"/>
                <a:tab pos="15362238" algn="l"/>
                <a:tab pos="15873413" algn="l"/>
                <a:tab pos="16386175" algn="l"/>
              </a:tabLst>
            </a:pPr>
            <a:r>
              <a:rPr kumimoji="1" lang="en-US" altLang="ko-KR" sz="1400" spc="-70" dirty="0"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Arial" pitchFamily="34" charset="0"/>
              </a:rPr>
              <a:t>Childcare Leave Policy Implementation Rate </a:t>
            </a:r>
            <a:endParaRPr kumimoji="1" lang="en-US" altLang="ko-KR" sz="1400" spc="-70" dirty="0" smtClean="0">
              <a:solidFill>
                <a:prstClr val="white"/>
              </a:solidFill>
              <a:effectLst>
                <a:outerShdw blurRad="127000" algn="ctr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  <a:cs typeface="Arial" pitchFamily="34" charset="0"/>
            </a:endParaRPr>
          </a:p>
          <a:p>
            <a:pPr lvl="0">
              <a:spcBef>
                <a:spcPct val="0"/>
              </a:spcBef>
              <a:spcAft>
                <a:spcPct val="0"/>
              </a:spcAft>
              <a:tabLst>
                <a:tab pos="511175" algn="l"/>
                <a:tab pos="1023938" algn="l"/>
                <a:tab pos="1536700" algn="l"/>
                <a:tab pos="2047875" algn="l"/>
                <a:tab pos="2560638" algn="l"/>
                <a:tab pos="3071813" algn="l"/>
                <a:tab pos="3584575" algn="l"/>
                <a:tab pos="4097338" algn="l"/>
                <a:tab pos="4608513" algn="l"/>
                <a:tab pos="5121275" algn="l"/>
                <a:tab pos="5632450" algn="l"/>
                <a:tab pos="6143625" algn="l"/>
                <a:tab pos="6657975" algn="l"/>
                <a:tab pos="7169150" algn="l"/>
                <a:tab pos="7680325" algn="l"/>
                <a:tab pos="8193088" algn="l"/>
                <a:tab pos="8704263" algn="l"/>
                <a:tab pos="9217025" algn="l"/>
                <a:tab pos="9729788" algn="l"/>
                <a:tab pos="10240963" algn="l"/>
                <a:tab pos="10753725" algn="l"/>
                <a:tab pos="11264900" algn="l"/>
                <a:tab pos="11777663" algn="l"/>
                <a:tab pos="12290425" algn="l"/>
                <a:tab pos="12801600" algn="l"/>
                <a:tab pos="13312775" algn="l"/>
                <a:tab pos="13825538" algn="l"/>
                <a:tab pos="14338300" algn="l"/>
                <a:tab pos="14849475" algn="l"/>
                <a:tab pos="15362238" algn="l"/>
                <a:tab pos="15873413" algn="l"/>
                <a:tab pos="16386175" algn="l"/>
              </a:tabLst>
            </a:pPr>
            <a:r>
              <a:rPr kumimoji="1" lang="en-US" altLang="ko-KR" sz="1400" spc="-70" dirty="0" smtClean="0"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Arial" pitchFamily="34" charset="0"/>
              </a:rPr>
              <a:t>by </a:t>
            </a:r>
            <a:r>
              <a:rPr kumimoji="1" lang="en-US" altLang="ko-KR" sz="1400" spc="-70" dirty="0"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Arial" pitchFamily="34" charset="0"/>
              </a:rPr>
              <a:t>Size of </a:t>
            </a:r>
            <a:r>
              <a:rPr kumimoji="1" lang="en-US" altLang="ko-KR" sz="1400" spc="-70" dirty="0" smtClean="0"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Arial" pitchFamily="34" charset="0"/>
              </a:rPr>
              <a:t>Company (2015)</a:t>
            </a:r>
            <a:endParaRPr kumimoji="1" lang="en-US" altLang="ko-KR" sz="1400" spc="-70" dirty="0">
              <a:solidFill>
                <a:prstClr val="white"/>
              </a:solidFill>
              <a:effectLst>
                <a:outerShdw blurRad="127000" algn="ctr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  <a:cs typeface="Arial" pitchFamily="34" charset="0"/>
            </a:endParaRPr>
          </a:p>
        </p:txBody>
      </p:sp>
      <p:graphicFrame>
        <p:nvGraphicFramePr>
          <p:cNvPr id="4" name="차트 3"/>
          <p:cNvGraphicFramePr/>
          <p:nvPr>
            <p:extLst>
              <p:ext uri="{D42A27DB-BD31-4B8C-83A1-F6EECF244321}">
                <p14:modId xmlns:p14="http://schemas.microsoft.com/office/powerpoint/2010/main" val="1994025538"/>
              </p:ext>
            </p:extLst>
          </p:nvPr>
        </p:nvGraphicFramePr>
        <p:xfrm>
          <a:off x="2288704" y="3645024"/>
          <a:ext cx="5472608" cy="2565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88704" y="3356992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/>
              <a:t>(%)</a:t>
            </a:r>
            <a:endParaRPr lang="ko-KR" altLang="en-US" dirty="0"/>
          </a:p>
        </p:txBody>
      </p:sp>
      <p:sp>
        <p:nvSpPr>
          <p:cNvPr id="18" name="직사각형 17"/>
          <p:cNvSpPr/>
          <p:nvPr/>
        </p:nvSpPr>
        <p:spPr>
          <a:xfrm>
            <a:off x="218474" y="1772816"/>
            <a:ext cx="954106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 algn="l"/>
            <a:r>
              <a:rPr lang="en-US" altLang="ko-KR" sz="2000" spc="-150" dirty="0" smtClean="0">
                <a:solidFill>
                  <a:schemeClr val="accent5">
                    <a:lumMod val="75000"/>
                  </a:schemeClr>
                </a:solidFill>
              </a:rPr>
              <a:t>● </a:t>
            </a:r>
            <a:r>
              <a:rPr lang="en-US" altLang="ko-KR" sz="2000" spc="-150" dirty="0"/>
              <a:t>Childcare leave </a:t>
            </a:r>
            <a:r>
              <a:rPr lang="en-US" altLang="ko-KR" sz="2000" spc="-150" dirty="0" smtClean="0"/>
              <a:t>has been implemented and is guaranteed in large companies first at this stage.</a:t>
            </a:r>
            <a:endParaRPr lang="en-US" altLang="ko-KR" sz="2000" spc="-150" dirty="0"/>
          </a:p>
          <a:p>
            <a:pPr marL="361950" indent="-361950" algn="l"/>
            <a:r>
              <a:rPr lang="en-US" altLang="ko-KR" sz="2000" spc="-150" dirty="0" smtClean="0">
                <a:solidFill>
                  <a:schemeClr val="accent5">
                    <a:lumMod val="75000"/>
                  </a:schemeClr>
                </a:solidFill>
              </a:rPr>
              <a:t>● </a:t>
            </a:r>
            <a:r>
              <a:rPr lang="en-US" altLang="ko-KR" sz="2000" spc="-150" dirty="0"/>
              <a:t>However it needs to be expanded to mid-sized companies where more women are working</a:t>
            </a:r>
            <a:r>
              <a:rPr lang="en-US" altLang="ko-KR" sz="2000" spc="-150" dirty="0" smtClean="0"/>
              <a:t>.</a:t>
            </a:r>
            <a:endParaRPr lang="ko-KR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8474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50" b="42650"/>
          <a:stretch/>
        </p:blipFill>
        <p:spPr>
          <a:xfrm>
            <a:off x="384280" y="3501008"/>
            <a:ext cx="9137443" cy="432048"/>
          </a:xfrm>
          <a:prstGeom prst="rect">
            <a:avLst/>
          </a:prstGeom>
        </p:spPr>
      </p:pic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1496616" y="2797338"/>
            <a:ext cx="8231975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kumimoji="1" lang="en-US" altLang="ko-KR" sz="3200" dirty="0" smtClean="0">
                <a:solidFill>
                  <a:srgbClr val="002060"/>
                </a:solidFill>
                <a:cs typeface="한컴바탕" pitchFamily="18" charset="2"/>
              </a:rPr>
              <a:t>South Korea’s Experience on work-family balance policies</a:t>
            </a:r>
            <a:endParaRPr lang="en-US" altLang="ko-KR" sz="3200" dirty="0">
              <a:solidFill>
                <a:srgbClr val="002060"/>
              </a:solidFill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272480" y="2002012"/>
            <a:ext cx="1456423" cy="1851000"/>
            <a:chOff x="2979164" y="2122197"/>
            <a:chExt cx="1732792" cy="2063704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9164" y="2308604"/>
              <a:ext cx="1732792" cy="17327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152661" y="2122197"/>
              <a:ext cx="1385798" cy="2063704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altLang="ko-KR" sz="8800" dirty="0">
                  <a:ln>
                    <a:solidFill>
                      <a:srgbClr val="1E3859">
                        <a:alpha val="0"/>
                      </a:srgbClr>
                    </a:solidFill>
                  </a:ln>
                  <a:solidFill>
                    <a:prstClr val="white">
                      <a:lumMod val="95000"/>
                    </a:prstClr>
                  </a:solidFill>
                  <a:latin typeface="휴먼고딕" panose="02010504000101010101" pitchFamily="2" charset="-127"/>
                  <a:ea typeface="휴먼고딕" panose="02010504000101010101" pitchFamily="2" charset="-127"/>
                  <a:cs typeface="Arial" pitchFamily="34" charset="0"/>
                </a:rPr>
                <a:t>Ⅱ</a:t>
              </a:r>
              <a:endParaRPr lang="ko-KR" altLang="en-US" sz="8800" dirty="0">
                <a:ln>
                  <a:solidFill>
                    <a:srgbClr val="1E3859">
                      <a:alpha val="0"/>
                    </a:srgbClr>
                  </a:solidFill>
                </a:ln>
                <a:solidFill>
                  <a:prstClr val="white">
                    <a:lumMod val="95000"/>
                  </a:prstClr>
                </a:solidFill>
                <a:latin typeface="휴먼고딕" panose="02010504000101010101" pitchFamily="2" charset="-127"/>
                <a:ea typeface="휴먼고딕" panose="02010504000101010101" pitchFamily="2" charset="-127"/>
                <a:cs typeface="Arial" pitchFamily="34" charset="0"/>
              </a:endParaRPr>
            </a:p>
          </p:txBody>
        </p:sp>
      </p:grpSp>
      <p:pic>
        <p:nvPicPr>
          <p:cNvPr id="15" name="그림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233" y="368661"/>
            <a:ext cx="1391130" cy="23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81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306957" y="1772816"/>
            <a:ext cx="9326563" cy="2441575"/>
            <a:chOff x="288954" y="1995537"/>
            <a:chExt cx="9326563" cy="2441575"/>
          </a:xfrm>
        </p:grpSpPr>
        <p:pic>
          <p:nvPicPr>
            <p:cNvPr id="9" name="Picture 9" descr="E:\01_Design\01_프레젠테이션\00_프리04\201411_03 차_여성정책연구원\PSD\IMG\img04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8954" y="1995537"/>
              <a:ext cx="9326563" cy="2441575"/>
            </a:xfrm>
            <a:prstGeom prst="rect">
              <a:avLst/>
            </a:prstGeom>
            <a:noFill/>
          </p:spPr>
        </p:pic>
        <p:pic>
          <p:nvPicPr>
            <p:cNvPr id="10" name="Picture 2" descr="E:\01_Design\01_프레젠테이션\00_프리04\201411_01원_오픈탑컨소시엄\PSD\IMG\IMGA20.png"/>
            <p:cNvPicPr>
              <a:picLocks noChangeAspect="1" noChangeArrowheads="1"/>
            </p:cNvPicPr>
            <p:nvPr/>
          </p:nvPicPr>
          <p:blipFill>
            <a:blip r:embed="rId3" cstate="print"/>
            <a:srcRect r="49163"/>
            <a:stretch>
              <a:fillRect/>
            </a:stretch>
          </p:blipFill>
          <p:spPr bwMode="auto">
            <a:xfrm flipH="1">
              <a:off x="6937372" y="2060848"/>
              <a:ext cx="2624140" cy="1489537"/>
            </a:xfrm>
            <a:prstGeom prst="rect">
              <a:avLst/>
            </a:prstGeom>
            <a:noFill/>
          </p:spPr>
        </p:pic>
      </p:grpSp>
      <p:sp>
        <p:nvSpPr>
          <p:cNvPr id="2" name="직사각형 1"/>
          <p:cNvSpPr/>
          <p:nvPr/>
        </p:nvSpPr>
        <p:spPr bwMode="auto">
          <a:xfrm>
            <a:off x="5780" y="239557"/>
            <a:ext cx="9906000" cy="789465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0">
            <a:noFill/>
          </a:ln>
          <a:effectLst/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rIns="36000" anchor="ctr">
            <a:sp3d>
              <a:bevelT w="0" h="38100"/>
            </a:sp3d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400" b="1" dirty="0">
                <a:solidFill>
                  <a:schemeClr val="bg1"/>
                </a:solidFill>
              </a:rPr>
              <a:t> 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    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1. </a:t>
            </a:r>
            <a:r>
              <a:rPr lang="en-US" altLang="ko-KR" sz="2400" dirty="0" smtClean="0">
                <a:solidFill>
                  <a:schemeClr val="bg1"/>
                </a:solidFill>
              </a:rPr>
              <a:t>Legal basis for South Korea’s Work-family Balance Policies</a:t>
            </a:r>
            <a:endParaRPr lang="en-US" altLang="ko-KR" sz="2400" b="1" dirty="0">
              <a:solidFill>
                <a:schemeClr val="bg1"/>
              </a:solidFill>
            </a:endParaRPr>
          </a:p>
        </p:txBody>
      </p:sp>
      <p:sp>
        <p:nvSpPr>
          <p:cNvPr id="6" name="타원 5"/>
          <p:cNvSpPr/>
          <p:nvPr/>
        </p:nvSpPr>
        <p:spPr>
          <a:xfrm>
            <a:off x="6080589" y="2126159"/>
            <a:ext cx="2808312" cy="280831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100" spc="-150" dirty="0" smtClean="0">
                <a:solidFill>
                  <a:schemeClr val="bg1"/>
                </a:solidFill>
              </a:rPr>
              <a:t>Act on Equal Employment and Support for Work-family Reconciliation</a:t>
            </a:r>
          </a:p>
          <a:p>
            <a:r>
              <a:rPr lang="en-US" altLang="ko-KR" sz="1600" dirty="0">
                <a:solidFill>
                  <a:schemeClr val="bg1"/>
                </a:solidFill>
              </a:rPr>
              <a:t>(Enacted in </a:t>
            </a:r>
            <a:r>
              <a:rPr lang="en-US" altLang="ko-KR" sz="1600" dirty="0" smtClean="0">
                <a:solidFill>
                  <a:schemeClr val="bg1"/>
                </a:solidFill>
              </a:rPr>
              <a:t>2007.12)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7" name="타원 6"/>
          <p:cNvSpPr/>
          <p:nvPr/>
        </p:nvSpPr>
        <p:spPr>
          <a:xfrm>
            <a:off x="901824" y="2126159"/>
            <a:ext cx="2808312" cy="280831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300" spc="-150" dirty="0" smtClean="0">
                <a:solidFill>
                  <a:schemeClr val="bg1"/>
                </a:solidFill>
              </a:rPr>
              <a:t>Act on the Equal Employment for Both Sexes</a:t>
            </a:r>
            <a:endParaRPr lang="en-US" altLang="ko-KR" sz="2300" spc="-150" dirty="0">
              <a:solidFill>
                <a:schemeClr val="bg1"/>
              </a:solidFill>
            </a:endParaRPr>
          </a:p>
          <a:p>
            <a:r>
              <a:rPr lang="en-US" altLang="ko-KR" sz="1600" dirty="0" smtClean="0">
                <a:solidFill>
                  <a:schemeClr val="bg1"/>
                </a:solidFill>
              </a:rPr>
              <a:t>(Enacted in 1987.12)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8" name="오른쪽 화살표 7"/>
          <p:cNvSpPr/>
          <p:nvPr/>
        </p:nvSpPr>
        <p:spPr>
          <a:xfrm>
            <a:off x="4526183" y="2936249"/>
            <a:ext cx="1080120" cy="1188132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857500" y="5187445"/>
            <a:ext cx="3757952" cy="7325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Childcare leave for working mothers</a:t>
            </a:r>
          </a:p>
          <a:p>
            <a:pPr algn="l"/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Childcare centers </a:t>
            </a:r>
            <a:r>
              <a:rPr lang="en-US" altLang="ko-KR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</a:t>
            </a:r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upport </a:t>
            </a:r>
            <a:endParaRPr lang="ko-KR" alt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99474" y="5085184"/>
            <a:ext cx="4578062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Childcare leave for both mothers and fathers</a:t>
            </a:r>
          </a:p>
          <a:p>
            <a:pPr algn="l"/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Support for Worker’s Family care</a:t>
            </a:r>
          </a:p>
          <a:p>
            <a:pPr algn="l"/>
            <a:r>
              <a:rPr lang="en-US" altLang="ko-KR" sz="1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Creation of foundation for supporting work-family reconciliation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1" y="5262383"/>
            <a:ext cx="224979" cy="215264"/>
          </a:xfrm>
          <a:prstGeom prst="rect">
            <a:avLst/>
          </a:prstGeom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5641718"/>
            <a:ext cx="224979" cy="215264"/>
          </a:xfrm>
          <a:prstGeom prst="rect">
            <a:avLst/>
          </a:prstGeom>
        </p:spPr>
      </p:pic>
      <p:pic>
        <p:nvPicPr>
          <p:cNvPr id="15" name="그림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862" y="5181327"/>
            <a:ext cx="224979" cy="215264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684" y="5534086"/>
            <a:ext cx="224979" cy="215264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861" y="5942583"/>
            <a:ext cx="224979" cy="21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70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 bwMode="auto">
          <a:xfrm>
            <a:off x="0" y="239558"/>
            <a:ext cx="9906000" cy="789465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0">
            <a:noFill/>
          </a:ln>
          <a:effectLst/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rIns="36000" anchor="ctr">
            <a:sp3d>
              <a:bevelT w="0" h="38100"/>
            </a:sp3d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400" b="1" dirty="0">
                <a:solidFill>
                  <a:schemeClr val="bg1"/>
                </a:solidFill>
              </a:rPr>
              <a:t> 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    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2. </a:t>
            </a:r>
            <a:r>
              <a:rPr lang="en-US" altLang="ko-KR" sz="2400" dirty="0" smtClean="0">
                <a:solidFill>
                  <a:schemeClr val="bg1"/>
                </a:solidFill>
              </a:rPr>
              <a:t>Major Work-family </a:t>
            </a:r>
            <a:r>
              <a:rPr lang="en-US" altLang="ko-KR" sz="2400" dirty="0">
                <a:solidFill>
                  <a:schemeClr val="bg1"/>
                </a:solidFill>
              </a:rPr>
              <a:t>Balance Policies </a:t>
            </a:r>
            <a:r>
              <a:rPr lang="en-US" altLang="ko-KR" sz="2400" dirty="0" smtClean="0">
                <a:solidFill>
                  <a:schemeClr val="bg1"/>
                </a:solidFill>
              </a:rPr>
              <a:t>in South Korea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272480" y="1772816"/>
            <a:ext cx="9361040" cy="1872207"/>
            <a:chOff x="400109" y="1601914"/>
            <a:chExt cx="9089395" cy="1478480"/>
          </a:xfrm>
        </p:grpSpPr>
        <p:sp>
          <p:nvSpPr>
            <p:cNvPr id="7" name="모서리가 둥근 직사각형 6"/>
            <p:cNvSpPr/>
            <p:nvPr/>
          </p:nvSpPr>
          <p:spPr>
            <a:xfrm>
              <a:off x="400109" y="2132856"/>
              <a:ext cx="9089395" cy="947538"/>
            </a:xfrm>
            <a:prstGeom prst="roundRect">
              <a:avLst>
                <a:gd name="adj" fmla="val 5986"/>
              </a:avLst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l">
                <a:buFont typeface="Wingdings" pitchFamily="2" charset="2"/>
                <a:buChar char="ü"/>
              </a:pPr>
              <a:r>
                <a:rPr lang="en-US" altLang="ko-KR" sz="1600" dirty="0" smtClean="0">
                  <a:solidFill>
                    <a:schemeClr val="tx1"/>
                  </a:solidFill>
                </a:rPr>
                <a:t>90 days of maternity leave during pregnancy (at least 45 days of maternity leave after childbirth should be given)</a:t>
              </a:r>
              <a:endParaRPr lang="en-US" altLang="ko-KR" sz="1600" dirty="0">
                <a:solidFill>
                  <a:schemeClr val="tx1"/>
                </a:solidFill>
              </a:endParaRPr>
            </a:p>
            <a:p>
              <a:pPr marL="285750" indent="-285750" algn="l">
                <a:buFont typeface="Wingdings" pitchFamily="2" charset="2"/>
                <a:buChar char="ü"/>
              </a:pPr>
              <a:r>
                <a:rPr lang="en-US" altLang="ko-KR" sz="1600" dirty="0" smtClean="0">
                  <a:solidFill>
                    <a:schemeClr val="tx1"/>
                  </a:solidFill>
                </a:rPr>
                <a:t>120</a:t>
              </a:r>
              <a:r>
                <a:rPr lang="ko-KR" altLang="en-US" sz="1600" dirty="0" smtClean="0">
                  <a:solidFill>
                    <a:schemeClr val="tx1"/>
                  </a:solidFill>
                </a:rPr>
                <a:t> </a:t>
              </a:r>
              <a:r>
                <a:rPr lang="en-US" altLang="ko-KR" sz="1600" dirty="0" smtClean="0">
                  <a:solidFill>
                    <a:schemeClr val="tx1"/>
                  </a:solidFill>
                </a:rPr>
                <a:t>days of maternity leave in case of multiple births </a:t>
              </a:r>
              <a:r>
                <a:rPr lang="en-US" altLang="ko-KR" sz="1600" spc="-150" dirty="0" smtClean="0">
                  <a:solidFill>
                    <a:schemeClr val="tx1"/>
                  </a:solidFill>
                </a:rPr>
                <a:t>(</a:t>
              </a:r>
              <a:r>
                <a:rPr lang="en-US" altLang="ko-KR" sz="1600" dirty="0" smtClean="0">
                  <a:solidFill>
                    <a:schemeClr val="tx1"/>
                  </a:solidFill>
                </a:rPr>
                <a:t>at </a:t>
              </a:r>
              <a:r>
                <a:rPr lang="en-US" altLang="ko-KR" sz="1600" dirty="0">
                  <a:solidFill>
                    <a:schemeClr val="tx1"/>
                  </a:solidFill>
                </a:rPr>
                <a:t>least </a:t>
              </a:r>
              <a:r>
                <a:rPr lang="en-US" altLang="ko-KR" sz="1600" dirty="0" smtClean="0">
                  <a:solidFill>
                    <a:schemeClr val="tx1"/>
                  </a:solidFill>
                </a:rPr>
                <a:t>60 </a:t>
              </a:r>
              <a:r>
                <a:rPr lang="en-US" altLang="ko-KR" sz="1600" dirty="0">
                  <a:solidFill>
                    <a:schemeClr val="tx1"/>
                  </a:solidFill>
                </a:rPr>
                <a:t>days of maternity leave after childbirth should be given</a:t>
              </a:r>
              <a:r>
                <a:rPr lang="en-US" altLang="ko-KR" sz="1600" spc="-150" dirty="0" smtClean="0">
                  <a:solidFill>
                    <a:schemeClr val="tx1"/>
                  </a:solidFill>
                </a:rPr>
                <a:t>)</a:t>
              </a:r>
              <a:endParaRPr lang="ko-KR" altLang="en-US" sz="1600" spc="-150" dirty="0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00109" y="1601914"/>
              <a:ext cx="9089395" cy="530942"/>
            </a:xfrm>
            <a:prstGeom prst="round2SameRect">
              <a:avLst/>
            </a:prstGeom>
            <a:blipFill dpi="0" rotWithShape="1">
              <a:blip r:embed="rId3" cstate="print">
                <a:grayscl/>
                <a:lum bright="2000" contrast="-23000"/>
              </a:blip>
              <a:srcRect/>
              <a:tile tx="0" ty="0" sx="100000" sy="100000" flip="none" algn="tl"/>
            </a:blipFill>
            <a:ln w="0"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rIns="36000" anchor="ctr">
              <a:sp3d>
                <a:bevelT w="0" h="38100"/>
              </a:sp3d>
            </a:bodyPr>
            <a:lstStyle/>
            <a:p>
              <a:pPr lvl="0" eaLnBrk="1" latinLnBrk="1" hangingPunct="1">
                <a:spcBef>
                  <a:spcPct val="0"/>
                </a:spcBef>
                <a:spcAft>
                  <a:spcPct val="0"/>
                </a:spcAft>
                <a:tabLst>
                  <a:tab pos="511175" algn="l"/>
                  <a:tab pos="1023938" algn="l"/>
                  <a:tab pos="1536700" algn="l"/>
                  <a:tab pos="2047875" algn="l"/>
                  <a:tab pos="2560638" algn="l"/>
                  <a:tab pos="3071813" algn="l"/>
                  <a:tab pos="3584575" algn="l"/>
                  <a:tab pos="4097338" algn="l"/>
                  <a:tab pos="4608513" algn="l"/>
                  <a:tab pos="5121275" algn="l"/>
                  <a:tab pos="5632450" algn="l"/>
                  <a:tab pos="6143625" algn="l"/>
                  <a:tab pos="6657975" algn="l"/>
                  <a:tab pos="7169150" algn="l"/>
                  <a:tab pos="7680325" algn="l"/>
                  <a:tab pos="8193088" algn="l"/>
                  <a:tab pos="8704263" algn="l"/>
                  <a:tab pos="9217025" algn="l"/>
                  <a:tab pos="9729788" algn="l"/>
                  <a:tab pos="10240963" algn="l"/>
                  <a:tab pos="10753725" algn="l"/>
                  <a:tab pos="11264900" algn="l"/>
                  <a:tab pos="11777663" algn="l"/>
                  <a:tab pos="12290425" algn="l"/>
                  <a:tab pos="12801600" algn="l"/>
                  <a:tab pos="13312775" algn="l"/>
                  <a:tab pos="13825538" algn="l"/>
                  <a:tab pos="14338300" algn="l"/>
                  <a:tab pos="14849475" algn="l"/>
                  <a:tab pos="15362238" algn="l"/>
                  <a:tab pos="15873413" algn="l"/>
                  <a:tab pos="16386175" algn="l"/>
                </a:tabLst>
              </a:pPr>
              <a:r>
                <a:rPr kumimoji="1" lang="en-US" altLang="ko-KR" sz="2000" spc="-70" dirty="0" smtClean="0">
                  <a:solidFill>
                    <a:prstClr val="white"/>
                  </a:solidFill>
                  <a:effectLst>
                    <a:outerShdw blurRad="127000" algn="ctr" rotWithShape="0">
                      <a:prstClr val="black">
                        <a:alpha val="40000"/>
                      </a:prstClr>
                    </a:outerShdw>
                  </a:effectLst>
                  <a:latin typeface="+mn-ea"/>
                  <a:cs typeface="Arial" pitchFamily="34" charset="0"/>
                </a:rPr>
                <a:t> Maternity Leave before and after the birth</a:t>
              </a:r>
              <a:endParaRPr kumimoji="1" lang="en-US" altLang="ko-KR" sz="2000" spc="-70" dirty="0"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+mn-ea"/>
                <a:cs typeface="Arial" pitchFamily="34" charset="0"/>
              </a:endParaRPr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276547" y="4005064"/>
            <a:ext cx="9356973" cy="1728192"/>
            <a:chOff x="400109" y="1601914"/>
            <a:chExt cx="9089395" cy="1251022"/>
          </a:xfrm>
        </p:grpSpPr>
        <p:sp>
          <p:nvSpPr>
            <p:cNvPr id="12" name="모서리가 둥근 직사각형 11"/>
            <p:cNvSpPr/>
            <p:nvPr/>
          </p:nvSpPr>
          <p:spPr>
            <a:xfrm>
              <a:off x="400109" y="2132856"/>
              <a:ext cx="9089395" cy="720080"/>
            </a:xfrm>
            <a:prstGeom prst="roundRect">
              <a:avLst>
                <a:gd name="adj" fmla="val 5986"/>
              </a:avLst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just">
                <a:buFont typeface="Wingdings" pitchFamily="2" charset="2"/>
                <a:buChar char="ü"/>
              </a:pPr>
              <a:r>
                <a:rPr lang="en-US" altLang="ko-KR" sz="1600" dirty="0" smtClean="0">
                  <a:solidFill>
                    <a:schemeClr val="tx1"/>
                  </a:solidFill>
                </a:rPr>
                <a:t>If a worker requests leave on grounds of his spouse’s childbirth, the employer shall grant him 3 days leave or more within 5 days (paid leave for first 3 days)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양쪽 모서리가 둥근 사각형 12"/>
            <p:cNvSpPr/>
            <p:nvPr/>
          </p:nvSpPr>
          <p:spPr>
            <a:xfrm>
              <a:off x="400109" y="1601914"/>
              <a:ext cx="9089395" cy="530942"/>
            </a:xfrm>
            <a:prstGeom prst="round2SameRect">
              <a:avLst/>
            </a:prstGeom>
            <a:blipFill dpi="0" rotWithShape="1">
              <a:blip r:embed="rId3" cstate="print">
                <a:grayscl/>
                <a:lum bright="2000" contrast="-23000"/>
              </a:blip>
              <a:srcRect/>
              <a:tile tx="0" ty="0" sx="100000" sy="100000" flip="none" algn="tl"/>
            </a:blipFill>
            <a:ln w="0"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rIns="36000" anchor="ctr">
              <a:sp3d>
                <a:bevelT w="0" h="38100"/>
              </a:sp3d>
            </a:bodyPr>
            <a:lstStyle/>
            <a:p>
              <a:pPr lvl="0" eaLnBrk="1" latinLnBrk="1" hangingPunct="1">
                <a:spcBef>
                  <a:spcPct val="0"/>
                </a:spcBef>
                <a:spcAft>
                  <a:spcPct val="0"/>
                </a:spcAft>
                <a:tabLst>
                  <a:tab pos="511175" algn="l"/>
                  <a:tab pos="1023938" algn="l"/>
                  <a:tab pos="1536700" algn="l"/>
                  <a:tab pos="2047875" algn="l"/>
                  <a:tab pos="2560638" algn="l"/>
                  <a:tab pos="3071813" algn="l"/>
                  <a:tab pos="3584575" algn="l"/>
                  <a:tab pos="4097338" algn="l"/>
                  <a:tab pos="4608513" algn="l"/>
                  <a:tab pos="5121275" algn="l"/>
                  <a:tab pos="5632450" algn="l"/>
                  <a:tab pos="6143625" algn="l"/>
                  <a:tab pos="6657975" algn="l"/>
                  <a:tab pos="7169150" algn="l"/>
                  <a:tab pos="7680325" algn="l"/>
                  <a:tab pos="8193088" algn="l"/>
                  <a:tab pos="8704263" algn="l"/>
                  <a:tab pos="9217025" algn="l"/>
                  <a:tab pos="9729788" algn="l"/>
                  <a:tab pos="10240963" algn="l"/>
                  <a:tab pos="10753725" algn="l"/>
                  <a:tab pos="11264900" algn="l"/>
                  <a:tab pos="11777663" algn="l"/>
                  <a:tab pos="12290425" algn="l"/>
                  <a:tab pos="12801600" algn="l"/>
                  <a:tab pos="13312775" algn="l"/>
                  <a:tab pos="13825538" algn="l"/>
                  <a:tab pos="14338300" algn="l"/>
                  <a:tab pos="14849475" algn="l"/>
                  <a:tab pos="15362238" algn="l"/>
                  <a:tab pos="15873413" algn="l"/>
                  <a:tab pos="16386175" algn="l"/>
                </a:tabLst>
              </a:pPr>
              <a:r>
                <a:rPr kumimoji="1" lang="en-US" altLang="ko-KR" sz="2000" spc="-70" dirty="0" smtClean="0">
                  <a:solidFill>
                    <a:prstClr val="white"/>
                  </a:solidFill>
                  <a:effectLst>
                    <a:outerShdw blurRad="127000" algn="ctr" rotWithShape="0">
                      <a:prstClr val="black">
                        <a:alpha val="40000"/>
                      </a:prstClr>
                    </a:outerShdw>
                  </a:effectLst>
                  <a:latin typeface="+mn-ea"/>
                  <a:cs typeface="Arial" pitchFamily="34" charset="0"/>
                </a:rPr>
                <a:t> Paternity Leave</a:t>
              </a:r>
              <a:endParaRPr kumimoji="1" lang="en-US" altLang="ko-KR" sz="2000" spc="-70" dirty="0"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+mn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330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 bwMode="auto">
          <a:xfrm>
            <a:off x="0" y="239558"/>
            <a:ext cx="9906000" cy="789465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0">
            <a:noFill/>
          </a:ln>
          <a:effectLst/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rIns="36000" anchor="ctr">
            <a:sp3d>
              <a:bevelT w="0" h="38100"/>
            </a:sp3d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400" b="1" dirty="0">
                <a:solidFill>
                  <a:schemeClr val="bg1"/>
                </a:solidFill>
              </a:rPr>
              <a:t> 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    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2. </a:t>
            </a:r>
            <a:r>
              <a:rPr lang="en-US" altLang="ko-KR" sz="2400" dirty="0">
                <a:solidFill>
                  <a:schemeClr val="bg1"/>
                </a:solidFill>
              </a:rPr>
              <a:t>Major Work-family Balance Policies in South </a:t>
            </a:r>
            <a:r>
              <a:rPr lang="en-US" altLang="ko-KR" sz="2400" dirty="0" smtClean="0">
                <a:solidFill>
                  <a:schemeClr val="bg1"/>
                </a:solidFill>
              </a:rPr>
              <a:t>Korea</a:t>
            </a:r>
            <a:endParaRPr lang="en-US" altLang="ko-KR" sz="2400" dirty="0">
              <a:solidFill>
                <a:schemeClr val="bg1"/>
              </a:solidFill>
            </a:endParaRPr>
          </a:p>
        </p:txBody>
      </p:sp>
      <p:grpSp>
        <p:nvGrpSpPr>
          <p:cNvPr id="14" name="그룹 13"/>
          <p:cNvGrpSpPr/>
          <p:nvPr/>
        </p:nvGrpSpPr>
        <p:grpSpPr>
          <a:xfrm>
            <a:off x="200472" y="1412776"/>
            <a:ext cx="9089395" cy="4752528"/>
            <a:chOff x="400109" y="1601914"/>
            <a:chExt cx="9089395" cy="3888432"/>
          </a:xfrm>
        </p:grpSpPr>
        <p:sp>
          <p:nvSpPr>
            <p:cNvPr id="15" name="모서리가 둥근 직사각형 14"/>
            <p:cNvSpPr/>
            <p:nvPr/>
          </p:nvSpPr>
          <p:spPr>
            <a:xfrm>
              <a:off x="400109" y="2132856"/>
              <a:ext cx="9089395" cy="3357490"/>
            </a:xfrm>
            <a:prstGeom prst="roundRect">
              <a:avLst>
                <a:gd name="adj" fmla="val 5986"/>
              </a:avLst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l">
                <a:buFont typeface="Wingdings" pitchFamily="2" charset="2"/>
                <a:buChar char="ü"/>
              </a:pPr>
              <a:endParaRPr lang="en-US" altLang="ko-KR" sz="1600" dirty="0" smtClean="0">
                <a:solidFill>
                  <a:schemeClr val="tx1"/>
                </a:solidFill>
              </a:endParaRPr>
            </a:p>
            <a:p>
              <a:pPr marL="285750" indent="-285750" algn="l">
                <a:buFont typeface="Wingdings" pitchFamily="2" charset="2"/>
                <a:buChar char="ü"/>
              </a:pPr>
              <a:r>
                <a:rPr lang="en-US" altLang="ko-KR" sz="1600" dirty="0" smtClean="0">
                  <a:solidFill>
                    <a:schemeClr val="tx1"/>
                  </a:solidFill>
                </a:rPr>
                <a:t>An employee (male or female) can take a childcare leave who has a child aged not more than 8 years or a child in the 2</a:t>
              </a:r>
              <a:r>
                <a:rPr lang="en-US" altLang="ko-KR" sz="1600" baseline="30000" dirty="0" smtClean="0">
                  <a:solidFill>
                    <a:schemeClr val="tx1"/>
                  </a:solidFill>
                </a:rPr>
                <a:t>nd</a:t>
              </a:r>
              <a:r>
                <a:rPr lang="en-US" altLang="ko-KR" sz="1600" dirty="0" smtClean="0">
                  <a:solidFill>
                    <a:schemeClr val="tx1"/>
                  </a:solidFill>
                </a:rPr>
                <a:t> or lower grade of an elementary school, last up to 1 year (included in the work longevity)</a:t>
              </a:r>
            </a:p>
            <a:p>
              <a:pPr marL="285750" indent="-285750" algn="l">
                <a:buFont typeface="Wingdings" pitchFamily="2" charset="2"/>
                <a:buChar char="ü"/>
              </a:pPr>
              <a:r>
                <a:rPr lang="en-US" altLang="ko-KR" sz="1600" dirty="0" smtClean="0">
                  <a:solidFill>
                    <a:schemeClr val="tx1"/>
                  </a:solidFill>
                </a:rPr>
                <a:t>For workers in childcare leave, the government supports 40% of their regular monthly pay (subject to a floor of KRW 500,000 and a ceiling of KRW 1 million)</a:t>
              </a:r>
              <a:endParaRPr lang="en-US" altLang="ko-KR" sz="1600" dirty="0">
                <a:solidFill>
                  <a:schemeClr val="tx1"/>
                </a:solidFill>
              </a:endParaRPr>
            </a:p>
            <a:p>
              <a:pPr marL="285750" indent="-285750" algn="l">
                <a:buFont typeface="Wingdings" pitchFamily="2" charset="2"/>
                <a:buChar char="ü"/>
              </a:pPr>
              <a:r>
                <a:rPr lang="en-US" altLang="ko-KR" sz="1600" dirty="0" smtClean="0">
                  <a:solidFill>
                    <a:schemeClr val="tx1"/>
                  </a:solidFill>
                </a:rPr>
                <a:t>If a mother and a father takes a childcare leave in consecutive order for the same child, 100% of their regular monthly wage is paid for the first 3 months of the childcare leave of the farther </a:t>
              </a:r>
            </a:p>
            <a:p>
              <a:pPr marL="285750" indent="-285750" algn="l">
                <a:buFont typeface="Wingdings" pitchFamily="2" charset="2"/>
                <a:buChar char="ü"/>
              </a:pPr>
              <a:r>
                <a:rPr lang="en-US" altLang="ko-KR" sz="1600" dirty="0" smtClean="0">
                  <a:solidFill>
                    <a:schemeClr val="tx1"/>
                  </a:solidFill>
                </a:rPr>
                <a:t>It applies the same if the order of leave is reversed</a:t>
              </a:r>
            </a:p>
            <a:p>
              <a:pPr marL="285750" indent="-285750" algn="l">
                <a:buFont typeface="Wingdings" pitchFamily="2" charset="2"/>
                <a:buChar char="v"/>
              </a:pPr>
              <a:r>
                <a:rPr lang="en-US" altLang="ko-KR" sz="1600" dirty="0" smtClean="0">
                  <a:solidFill>
                    <a:schemeClr val="tx1"/>
                  </a:solidFill>
                </a:rPr>
                <a:t>It is usually a father who takes the leave later</a:t>
              </a:r>
            </a:p>
            <a:p>
              <a:pPr marL="285750" indent="-285750" algn="l">
                <a:buFont typeface="Wingdings" pitchFamily="2" charset="2"/>
                <a:buChar char="ü"/>
              </a:pPr>
              <a:r>
                <a:rPr lang="en-US" altLang="ko-KR" sz="1600" dirty="0" smtClean="0">
                  <a:solidFill>
                    <a:schemeClr val="tx1"/>
                  </a:solidFill>
                </a:rPr>
                <a:t>For a second child, parental leave subsidy will rise from KRW 1.5 million to KRW 2 million (starting from July 2017)</a:t>
              </a:r>
              <a:endParaRPr lang="ko-KR" altLang="en-US" sz="1600" dirty="0">
                <a:solidFill>
                  <a:schemeClr val="tx1"/>
                </a:solidFill>
              </a:endParaRPr>
            </a:p>
            <a:p>
              <a:pPr marL="285750" indent="-285750" algn="l">
                <a:buFont typeface="Wingdings" pitchFamily="2" charset="2"/>
                <a:buChar char="ü"/>
              </a:pP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양쪽 모서리가 둥근 사각형 15"/>
            <p:cNvSpPr/>
            <p:nvPr/>
          </p:nvSpPr>
          <p:spPr>
            <a:xfrm>
              <a:off x="400109" y="1601914"/>
              <a:ext cx="9089395" cy="530942"/>
            </a:xfrm>
            <a:prstGeom prst="round2SameRect">
              <a:avLst/>
            </a:prstGeom>
            <a:blipFill dpi="0" rotWithShape="1">
              <a:blip r:embed="rId3" cstate="print">
                <a:grayscl/>
                <a:lum bright="2000" contrast="-23000"/>
              </a:blip>
              <a:srcRect/>
              <a:tile tx="0" ty="0" sx="100000" sy="100000" flip="none" algn="tl"/>
            </a:blipFill>
            <a:ln w="0"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rIns="36000" anchor="ctr">
              <a:sp3d>
                <a:bevelT w="0" h="38100"/>
              </a:sp3d>
            </a:bodyPr>
            <a:lstStyle/>
            <a:p>
              <a:pPr lvl="0" eaLnBrk="1" latinLnBrk="1" hangingPunct="1">
                <a:spcBef>
                  <a:spcPct val="0"/>
                </a:spcBef>
                <a:spcAft>
                  <a:spcPct val="0"/>
                </a:spcAft>
                <a:tabLst>
                  <a:tab pos="511175" algn="l"/>
                  <a:tab pos="1023938" algn="l"/>
                  <a:tab pos="1536700" algn="l"/>
                  <a:tab pos="2047875" algn="l"/>
                  <a:tab pos="2560638" algn="l"/>
                  <a:tab pos="3071813" algn="l"/>
                  <a:tab pos="3584575" algn="l"/>
                  <a:tab pos="4097338" algn="l"/>
                  <a:tab pos="4608513" algn="l"/>
                  <a:tab pos="5121275" algn="l"/>
                  <a:tab pos="5632450" algn="l"/>
                  <a:tab pos="6143625" algn="l"/>
                  <a:tab pos="6657975" algn="l"/>
                  <a:tab pos="7169150" algn="l"/>
                  <a:tab pos="7680325" algn="l"/>
                  <a:tab pos="8193088" algn="l"/>
                  <a:tab pos="8704263" algn="l"/>
                  <a:tab pos="9217025" algn="l"/>
                  <a:tab pos="9729788" algn="l"/>
                  <a:tab pos="10240963" algn="l"/>
                  <a:tab pos="10753725" algn="l"/>
                  <a:tab pos="11264900" algn="l"/>
                  <a:tab pos="11777663" algn="l"/>
                  <a:tab pos="12290425" algn="l"/>
                  <a:tab pos="12801600" algn="l"/>
                  <a:tab pos="13312775" algn="l"/>
                  <a:tab pos="13825538" algn="l"/>
                  <a:tab pos="14338300" algn="l"/>
                  <a:tab pos="14849475" algn="l"/>
                  <a:tab pos="15362238" algn="l"/>
                  <a:tab pos="15873413" algn="l"/>
                  <a:tab pos="16386175" algn="l"/>
                </a:tabLst>
              </a:pPr>
              <a:r>
                <a:rPr kumimoji="1" lang="en-US" altLang="ko-KR" sz="2000" spc="-70" dirty="0" smtClean="0">
                  <a:solidFill>
                    <a:schemeClr val="bg1"/>
                  </a:solidFill>
                  <a:effectLst>
                    <a:outerShdw blurRad="127000" algn="ctr" rotWithShape="0">
                      <a:prstClr val="black">
                        <a:alpha val="40000"/>
                      </a:prstClr>
                    </a:outerShdw>
                  </a:effectLst>
                  <a:latin typeface="+mn-ea"/>
                  <a:cs typeface="Arial" pitchFamily="34" charset="0"/>
                </a:rPr>
                <a:t> Childcare Leave</a:t>
              </a:r>
              <a:endParaRPr kumimoji="1" lang="en-US" altLang="ko-KR" sz="2000" spc="-70" dirty="0">
                <a:solidFill>
                  <a:schemeClr val="bg1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+mn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462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 bwMode="auto">
          <a:xfrm>
            <a:off x="0" y="239558"/>
            <a:ext cx="9906000" cy="789465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0">
            <a:noFill/>
          </a:ln>
          <a:effectLst/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rIns="36000" anchor="ctr">
            <a:sp3d>
              <a:bevelT w="0" h="38100"/>
            </a:sp3d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400" b="1" dirty="0">
                <a:solidFill>
                  <a:schemeClr val="bg1"/>
                </a:solidFill>
              </a:rPr>
              <a:t> 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    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2. </a:t>
            </a:r>
            <a:r>
              <a:rPr lang="en-US" altLang="ko-KR" sz="2400" dirty="0">
                <a:solidFill>
                  <a:schemeClr val="bg1"/>
                </a:solidFill>
              </a:rPr>
              <a:t>Major Work-family Balance Policies in South Korea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276547" y="1412776"/>
            <a:ext cx="9089395" cy="1800200"/>
            <a:chOff x="400109" y="1601914"/>
            <a:chExt cx="9089395" cy="1251022"/>
          </a:xfrm>
        </p:grpSpPr>
        <p:sp>
          <p:nvSpPr>
            <p:cNvPr id="7" name="모서리가 둥근 직사각형 6"/>
            <p:cNvSpPr/>
            <p:nvPr/>
          </p:nvSpPr>
          <p:spPr>
            <a:xfrm>
              <a:off x="400109" y="2132856"/>
              <a:ext cx="9089395" cy="720080"/>
            </a:xfrm>
            <a:prstGeom prst="roundRect">
              <a:avLst>
                <a:gd name="adj" fmla="val 5986"/>
              </a:avLst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l">
                <a:buFont typeface="Wingdings" pitchFamily="2" charset="2"/>
                <a:buChar char="ü"/>
              </a:pPr>
              <a:r>
                <a:rPr lang="en-US" altLang="ko-KR" sz="1600" dirty="0" smtClean="0">
                  <a:solidFill>
                    <a:schemeClr val="tx1"/>
                  </a:solidFill>
                </a:rPr>
                <a:t>During the childcare period, workers can apply for reduced working hours (15-30 hours a week)</a:t>
              </a:r>
            </a:p>
            <a:p>
              <a:pPr marL="285750" indent="-285750" algn="l">
                <a:buFont typeface="Wingdings" pitchFamily="2" charset="2"/>
                <a:buChar char="ü"/>
              </a:pPr>
              <a:r>
                <a:rPr lang="en-US" altLang="ko-KR" sz="1600" dirty="0">
                  <a:solidFill>
                    <a:schemeClr val="tx1"/>
                  </a:solidFill>
                </a:rPr>
                <a:t>C</a:t>
              </a:r>
              <a:r>
                <a:rPr lang="en-US" altLang="ko-KR" sz="1600" dirty="0" smtClean="0">
                  <a:solidFill>
                    <a:schemeClr val="tx1"/>
                  </a:solidFill>
                </a:rPr>
                <a:t>hildcare leave and reducing working hours can be used together or separately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8" name="양쪽 모서리가 둥근 사각형 7"/>
            <p:cNvSpPr/>
            <p:nvPr/>
          </p:nvSpPr>
          <p:spPr>
            <a:xfrm>
              <a:off x="400109" y="1601914"/>
              <a:ext cx="9089395" cy="530942"/>
            </a:xfrm>
            <a:prstGeom prst="round2SameRect">
              <a:avLst/>
            </a:prstGeom>
            <a:blipFill dpi="0" rotWithShape="1">
              <a:blip r:embed="rId3" cstate="print">
                <a:grayscl/>
                <a:lum bright="2000" contrast="-23000"/>
              </a:blip>
              <a:srcRect/>
              <a:tile tx="0" ty="0" sx="100000" sy="100000" flip="none" algn="tl"/>
            </a:blipFill>
            <a:ln w="0"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rIns="36000" anchor="ctr">
              <a:sp3d>
                <a:bevelT w="0" h="38100"/>
              </a:sp3d>
            </a:bodyPr>
            <a:lstStyle/>
            <a:p>
              <a:pPr lvl="0" eaLnBrk="1" latinLnBrk="1" hangingPunct="1">
                <a:spcBef>
                  <a:spcPct val="0"/>
                </a:spcBef>
                <a:spcAft>
                  <a:spcPct val="0"/>
                </a:spcAft>
                <a:tabLst>
                  <a:tab pos="511175" algn="l"/>
                  <a:tab pos="1023938" algn="l"/>
                  <a:tab pos="1536700" algn="l"/>
                  <a:tab pos="2047875" algn="l"/>
                  <a:tab pos="2560638" algn="l"/>
                  <a:tab pos="3071813" algn="l"/>
                  <a:tab pos="3584575" algn="l"/>
                  <a:tab pos="4097338" algn="l"/>
                  <a:tab pos="4608513" algn="l"/>
                  <a:tab pos="5121275" algn="l"/>
                  <a:tab pos="5632450" algn="l"/>
                  <a:tab pos="6143625" algn="l"/>
                  <a:tab pos="6657975" algn="l"/>
                  <a:tab pos="7169150" algn="l"/>
                  <a:tab pos="7680325" algn="l"/>
                  <a:tab pos="8193088" algn="l"/>
                  <a:tab pos="8704263" algn="l"/>
                  <a:tab pos="9217025" algn="l"/>
                  <a:tab pos="9729788" algn="l"/>
                  <a:tab pos="10240963" algn="l"/>
                  <a:tab pos="10753725" algn="l"/>
                  <a:tab pos="11264900" algn="l"/>
                  <a:tab pos="11777663" algn="l"/>
                  <a:tab pos="12290425" algn="l"/>
                  <a:tab pos="12801600" algn="l"/>
                  <a:tab pos="13312775" algn="l"/>
                  <a:tab pos="13825538" algn="l"/>
                  <a:tab pos="14338300" algn="l"/>
                  <a:tab pos="14849475" algn="l"/>
                  <a:tab pos="15362238" algn="l"/>
                  <a:tab pos="15873413" algn="l"/>
                  <a:tab pos="16386175" algn="l"/>
                </a:tabLst>
              </a:pPr>
              <a:r>
                <a:rPr kumimoji="1" lang="en-US" altLang="ko-KR" sz="2000" spc="-70" dirty="0" smtClean="0">
                  <a:solidFill>
                    <a:prstClr val="white"/>
                  </a:solidFill>
                  <a:effectLst>
                    <a:outerShdw blurRad="127000" algn="ctr" rotWithShape="0">
                      <a:prstClr val="black">
                        <a:alpha val="40000"/>
                      </a:prstClr>
                    </a:outerShdw>
                  </a:effectLst>
                  <a:latin typeface="+mn-ea"/>
                  <a:cs typeface="Arial" pitchFamily="34" charset="0"/>
                </a:rPr>
                <a:t> Reduction of Working Hours for Childcare Period</a:t>
              </a:r>
              <a:endParaRPr kumimoji="1" lang="en-US" altLang="ko-KR" sz="2000" spc="-70" dirty="0"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+mn-ea"/>
                <a:cs typeface="Arial" pitchFamily="34" charset="0"/>
              </a:endParaRPr>
            </a:p>
          </p:txBody>
        </p:sp>
      </p:grpSp>
      <p:grpSp>
        <p:nvGrpSpPr>
          <p:cNvPr id="14" name="그룹 13"/>
          <p:cNvGrpSpPr/>
          <p:nvPr/>
        </p:nvGrpSpPr>
        <p:grpSpPr>
          <a:xfrm>
            <a:off x="286245" y="3573017"/>
            <a:ext cx="9089395" cy="1872207"/>
            <a:chOff x="400109" y="1601914"/>
            <a:chExt cx="9089395" cy="1478480"/>
          </a:xfrm>
        </p:grpSpPr>
        <p:sp>
          <p:nvSpPr>
            <p:cNvPr id="15" name="모서리가 둥근 직사각형 14"/>
            <p:cNvSpPr/>
            <p:nvPr/>
          </p:nvSpPr>
          <p:spPr>
            <a:xfrm>
              <a:off x="400109" y="2132856"/>
              <a:ext cx="9089395" cy="947538"/>
            </a:xfrm>
            <a:prstGeom prst="roundRect">
              <a:avLst>
                <a:gd name="adj" fmla="val 5986"/>
              </a:avLst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l">
                <a:buFont typeface="Wingdings" pitchFamily="2" charset="2"/>
                <a:buChar char="ü"/>
              </a:pPr>
              <a:r>
                <a:rPr lang="en-US" altLang="ko-KR" sz="1600" dirty="0" smtClean="0">
                  <a:solidFill>
                    <a:schemeClr val="tx1"/>
                  </a:solidFill>
                </a:rPr>
                <a:t>Workers can take family care leave to take care of his/her family on account of illness, accident, old age, etc. </a:t>
              </a:r>
            </a:p>
            <a:p>
              <a:pPr marL="285750" indent="-285750" algn="l">
                <a:buFont typeface="Wingdings" pitchFamily="2" charset="2"/>
                <a:buChar char="ü"/>
              </a:pPr>
              <a:r>
                <a:rPr lang="en-US" altLang="ko-KR" sz="1600" dirty="0" smtClean="0">
                  <a:solidFill>
                    <a:schemeClr val="tx1"/>
                  </a:solidFill>
                </a:rPr>
                <a:t>Employees can use family care leave for up to 90 days per year</a:t>
              </a:r>
              <a:endParaRPr lang="en-US" altLang="ko-KR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양쪽 모서리가 둥근 사각형 15"/>
            <p:cNvSpPr/>
            <p:nvPr/>
          </p:nvSpPr>
          <p:spPr>
            <a:xfrm>
              <a:off x="400109" y="1601914"/>
              <a:ext cx="9089395" cy="530942"/>
            </a:xfrm>
            <a:prstGeom prst="round2SameRect">
              <a:avLst/>
            </a:prstGeom>
            <a:blipFill dpi="0" rotWithShape="1">
              <a:blip r:embed="rId3" cstate="print">
                <a:grayscl/>
                <a:lum bright="2000" contrast="-23000"/>
              </a:blip>
              <a:srcRect/>
              <a:tile tx="0" ty="0" sx="100000" sy="100000" flip="none" algn="tl"/>
            </a:blipFill>
            <a:ln w="0"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rIns="36000" anchor="ctr">
              <a:sp3d>
                <a:bevelT w="0" h="38100"/>
              </a:sp3d>
            </a:bodyPr>
            <a:lstStyle/>
            <a:p>
              <a:pPr lvl="0" eaLnBrk="1" latinLnBrk="1" hangingPunct="1">
                <a:spcBef>
                  <a:spcPct val="0"/>
                </a:spcBef>
                <a:spcAft>
                  <a:spcPct val="0"/>
                </a:spcAft>
                <a:tabLst>
                  <a:tab pos="511175" algn="l"/>
                  <a:tab pos="1023938" algn="l"/>
                  <a:tab pos="1536700" algn="l"/>
                  <a:tab pos="2047875" algn="l"/>
                  <a:tab pos="2560638" algn="l"/>
                  <a:tab pos="3071813" algn="l"/>
                  <a:tab pos="3584575" algn="l"/>
                  <a:tab pos="4097338" algn="l"/>
                  <a:tab pos="4608513" algn="l"/>
                  <a:tab pos="5121275" algn="l"/>
                  <a:tab pos="5632450" algn="l"/>
                  <a:tab pos="6143625" algn="l"/>
                  <a:tab pos="6657975" algn="l"/>
                  <a:tab pos="7169150" algn="l"/>
                  <a:tab pos="7680325" algn="l"/>
                  <a:tab pos="8193088" algn="l"/>
                  <a:tab pos="8704263" algn="l"/>
                  <a:tab pos="9217025" algn="l"/>
                  <a:tab pos="9729788" algn="l"/>
                  <a:tab pos="10240963" algn="l"/>
                  <a:tab pos="10753725" algn="l"/>
                  <a:tab pos="11264900" algn="l"/>
                  <a:tab pos="11777663" algn="l"/>
                  <a:tab pos="12290425" algn="l"/>
                  <a:tab pos="12801600" algn="l"/>
                  <a:tab pos="13312775" algn="l"/>
                  <a:tab pos="13825538" algn="l"/>
                  <a:tab pos="14338300" algn="l"/>
                  <a:tab pos="14849475" algn="l"/>
                  <a:tab pos="15362238" algn="l"/>
                  <a:tab pos="15873413" algn="l"/>
                  <a:tab pos="16386175" algn="l"/>
                </a:tabLst>
              </a:pPr>
              <a:r>
                <a:rPr kumimoji="1" lang="en-US" altLang="ko-KR" sz="2000" spc="-70" dirty="0" smtClean="0">
                  <a:solidFill>
                    <a:prstClr val="white"/>
                  </a:solidFill>
                  <a:effectLst>
                    <a:outerShdw blurRad="127000" algn="ctr" rotWithShape="0">
                      <a:prstClr val="black">
                        <a:alpha val="40000"/>
                      </a:prstClr>
                    </a:outerShdw>
                  </a:effectLst>
                  <a:latin typeface="+mn-ea"/>
                  <a:cs typeface="Arial" pitchFamily="34" charset="0"/>
                </a:rPr>
                <a:t> Family Care Leave</a:t>
              </a:r>
              <a:endParaRPr kumimoji="1" lang="en-US" altLang="ko-KR" sz="2000" spc="-70" dirty="0"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+mn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247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 bwMode="auto">
          <a:xfrm>
            <a:off x="0" y="239558"/>
            <a:ext cx="9906000" cy="789465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0">
            <a:noFill/>
          </a:ln>
          <a:effectLst/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rIns="36000" anchor="ctr">
            <a:sp3d>
              <a:bevelT w="0" h="38100"/>
            </a:sp3d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400" b="1" dirty="0">
                <a:solidFill>
                  <a:schemeClr val="bg1"/>
                </a:solidFill>
              </a:rPr>
              <a:t> 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    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2. </a:t>
            </a:r>
            <a:r>
              <a:rPr lang="en-US" altLang="ko-KR" sz="2400" dirty="0">
                <a:solidFill>
                  <a:schemeClr val="bg1"/>
                </a:solidFill>
              </a:rPr>
              <a:t>Major Work-family Balance Policies in South Korea</a:t>
            </a:r>
          </a:p>
        </p:txBody>
      </p:sp>
      <p:grpSp>
        <p:nvGrpSpPr>
          <p:cNvPr id="11" name="그룹 10"/>
          <p:cNvGrpSpPr/>
          <p:nvPr/>
        </p:nvGrpSpPr>
        <p:grpSpPr>
          <a:xfrm>
            <a:off x="472117" y="1700808"/>
            <a:ext cx="9089395" cy="1584178"/>
            <a:chOff x="400109" y="1601913"/>
            <a:chExt cx="9089395" cy="1251023"/>
          </a:xfrm>
        </p:grpSpPr>
        <p:sp>
          <p:nvSpPr>
            <p:cNvPr id="12" name="모서리가 둥근 직사각형 11"/>
            <p:cNvSpPr/>
            <p:nvPr/>
          </p:nvSpPr>
          <p:spPr>
            <a:xfrm>
              <a:off x="400109" y="2132856"/>
              <a:ext cx="9089395" cy="720080"/>
            </a:xfrm>
            <a:prstGeom prst="roundRect">
              <a:avLst>
                <a:gd name="adj" fmla="val 5986"/>
              </a:avLst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l">
                <a:buFont typeface="Wingdings" pitchFamily="2" charset="2"/>
                <a:buChar char="ü"/>
              </a:pPr>
              <a:r>
                <a:rPr lang="en-US" altLang="ko-KR" sz="1600" dirty="0" smtClean="0">
                  <a:solidFill>
                    <a:schemeClr val="tx1"/>
                  </a:solidFill>
                </a:rPr>
                <a:t>Part-time work system, Convertible work system, Elastic work system, Remote work system etc.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양쪽 모서리가 둥근 사각형 12"/>
            <p:cNvSpPr/>
            <p:nvPr/>
          </p:nvSpPr>
          <p:spPr>
            <a:xfrm>
              <a:off x="400109" y="1601913"/>
              <a:ext cx="9089395" cy="530942"/>
            </a:xfrm>
            <a:prstGeom prst="round2SameRect">
              <a:avLst/>
            </a:prstGeom>
            <a:blipFill dpi="0" rotWithShape="1">
              <a:blip r:embed="rId3" cstate="print">
                <a:grayscl/>
                <a:lum bright="2000" contrast="-23000"/>
              </a:blip>
              <a:srcRect/>
              <a:tile tx="0" ty="0" sx="100000" sy="100000" flip="none" algn="tl"/>
            </a:blipFill>
            <a:ln w="0"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rIns="36000" anchor="ctr">
              <a:sp3d>
                <a:bevelT w="0" h="38100"/>
              </a:sp3d>
            </a:bodyPr>
            <a:lstStyle/>
            <a:p>
              <a:pPr lvl="0" eaLnBrk="1" latinLnBrk="1" hangingPunct="1">
                <a:spcBef>
                  <a:spcPct val="0"/>
                </a:spcBef>
                <a:spcAft>
                  <a:spcPct val="0"/>
                </a:spcAft>
                <a:tabLst>
                  <a:tab pos="511175" algn="l"/>
                  <a:tab pos="1023938" algn="l"/>
                  <a:tab pos="1536700" algn="l"/>
                  <a:tab pos="2047875" algn="l"/>
                  <a:tab pos="2560638" algn="l"/>
                  <a:tab pos="3071813" algn="l"/>
                  <a:tab pos="3584575" algn="l"/>
                  <a:tab pos="4097338" algn="l"/>
                  <a:tab pos="4608513" algn="l"/>
                  <a:tab pos="5121275" algn="l"/>
                  <a:tab pos="5632450" algn="l"/>
                  <a:tab pos="6143625" algn="l"/>
                  <a:tab pos="6657975" algn="l"/>
                  <a:tab pos="7169150" algn="l"/>
                  <a:tab pos="7680325" algn="l"/>
                  <a:tab pos="8193088" algn="l"/>
                  <a:tab pos="8704263" algn="l"/>
                  <a:tab pos="9217025" algn="l"/>
                  <a:tab pos="9729788" algn="l"/>
                  <a:tab pos="10240963" algn="l"/>
                  <a:tab pos="10753725" algn="l"/>
                  <a:tab pos="11264900" algn="l"/>
                  <a:tab pos="11777663" algn="l"/>
                  <a:tab pos="12290425" algn="l"/>
                  <a:tab pos="12801600" algn="l"/>
                  <a:tab pos="13312775" algn="l"/>
                  <a:tab pos="13825538" algn="l"/>
                  <a:tab pos="14338300" algn="l"/>
                  <a:tab pos="14849475" algn="l"/>
                  <a:tab pos="15362238" algn="l"/>
                  <a:tab pos="15873413" algn="l"/>
                  <a:tab pos="16386175" algn="l"/>
                </a:tabLst>
              </a:pPr>
              <a:r>
                <a:rPr kumimoji="1" lang="en-US" altLang="ko-KR" sz="2000" spc="-70" dirty="0" smtClean="0">
                  <a:solidFill>
                    <a:prstClr val="white"/>
                  </a:solidFill>
                  <a:effectLst>
                    <a:outerShdw blurRad="127000" algn="ctr" rotWithShape="0">
                      <a:prstClr val="black">
                        <a:alpha val="40000"/>
                      </a:prstClr>
                    </a:outerShdw>
                  </a:effectLst>
                  <a:latin typeface="+mn-ea"/>
                  <a:cs typeface="Arial" pitchFamily="34" charset="0"/>
                </a:rPr>
                <a:t> Flexible Working </a:t>
              </a:r>
              <a:r>
                <a:rPr kumimoji="1" lang="en-US" altLang="ko-KR" sz="2000" spc="-70" dirty="0">
                  <a:solidFill>
                    <a:prstClr val="white"/>
                  </a:solidFill>
                  <a:effectLst>
                    <a:outerShdw blurRad="127000" algn="ctr" rotWithShape="0">
                      <a:prstClr val="black">
                        <a:alpha val="40000"/>
                      </a:prstClr>
                    </a:outerShdw>
                  </a:effectLst>
                  <a:latin typeface="+mn-ea"/>
                  <a:cs typeface="Arial" pitchFamily="34" charset="0"/>
                </a:rPr>
                <a:t>h</a:t>
              </a:r>
              <a:r>
                <a:rPr kumimoji="1" lang="en-US" altLang="ko-KR" sz="2000" spc="-70" dirty="0" smtClean="0">
                  <a:solidFill>
                    <a:prstClr val="white"/>
                  </a:solidFill>
                  <a:effectLst>
                    <a:outerShdw blurRad="127000" algn="ctr" rotWithShape="0">
                      <a:prstClr val="black">
                        <a:alpha val="40000"/>
                      </a:prstClr>
                    </a:outerShdw>
                  </a:effectLst>
                  <a:latin typeface="+mn-ea"/>
                  <a:cs typeface="Arial" pitchFamily="34" charset="0"/>
                </a:rPr>
                <a:t>ours System</a:t>
              </a:r>
              <a:endParaRPr kumimoji="1" lang="en-US" altLang="ko-KR" sz="2000" spc="-70" dirty="0"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+mn-ea"/>
                <a:cs typeface="Arial" pitchFamily="34" charset="0"/>
              </a:endParaRPr>
            </a:p>
          </p:txBody>
        </p:sp>
      </p:grpSp>
      <p:grpSp>
        <p:nvGrpSpPr>
          <p:cNvPr id="17" name="그룹 16"/>
          <p:cNvGrpSpPr/>
          <p:nvPr/>
        </p:nvGrpSpPr>
        <p:grpSpPr>
          <a:xfrm>
            <a:off x="456803" y="3941440"/>
            <a:ext cx="9089395" cy="1584176"/>
            <a:chOff x="400109" y="1601914"/>
            <a:chExt cx="9089395" cy="1251022"/>
          </a:xfrm>
        </p:grpSpPr>
        <p:sp>
          <p:nvSpPr>
            <p:cNvPr id="18" name="모서리가 둥근 직사각형 17"/>
            <p:cNvSpPr/>
            <p:nvPr/>
          </p:nvSpPr>
          <p:spPr>
            <a:xfrm>
              <a:off x="400109" y="2132856"/>
              <a:ext cx="9089395" cy="720080"/>
            </a:xfrm>
            <a:prstGeom prst="roundRect">
              <a:avLst>
                <a:gd name="adj" fmla="val 5986"/>
              </a:avLst>
            </a:prstGeom>
            <a:solidFill>
              <a:schemeClr val="bg1"/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 algn="l">
                <a:buFont typeface="Wingdings" pitchFamily="2" charset="2"/>
                <a:buChar char="ü"/>
              </a:pPr>
              <a:r>
                <a:rPr lang="en-US" altLang="ko-KR" sz="1600" dirty="0" smtClean="0">
                  <a:solidFill>
                    <a:schemeClr val="tx1"/>
                  </a:solidFill>
                </a:rPr>
                <a:t>Workplaces with more than 500 employees or 300 female workers are required to provide on-site </a:t>
              </a:r>
              <a:r>
                <a:rPr lang="en-US" altLang="ko-KR" sz="1600" dirty="0" err="1" smtClean="0">
                  <a:solidFill>
                    <a:schemeClr val="tx1"/>
                  </a:solidFill>
                </a:rPr>
                <a:t>chilcare</a:t>
              </a:r>
              <a:r>
                <a:rPr lang="en-US" altLang="ko-KR" sz="1600" dirty="0" smtClean="0">
                  <a:solidFill>
                    <a:schemeClr val="tx1"/>
                  </a:solidFill>
                </a:rPr>
                <a:t> centers</a:t>
              </a:r>
              <a:endParaRPr lang="ko-KR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9" name="양쪽 모서리가 둥근 사각형 18"/>
            <p:cNvSpPr/>
            <p:nvPr/>
          </p:nvSpPr>
          <p:spPr>
            <a:xfrm>
              <a:off x="400109" y="1601914"/>
              <a:ext cx="9089395" cy="530942"/>
            </a:xfrm>
            <a:prstGeom prst="round2SameRect">
              <a:avLst/>
            </a:prstGeom>
            <a:blipFill dpi="0" rotWithShape="1">
              <a:blip r:embed="rId3" cstate="print">
                <a:grayscl/>
                <a:lum bright="2000" contrast="-23000"/>
              </a:blip>
              <a:srcRect/>
              <a:tile tx="0" ty="0" sx="100000" sy="100000" flip="none" algn="tl"/>
            </a:blipFill>
            <a:ln w="0">
              <a:noFill/>
            </a:ln>
            <a:effectLst/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36000" rIns="36000" anchor="ctr">
              <a:sp3d>
                <a:bevelT w="0" h="38100"/>
              </a:sp3d>
            </a:bodyPr>
            <a:lstStyle/>
            <a:p>
              <a:pPr lvl="0" eaLnBrk="1" latinLnBrk="1" hangingPunct="1">
                <a:spcBef>
                  <a:spcPct val="0"/>
                </a:spcBef>
                <a:spcAft>
                  <a:spcPct val="0"/>
                </a:spcAft>
                <a:tabLst>
                  <a:tab pos="511175" algn="l"/>
                  <a:tab pos="1023938" algn="l"/>
                  <a:tab pos="1536700" algn="l"/>
                  <a:tab pos="2047875" algn="l"/>
                  <a:tab pos="2560638" algn="l"/>
                  <a:tab pos="3071813" algn="l"/>
                  <a:tab pos="3584575" algn="l"/>
                  <a:tab pos="4097338" algn="l"/>
                  <a:tab pos="4608513" algn="l"/>
                  <a:tab pos="5121275" algn="l"/>
                  <a:tab pos="5632450" algn="l"/>
                  <a:tab pos="6143625" algn="l"/>
                  <a:tab pos="6657975" algn="l"/>
                  <a:tab pos="7169150" algn="l"/>
                  <a:tab pos="7680325" algn="l"/>
                  <a:tab pos="8193088" algn="l"/>
                  <a:tab pos="8704263" algn="l"/>
                  <a:tab pos="9217025" algn="l"/>
                  <a:tab pos="9729788" algn="l"/>
                  <a:tab pos="10240963" algn="l"/>
                  <a:tab pos="10753725" algn="l"/>
                  <a:tab pos="11264900" algn="l"/>
                  <a:tab pos="11777663" algn="l"/>
                  <a:tab pos="12290425" algn="l"/>
                  <a:tab pos="12801600" algn="l"/>
                  <a:tab pos="13312775" algn="l"/>
                  <a:tab pos="13825538" algn="l"/>
                  <a:tab pos="14338300" algn="l"/>
                  <a:tab pos="14849475" algn="l"/>
                  <a:tab pos="15362238" algn="l"/>
                  <a:tab pos="15873413" algn="l"/>
                  <a:tab pos="16386175" algn="l"/>
                </a:tabLst>
              </a:pPr>
              <a:r>
                <a:rPr kumimoji="1" lang="en-US" altLang="ko-KR" sz="2000" spc="-70" dirty="0" smtClean="0">
                  <a:solidFill>
                    <a:prstClr val="white"/>
                  </a:solidFill>
                  <a:effectLst>
                    <a:outerShdw blurRad="127000" algn="ctr" rotWithShape="0">
                      <a:prstClr val="black">
                        <a:alpha val="40000"/>
                      </a:prstClr>
                    </a:outerShdw>
                  </a:effectLst>
                  <a:latin typeface="+mn-ea"/>
                  <a:cs typeface="Arial" pitchFamily="34" charset="0"/>
                </a:rPr>
                <a:t> Company Childcare Centers</a:t>
              </a:r>
              <a:endParaRPr kumimoji="1" lang="en-US" altLang="ko-KR" sz="2000" spc="-70" dirty="0"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+mn-ea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354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BainBulletsConfiguration" hidden="1"/>
          <p:cNvSpPr txBox="1"/>
          <p:nvPr/>
        </p:nvSpPr>
        <p:spPr>
          <a:xfrm>
            <a:off x="12151" y="12059"/>
            <a:ext cx="8500398" cy="84703"/>
          </a:xfrm>
          <a:prstGeom prst="rect">
            <a:avLst/>
          </a:prstGeom>
          <a:noFill/>
        </p:spPr>
        <p:txBody>
          <a:bodyPr vert="horz" wrap="square" lIns="34322" tIns="34322" rIns="34322" bIns="34322" rtlCol="0">
            <a:spAutoFit/>
          </a:bodyPr>
          <a:lstStyle/>
          <a:p>
            <a:pPr algn="l"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en-US" sz="100" b="0" dirty="0">
                <a:solidFill>
                  <a:srgbClr val="FFFFFF"/>
                </a:solidFill>
                <a:latin typeface="맑은 고딕"/>
                <a:ea typeface="+mn-ea"/>
              </a:rPr>
              <a:t>14_84</a:t>
            </a:r>
          </a:p>
        </p:txBody>
      </p:sp>
      <p:sp>
        <p:nvSpPr>
          <p:cNvPr id="80" name="Rectangle 1"/>
          <p:cNvSpPr>
            <a:spLocks noChangeArrowheads="1"/>
          </p:cNvSpPr>
          <p:nvPr/>
        </p:nvSpPr>
        <p:spPr bwMode="auto">
          <a:xfrm>
            <a:off x="879753" y="6329993"/>
            <a:ext cx="29931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lang="en-US" altLang="ko-KR" sz="1100" dirty="0" smtClean="0">
                <a:solidFill>
                  <a:srgbClr val="000000"/>
                </a:solidFill>
                <a:latin typeface="+mn-ea"/>
              </a:rPr>
              <a:t>Source</a:t>
            </a:r>
            <a:r>
              <a:rPr kumimoji="0" lang="en-US" altLang="ko-KR" sz="11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: MOEL.</a:t>
            </a:r>
            <a:r>
              <a:rPr kumimoji="0" lang="en-US" altLang="ko-KR" sz="11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 </a:t>
            </a:r>
            <a:r>
              <a:rPr lang="en-US" altLang="ko-KR" sz="1100" dirty="0" smtClean="0">
                <a:solidFill>
                  <a:srgbClr val="000000"/>
                </a:solidFill>
                <a:latin typeface="+mn-ea"/>
              </a:rPr>
              <a:t>Employment Insurance </a:t>
            </a:r>
            <a:r>
              <a:rPr kumimoji="0" lang="en-US" altLang="ko-KR" sz="11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DB</a:t>
            </a:r>
            <a:endParaRPr kumimoji="0" lang="en-US" altLang="ko-K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334663" y="1124744"/>
            <a:ext cx="9235085" cy="936104"/>
          </a:xfrm>
          <a:prstGeom prst="rect">
            <a:avLst/>
          </a:prstGeom>
        </p:spPr>
        <p:txBody>
          <a:bodyPr wrap="square" lIns="0" tIns="0" rIns="0" bIns="0" anchor="ctr" anchorCtr="0">
            <a:noAutofit/>
            <a:scene3d>
              <a:camera prst="orthographicFront"/>
              <a:lightRig rig="threePt" dir="t"/>
            </a:scene3d>
            <a:sp3d contourW="31750">
              <a:bevelT w="0" h="38100"/>
              <a:contourClr>
                <a:schemeClr val="bg1"/>
              </a:contourClr>
            </a:sp3d>
          </a:bodyPr>
          <a:lstStyle/>
          <a:p>
            <a:pPr algn="l"/>
            <a:r>
              <a:rPr lang="en-US" altLang="ko-KR" sz="2000" dirty="0">
                <a:solidFill>
                  <a:schemeClr val="accent5">
                    <a:lumMod val="75000"/>
                  </a:schemeClr>
                </a:solidFill>
              </a:rPr>
              <a:t>● </a:t>
            </a:r>
            <a:r>
              <a:rPr lang="en-US" altLang="ko-KR" sz="2000" dirty="0" smtClean="0">
                <a:latin typeface="+mj-ea"/>
                <a:ea typeface="+mj-ea"/>
              </a:rPr>
              <a:t>Since 2011,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en-US" altLang="ko-KR" sz="2000" dirty="0" smtClean="0">
                <a:latin typeface="+mj-ea"/>
                <a:ea typeface="+mj-ea"/>
              </a:rPr>
              <a:t>more than 90,000 female workers use maternity leave before and after the childbirth every year</a:t>
            </a:r>
            <a:endParaRPr lang="ko-KR" altLang="en-US" sz="2000" b="1" dirty="0">
              <a:latin typeface="+mj-ea"/>
              <a:ea typeface="+mj-ea"/>
            </a:endParaRPr>
          </a:p>
        </p:txBody>
      </p:sp>
      <p:sp>
        <p:nvSpPr>
          <p:cNvPr id="82" name="모서리가 둥근 직사각형 81"/>
          <p:cNvSpPr/>
          <p:nvPr/>
        </p:nvSpPr>
        <p:spPr>
          <a:xfrm>
            <a:off x="2216696" y="2204864"/>
            <a:ext cx="5184576" cy="529345"/>
          </a:xfrm>
          <a:prstGeom prst="roundRect">
            <a:avLst>
              <a:gd name="adj" fmla="val 50000"/>
            </a:avLst>
          </a:pr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lvl="0">
              <a:spcBef>
                <a:spcPct val="0"/>
              </a:spcBef>
              <a:spcAft>
                <a:spcPct val="0"/>
              </a:spcAft>
              <a:tabLst>
                <a:tab pos="511175" algn="l"/>
                <a:tab pos="1023938" algn="l"/>
                <a:tab pos="1536700" algn="l"/>
                <a:tab pos="2047875" algn="l"/>
                <a:tab pos="2560638" algn="l"/>
                <a:tab pos="3071813" algn="l"/>
                <a:tab pos="3584575" algn="l"/>
                <a:tab pos="4097338" algn="l"/>
                <a:tab pos="4608513" algn="l"/>
                <a:tab pos="5121275" algn="l"/>
                <a:tab pos="5632450" algn="l"/>
                <a:tab pos="6143625" algn="l"/>
                <a:tab pos="6657975" algn="l"/>
                <a:tab pos="7169150" algn="l"/>
                <a:tab pos="7680325" algn="l"/>
                <a:tab pos="8193088" algn="l"/>
                <a:tab pos="8704263" algn="l"/>
                <a:tab pos="9217025" algn="l"/>
                <a:tab pos="9729788" algn="l"/>
                <a:tab pos="10240963" algn="l"/>
                <a:tab pos="10753725" algn="l"/>
                <a:tab pos="11264900" algn="l"/>
                <a:tab pos="11777663" algn="l"/>
                <a:tab pos="12290425" algn="l"/>
                <a:tab pos="12801600" algn="l"/>
                <a:tab pos="13312775" algn="l"/>
                <a:tab pos="13825538" algn="l"/>
                <a:tab pos="14338300" algn="l"/>
                <a:tab pos="14849475" algn="l"/>
                <a:tab pos="15362238" algn="l"/>
                <a:tab pos="15873413" algn="l"/>
                <a:tab pos="16386175" algn="l"/>
              </a:tabLst>
            </a:pPr>
            <a:r>
              <a:rPr kumimoji="1" lang="en-US" altLang="ko-KR" sz="1800" spc="-70" dirty="0" smtClean="0"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Arial" pitchFamily="34" charset="0"/>
              </a:rPr>
              <a:t>Numbers of Workers taking maternity leave before and after the childbirth, South Korea</a:t>
            </a:r>
            <a:endParaRPr kumimoji="1" lang="en-US" altLang="ko-KR" sz="1800" b="1" spc="-70" dirty="0">
              <a:solidFill>
                <a:prstClr val="white"/>
              </a:solidFill>
              <a:effectLst>
                <a:outerShdw blurRad="127000" algn="ctr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  <a:cs typeface="Arial" pitchFamily="34" charset="0"/>
            </a:endParaRPr>
          </a:p>
        </p:txBody>
      </p:sp>
      <p:sp>
        <p:nvSpPr>
          <p:cNvPr id="9" name="직사각형 8"/>
          <p:cNvSpPr/>
          <p:nvPr/>
        </p:nvSpPr>
        <p:spPr bwMode="auto">
          <a:xfrm>
            <a:off x="0" y="239558"/>
            <a:ext cx="9906000" cy="789465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0">
            <a:noFill/>
          </a:ln>
          <a:effectLst/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rIns="36000" anchor="ctr">
            <a:sp3d>
              <a:bevelT w="0" h="38100"/>
            </a:sp3d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400" b="1" dirty="0">
                <a:solidFill>
                  <a:schemeClr val="bg1"/>
                </a:solidFill>
              </a:rPr>
              <a:t> 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    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2. Use of </a:t>
            </a:r>
            <a:r>
              <a:rPr lang="en-US" altLang="ko-KR" sz="2400" dirty="0" smtClean="0">
                <a:solidFill>
                  <a:schemeClr val="bg1"/>
                </a:solidFill>
              </a:rPr>
              <a:t>Major </a:t>
            </a:r>
            <a:r>
              <a:rPr lang="en-US" altLang="ko-KR" sz="2400" dirty="0">
                <a:solidFill>
                  <a:schemeClr val="bg1"/>
                </a:solidFill>
              </a:rPr>
              <a:t>Work-family Balance Policies in South Korea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734210"/>
            <a:ext cx="8102600" cy="3595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2180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BainBulletsConfiguration" hidden="1"/>
          <p:cNvSpPr txBox="1"/>
          <p:nvPr/>
        </p:nvSpPr>
        <p:spPr>
          <a:xfrm>
            <a:off x="12151" y="12059"/>
            <a:ext cx="8500398" cy="84703"/>
          </a:xfrm>
          <a:prstGeom prst="rect">
            <a:avLst/>
          </a:prstGeom>
          <a:noFill/>
        </p:spPr>
        <p:txBody>
          <a:bodyPr vert="horz" wrap="square" lIns="34322" tIns="34322" rIns="34322" bIns="34322" rtlCol="0">
            <a:spAutoFit/>
          </a:bodyPr>
          <a:lstStyle/>
          <a:p>
            <a:pPr algn="l"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en-US" sz="100" b="0" dirty="0">
                <a:solidFill>
                  <a:srgbClr val="FFFFFF"/>
                </a:solidFill>
                <a:latin typeface="맑은 고딕"/>
                <a:ea typeface="+mn-ea"/>
              </a:rPr>
              <a:t>14_84</a:t>
            </a:r>
          </a:p>
        </p:txBody>
      </p:sp>
      <p:sp>
        <p:nvSpPr>
          <p:cNvPr id="81" name="직사각형 80"/>
          <p:cNvSpPr/>
          <p:nvPr/>
        </p:nvSpPr>
        <p:spPr>
          <a:xfrm>
            <a:off x="334663" y="1196752"/>
            <a:ext cx="9235085" cy="1368152"/>
          </a:xfrm>
          <a:prstGeom prst="rect">
            <a:avLst/>
          </a:prstGeom>
        </p:spPr>
        <p:txBody>
          <a:bodyPr wrap="square" lIns="0" tIns="0" rIns="0" bIns="0" anchor="ctr" anchorCtr="0">
            <a:noAutofit/>
            <a:scene3d>
              <a:camera prst="orthographicFront"/>
              <a:lightRig rig="threePt" dir="t"/>
            </a:scene3d>
            <a:sp3d contourW="31750">
              <a:bevelT w="0" h="38100"/>
              <a:contourClr>
                <a:schemeClr val="bg1"/>
              </a:contourClr>
            </a:sp3d>
          </a:bodyPr>
          <a:lstStyle/>
          <a:p>
            <a:pPr marL="355600" indent="-355600" algn="l"/>
            <a:r>
              <a:rPr lang="en-US" altLang="ko-KR" sz="2000" dirty="0">
                <a:solidFill>
                  <a:schemeClr val="accent5">
                    <a:lumMod val="75000"/>
                  </a:schemeClr>
                </a:solidFill>
              </a:rPr>
              <a:t>● </a:t>
            </a:r>
            <a:r>
              <a:rPr lang="en-US" altLang="ko-KR" sz="2000" dirty="0">
                <a:latin typeface="+mj-ea"/>
                <a:ea typeface="+mj-ea"/>
              </a:rPr>
              <a:t>B</a:t>
            </a:r>
            <a:r>
              <a:rPr lang="en-US" altLang="ko-KR" sz="2000" dirty="0" smtClean="0">
                <a:latin typeface="+mj-ea"/>
                <a:ea typeface="+mj-ea"/>
              </a:rPr>
              <a:t>etween 2010-2016, total number of workers taking childcare leave increased more than 2 times</a:t>
            </a:r>
          </a:p>
          <a:p>
            <a:pPr marL="355600" indent="-355600" algn="l"/>
            <a:r>
              <a:rPr lang="en-US" altLang="ko-KR" sz="2000" dirty="0" smtClean="0">
                <a:solidFill>
                  <a:schemeClr val="accent5">
                    <a:lumMod val="75000"/>
                  </a:schemeClr>
                </a:solidFill>
              </a:rPr>
              <a:t>● </a:t>
            </a:r>
            <a:r>
              <a:rPr lang="en-US" altLang="ko-KR" sz="2000" dirty="0" smtClean="0">
                <a:latin typeface="+mj-ea"/>
                <a:ea typeface="+mj-ea"/>
              </a:rPr>
              <a:t>In the same period, male workers taking childcare leave increased more than 9 times</a:t>
            </a:r>
            <a:endParaRPr lang="ko-KR" altLang="en-US" sz="2000" b="1" dirty="0">
              <a:latin typeface="+mj-ea"/>
              <a:ea typeface="+mj-ea"/>
            </a:endParaRPr>
          </a:p>
        </p:txBody>
      </p:sp>
      <p:sp>
        <p:nvSpPr>
          <p:cNvPr id="82" name="모서리가 둥근 직사각형 81"/>
          <p:cNvSpPr/>
          <p:nvPr/>
        </p:nvSpPr>
        <p:spPr>
          <a:xfrm>
            <a:off x="1758916" y="2544011"/>
            <a:ext cx="6650468" cy="403200"/>
          </a:xfrm>
          <a:prstGeom prst="roundRect">
            <a:avLst>
              <a:gd name="adj" fmla="val 50000"/>
            </a:avLst>
          </a:prstGeom>
          <a:blipFill dpi="0"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lvl="0">
              <a:spcBef>
                <a:spcPct val="0"/>
              </a:spcBef>
              <a:spcAft>
                <a:spcPct val="0"/>
              </a:spcAft>
              <a:tabLst>
                <a:tab pos="511175" algn="l"/>
                <a:tab pos="1023938" algn="l"/>
                <a:tab pos="1536700" algn="l"/>
                <a:tab pos="2047875" algn="l"/>
                <a:tab pos="2560638" algn="l"/>
                <a:tab pos="3071813" algn="l"/>
                <a:tab pos="3584575" algn="l"/>
                <a:tab pos="4097338" algn="l"/>
                <a:tab pos="4608513" algn="l"/>
                <a:tab pos="5121275" algn="l"/>
                <a:tab pos="5632450" algn="l"/>
                <a:tab pos="6143625" algn="l"/>
                <a:tab pos="6657975" algn="l"/>
                <a:tab pos="7169150" algn="l"/>
                <a:tab pos="7680325" algn="l"/>
                <a:tab pos="8193088" algn="l"/>
                <a:tab pos="8704263" algn="l"/>
                <a:tab pos="9217025" algn="l"/>
                <a:tab pos="9729788" algn="l"/>
                <a:tab pos="10240963" algn="l"/>
                <a:tab pos="10753725" algn="l"/>
                <a:tab pos="11264900" algn="l"/>
                <a:tab pos="11777663" algn="l"/>
                <a:tab pos="12290425" algn="l"/>
                <a:tab pos="12801600" algn="l"/>
                <a:tab pos="13312775" algn="l"/>
                <a:tab pos="13825538" algn="l"/>
                <a:tab pos="14338300" algn="l"/>
                <a:tab pos="14849475" algn="l"/>
                <a:tab pos="15362238" algn="l"/>
                <a:tab pos="15873413" algn="l"/>
                <a:tab pos="16386175" algn="l"/>
              </a:tabLst>
            </a:pPr>
            <a:r>
              <a:rPr kumimoji="1" lang="en-US" altLang="ko-KR" sz="2000" spc="-70" dirty="0"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+mj-ea"/>
                <a:cs typeface="Arial" pitchFamily="34" charset="0"/>
              </a:rPr>
              <a:t>Numbers of Workers taking </a:t>
            </a:r>
            <a:r>
              <a:rPr kumimoji="1" lang="en-US" altLang="ko-KR" sz="2000" spc="-70" dirty="0" smtClean="0"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+mj-ea"/>
                <a:cs typeface="Arial" pitchFamily="34" charset="0"/>
              </a:rPr>
              <a:t>childcare leave, South </a:t>
            </a:r>
            <a:r>
              <a:rPr kumimoji="1" lang="en-US" altLang="ko-KR" sz="2000" spc="-70" dirty="0"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+mj-ea"/>
                <a:cs typeface="Arial" pitchFamily="34" charset="0"/>
              </a:rPr>
              <a:t>Korea</a:t>
            </a:r>
          </a:p>
        </p:txBody>
      </p:sp>
      <p:sp>
        <p:nvSpPr>
          <p:cNvPr id="9" name="직사각형 8"/>
          <p:cNvSpPr/>
          <p:nvPr/>
        </p:nvSpPr>
        <p:spPr bwMode="auto">
          <a:xfrm>
            <a:off x="0" y="239558"/>
            <a:ext cx="9906000" cy="789465"/>
          </a:xfrm>
          <a:prstGeom prst="rect">
            <a:avLst/>
          </a:prstGeom>
          <a:blipFill dpi="0" rotWithShape="1">
            <a:blip r:embed="rId5" cstate="print"/>
            <a:srcRect/>
            <a:tile tx="0" ty="0" sx="100000" sy="100000" flip="none" algn="tl"/>
          </a:blipFill>
          <a:ln w="0">
            <a:noFill/>
          </a:ln>
          <a:effectLst/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rIns="36000" anchor="ctr">
            <a:sp3d>
              <a:bevelT w="0" h="38100"/>
            </a:sp3d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400" b="1" dirty="0">
                <a:solidFill>
                  <a:schemeClr val="bg1"/>
                </a:solidFill>
              </a:rPr>
              <a:t> 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    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2. </a:t>
            </a:r>
            <a:r>
              <a:rPr lang="en-US" altLang="ko-KR" sz="2400" dirty="0">
                <a:solidFill>
                  <a:schemeClr val="bg1"/>
                </a:solidFill>
              </a:rPr>
              <a:t>Use of Major Work-family Balance Policies in South Korea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44" y="2973137"/>
            <a:ext cx="7992888" cy="348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879753" y="6407750"/>
            <a:ext cx="29931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lang="en-US" altLang="ko-KR" sz="1100" dirty="0" smtClean="0">
                <a:solidFill>
                  <a:srgbClr val="000000"/>
                </a:solidFill>
                <a:latin typeface="+mn-ea"/>
              </a:rPr>
              <a:t>Source</a:t>
            </a:r>
            <a:r>
              <a:rPr kumimoji="0" lang="en-US" altLang="ko-KR" sz="11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: MOEL.</a:t>
            </a:r>
            <a:r>
              <a:rPr kumimoji="0" lang="en-US" altLang="ko-KR" sz="11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 </a:t>
            </a:r>
            <a:r>
              <a:rPr lang="en-US" altLang="ko-KR" sz="1100" dirty="0" smtClean="0">
                <a:solidFill>
                  <a:srgbClr val="000000"/>
                </a:solidFill>
                <a:latin typeface="+mn-ea"/>
              </a:rPr>
              <a:t>Employment Insurance </a:t>
            </a:r>
            <a:r>
              <a:rPr kumimoji="0" lang="en-US" altLang="ko-KR" sz="11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DB</a:t>
            </a:r>
            <a:endParaRPr kumimoji="0" lang="en-US" altLang="ko-K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802816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BainBulletsConfiguration" hidden="1"/>
          <p:cNvSpPr txBox="1"/>
          <p:nvPr/>
        </p:nvSpPr>
        <p:spPr>
          <a:xfrm>
            <a:off x="12151" y="12059"/>
            <a:ext cx="8500398" cy="84703"/>
          </a:xfrm>
          <a:prstGeom prst="rect">
            <a:avLst/>
          </a:prstGeom>
          <a:noFill/>
        </p:spPr>
        <p:txBody>
          <a:bodyPr vert="horz" wrap="square" lIns="34322" tIns="34322" rIns="34322" bIns="34322" rtlCol="0">
            <a:spAutoFit/>
          </a:bodyPr>
          <a:lstStyle/>
          <a:p>
            <a:pPr algn="l"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en-US" sz="100" b="0" dirty="0">
                <a:solidFill>
                  <a:srgbClr val="FFFFFF"/>
                </a:solidFill>
                <a:latin typeface="맑은 고딕"/>
                <a:ea typeface="+mn-ea"/>
              </a:rPr>
              <a:t>14_84</a:t>
            </a:r>
          </a:p>
        </p:txBody>
      </p:sp>
      <p:sp>
        <p:nvSpPr>
          <p:cNvPr id="80" name="Rectangle 1"/>
          <p:cNvSpPr>
            <a:spLocks noChangeArrowheads="1"/>
          </p:cNvSpPr>
          <p:nvPr/>
        </p:nvSpPr>
        <p:spPr bwMode="auto">
          <a:xfrm>
            <a:off x="741182" y="6335742"/>
            <a:ext cx="26276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lang="en-US" altLang="ko-KR" sz="1100" dirty="0" smtClean="0">
                <a:solidFill>
                  <a:srgbClr val="000000"/>
                </a:solidFill>
                <a:latin typeface="+mn-ea"/>
              </a:rPr>
              <a:t>Source</a:t>
            </a:r>
            <a:r>
              <a:rPr kumimoji="0" lang="en-US" altLang="ko-KR" sz="11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: MOEL(2017).</a:t>
            </a:r>
            <a:r>
              <a:rPr kumimoji="0" lang="en-US" altLang="ko-KR" sz="11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 Press released.</a:t>
            </a:r>
            <a:endParaRPr kumimoji="0" lang="en-US" altLang="ko-K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334663" y="1268760"/>
            <a:ext cx="9235085" cy="1080120"/>
          </a:xfrm>
          <a:prstGeom prst="rect">
            <a:avLst/>
          </a:prstGeom>
        </p:spPr>
        <p:txBody>
          <a:bodyPr wrap="square" lIns="0" tIns="0" rIns="0" bIns="0" anchor="ctr" anchorCtr="0">
            <a:noAutofit/>
            <a:scene3d>
              <a:camera prst="orthographicFront"/>
              <a:lightRig rig="threePt" dir="t"/>
            </a:scene3d>
            <a:sp3d contourW="31750">
              <a:bevelT w="0" h="38100"/>
              <a:contourClr>
                <a:schemeClr val="bg1"/>
              </a:contourClr>
            </a:sp3d>
          </a:bodyPr>
          <a:lstStyle/>
          <a:p>
            <a:pPr marL="355600" indent="-355600" algn="l"/>
            <a:r>
              <a:rPr lang="en-US" altLang="ko-KR" sz="2000" dirty="0" smtClean="0">
                <a:solidFill>
                  <a:schemeClr val="accent5">
                    <a:lumMod val="75000"/>
                  </a:schemeClr>
                </a:solidFill>
              </a:rPr>
              <a:t>● </a:t>
            </a:r>
            <a:r>
              <a:rPr lang="en-US" altLang="ko-KR" sz="2000" dirty="0" smtClean="0">
                <a:latin typeface="+mj-ea"/>
                <a:ea typeface="+mj-ea"/>
              </a:rPr>
              <a:t>Number of workers using reduction of working hours for childcare period is also increasing since 2011, when it was first adopted</a:t>
            </a:r>
          </a:p>
          <a:p>
            <a:pPr marL="355600" indent="-355600" algn="l"/>
            <a:r>
              <a:rPr lang="en-US" altLang="ko-KR" sz="2000" dirty="0" smtClean="0">
                <a:solidFill>
                  <a:schemeClr val="accent5">
                    <a:lumMod val="75000"/>
                  </a:schemeClr>
                </a:solidFill>
              </a:rPr>
              <a:t>● </a:t>
            </a:r>
            <a:r>
              <a:rPr lang="en-US" altLang="ko-KR" sz="2000" dirty="0" smtClean="0">
                <a:latin typeface="+mj-ea"/>
                <a:ea typeface="+mj-ea"/>
              </a:rPr>
              <a:t>At the same period, number of male workers taking reduced working hours has also increased</a:t>
            </a:r>
            <a:endParaRPr lang="ko-KR" altLang="en-US" sz="2000" b="1" dirty="0">
              <a:latin typeface="+mj-ea"/>
              <a:ea typeface="+mj-ea"/>
            </a:endParaRPr>
          </a:p>
        </p:txBody>
      </p:sp>
      <p:sp>
        <p:nvSpPr>
          <p:cNvPr id="9" name="직사각형 8"/>
          <p:cNvSpPr/>
          <p:nvPr/>
        </p:nvSpPr>
        <p:spPr bwMode="auto">
          <a:xfrm>
            <a:off x="0" y="239558"/>
            <a:ext cx="9906000" cy="789465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0">
            <a:noFill/>
          </a:ln>
          <a:effectLst/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rIns="36000" anchor="ctr">
            <a:sp3d>
              <a:bevelT w="0" h="38100"/>
            </a:sp3d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400" b="1" dirty="0">
                <a:solidFill>
                  <a:schemeClr val="bg1"/>
                </a:solidFill>
              </a:rPr>
              <a:t> 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    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2. </a:t>
            </a:r>
            <a:r>
              <a:rPr lang="en-US" altLang="ko-KR" sz="2400" dirty="0">
                <a:solidFill>
                  <a:schemeClr val="bg1"/>
                </a:solidFill>
              </a:rPr>
              <a:t>Use of Major Work-family Balance Policies in South Korea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36" y="2944925"/>
            <a:ext cx="8208912" cy="3436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모서리가 둥근 직사각형 7"/>
          <p:cNvSpPr/>
          <p:nvPr/>
        </p:nvSpPr>
        <p:spPr>
          <a:xfrm>
            <a:off x="1064568" y="2544011"/>
            <a:ext cx="7632848" cy="403200"/>
          </a:xfrm>
          <a:prstGeom prst="roundRect">
            <a:avLst>
              <a:gd name="adj" fmla="val 50000"/>
            </a:avLst>
          </a:prstGeom>
          <a:blipFill dpi="0"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lvl="0">
              <a:spcBef>
                <a:spcPct val="0"/>
              </a:spcBef>
              <a:spcAft>
                <a:spcPct val="0"/>
              </a:spcAft>
              <a:tabLst>
                <a:tab pos="511175" algn="l"/>
                <a:tab pos="1023938" algn="l"/>
                <a:tab pos="1536700" algn="l"/>
                <a:tab pos="2047875" algn="l"/>
                <a:tab pos="2560638" algn="l"/>
                <a:tab pos="3071813" algn="l"/>
                <a:tab pos="3584575" algn="l"/>
                <a:tab pos="4097338" algn="l"/>
                <a:tab pos="4608513" algn="l"/>
                <a:tab pos="5121275" algn="l"/>
                <a:tab pos="5632450" algn="l"/>
                <a:tab pos="6143625" algn="l"/>
                <a:tab pos="6657975" algn="l"/>
                <a:tab pos="7169150" algn="l"/>
                <a:tab pos="7680325" algn="l"/>
                <a:tab pos="8193088" algn="l"/>
                <a:tab pos="8704263" algn="l"/>
                <a:tab pos="9217025" algn="l"/>
                <a:tab pos="9729788" algn="l"/>
                <a:tab pos="10240963" algn="l"/>
                <a:tab pos="10753725" algn="l"/>
                <a:tab pos="11264900" algn="l"/>
                <a:tab pos="11777663" algn="l"/>
                <a:tab pos="12290425" algn="l"/>
                <a:tab pos="12801600" algn="l"/>
                <a:tab pos="13312775" algn="l"/>
                <a:tab pos="13825538" algn="l"/>
                <a:tab pos="14338300" algn="l"/>
                <a:tab pos="14849475" algn="l"/>
                <a:tab pos="15362238" algn="l"/>
                <a:tab pos="15873413" algn="l"/>
                <a:tab pos="16386175" algn="l"/>
              </a:tabLst>
            </a:pPr>
            <a:r>
              <a:rPr kumimoji="1" lang="en-US" altLang="ko-KR" sz="2000" spc="-70" dirty="0"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+mj-ea"/>
                <a:cs typeface="Arial" pitchFamily="34" charset="0"/>
              </a:rPr>
              <a:t>Numbers of Workers </a:t>
            </a:r>
            <a:r>
              <a:rPr kumimoji="1" lang="en-US" altLang="ko-KR" sz="2000" spc="-70" dirty="0" smtClean="0"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+mj-ea"/>
                <a:cs typeface="Arial" pitchFamily="34" charset="0"/>
              </a:rPr>
              <a:t>using reduced working hours, South </a:t>
            </a:r>
            <a:r>
              <a:rPr kumimoji="1" lang="en-US" altLang="ko-KR" sz="2000" spc="-70" dirty="0"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+mj-ea"/>
                <a:cs typeface="Arial" pitchFamily="34" charset="0"/>
              </a:rPr>
              <a:t>Korea</a:t>
            </a:r>
          </a:p>
        </p:txBody>
      </p:sp>
    </p:spTree>
    <p:extLst>
      <p:ext uri="{BB962C8B-B14F-4D97-AF65-F5344CB8AC3E}">
        <p14:creationId xmlns:p14="http://schemas.microsoft.com/office/powerpoint/2010/main" val="2439791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50" b="42650"/>
          <a:stretch/>
        </p:blipFill>
        <p:spPr>
          <a:xfrm>
            <a:off x="384280" y="3501008"/>
            <a:ext cx="9137443" cy="432048"/>
          </a:xfrm>
          <a:prstGeom prst="rect">
            <a:avLst/>
          </a:prstGeom>
        </p:spPr>
      </p:pic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2216697" y="2852936"/>
            <a:ext cx="697134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>
              <a:defRPr/>
            </a:pPr>
            <a:r>
              <a:rPr kumimoji="1" lang="en-US" altLang="ko-KR" sz="2800" dirty="0" smtClean="0">
                <a:solidFill>
                  <a:srgbClr val="002060"/>
                </a:solidFill>
                <a:cs typeface="한컴바탕" pitchFamily="18" charset="2"/>
              </a:rPr>
              <a:t>Background for Promoting Work-Family Balance Policies in South Korea</a:t>
            </a:r>
            <a:endParaRPr lang="en-US" altLang="ko-KR" sz="2800" dirty="0">
              <a:solidFill>
                <a:srgbClr val="002060"/>
              </a:solidFill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416496" y="2136851"/>
            <a:ext cx="1456423" cy="1851000"/>
            <a:chOff x="2979164" y="2115330"/>
            <a:chExt cx="1732792" cy="2063704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9164" y="2308604"/>
              <a:ext cx="1732792" cy="17327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152661" y="2115330"/>
              <a:ext cx="1385798" cy="2063704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altLang="ko-KR" sz="8800" dirty="0">
                  <a:ln>
                    <a:solidFill>
                      <a:srgbClr val="1E3859">
                        <a:alpha val="0"/>
                      </a:srgbClr>
                    </a:solidFill>
                  </a:ln>
                  <a:solidFill>
                    <a:prstClr val="white">
                      <a:lumMod val="95000"/>
                    </a:prstClr>
                  </a:solidFill>
                  <a:latin typeface="휴먼고딕" panose="02010504000101010101" pitchFamily="2" charset="-127"/>
                  <a:ea typeface="휴먼고딕" panose="02010504000101010101" pitchFamily="2" charset="-127"/>
                  <a:cs typeface="Arial" pitchFamily="34" charset="0"/>
                </a:rPr>
                <a:t>Ⅰ</a:t>
              </a:r>
              <a:endParaRPr lang="ko-KR" altLang="en-US" sz="8800" dirty="0">
                <a:ln>
                  <a:solidFill>
                    <a:srgbClr val="1E3859">
                      <a:alpha val="0"/>
                    </a:srgbClr>
                  </a:solidFill>
                </a:ln>
                <a:solidFill>
                  <a:prstClr val="white">
                    <a:lumMod val="95000"/>
                  </a:prstClr>
                </a:solidFill>
                <a:latin typeface="휴먼고딕" panose="02010504000101010101" pitchFamily="2" charset="-127"/>
                <a:ea typeface="휴먼고딕" panose="02010504000101010101" pitchFamily="2" charset="-127"/>
                <a:cs typeface="Arial" pitchFamily="34" charset="0"/>
              </a:endParaRPr>
            </a:p>
          </p:txBody>
        </p:sp>
      </p:grpSp>
      <p:pic>
        <p:nvPicPr>
          <p:cNvPr id="15" name="그림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233" y="368661"/>
            <a:ext cx="1391130" cy="23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2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01_Design\01_프레젠테이션\00_프리04\201406_02 탑_GS칼텍스\PSD\IMG\BAR01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9444" y="1264944"/>
            <a:ext cx="9721080" cy="435864"/>
          </a:xfrm>
          <a:prstGeom prst="rect">
            <a:avLst/>
          </a:prstGeom>
          <a:noFill/>
        </p:spPr>
      </p:pic>
      <p:sp>
        <p:nvSpPr>
          <p:cNvPr id="2" name="직사각형 1"/>
          <p:cNvSpPr/>
          <p:nvPr/>
        </p:nvSpPr>
        <p:spPr>
          <a:xfrm>
            <a:off x="891283" y="1239143"/>
            <a:ext cx="7404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ko-KR" sz="2400" spc="-150" dirty="0" smtClean="0">
                <a:solidFill>
                  <a:srgbClr val="002060"/>
                </a:solidFill>
              </a:rPr>
              <a:t>Create and </a:t>
            </a:r>
            <a:r>
              <a:rPr lang="en-US" altLang="ko-KR" sz="2400" spc="-150" smtClean="0">
                <a:solidFill>
                  <a:srgbClr val="002060"/>
                </a:solidFill>
              </a:rPr>
              <a:t>encourage </a:t>
            </a:r>
            <a:r>
              <a:rPr lang="en-US" altLang="ko-KR" sz="2400" spc="-150">
                <a:solidFill>
                  <a:srgbClr val="002060"/>
                </a:solidFill>
              </a:rPr>
              <a:t>F</a:t>
            </a:r>
            <a:r>
              <a:rPr lang="en-US" altLang="ko-KR" sz="2400" spc="-150" smtClean="0">
                <a:solidFill>
                  <a:srgbClr val="002060"/>
                </a:solidFill>
              </a:rPr>
              <a:t>amily-friendly </a:t>
            </a:r>
            <a:r>
              <a:rPr lang="en-US" altLang="ko-KR" sz="2400" spc="-150" dirty="0" smtClean="0">
                <a:solidFill>
                  <a:srgbClr val="002060"/>
                </a:solidFill>
              </a:rPr>
              <a:t>corporate culture</a:t>
            </a:r>
            <a:endParaRPr lang="en-US" altLang="ko-KR" sz="2400" spc="-15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88504" y="1912377"/>
            <a:ext cx="8902961" cy="2650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 algn="just">
              <a:spcBef>
                <a:spcPts val="800"/>
              </a:spcBef>
            </a:pPr>
            <a:r>
              <a:rPr lang="en-US" altLang="ko-KR" sz="2000" spc="-150" dirty="0" smtClean="0">
                <a:solidFill>
                  <a:schemeClr val="accent5">
                    <a:lumMod val="75000"/>
                  </a:schemeClr>
                </a:solidFill>
              </a:rPr>
              <a:t>● </a:t>
            </a:r>
            <a:r>
              <a:rPr lang="en-US" altLang="ko-KR" sz="2000" spc="-150" dirty="0" smtClean="0"/>
              <a:t>Companies support is needed for better implementation of </a:t>
            </a:r>
            <a:r>
              <a:rPr lang="en-US" altLang="ko-KR" sz="2000" spc="-150" dirty="0"/>
              <a:t>W</a:t>
            </a:r>
            <a:r>
              <a:rPr lang="en-US" altLang="ko-KR" sz="2000" spc="-150" dirty="0" smtClean="0"/>
              <a:t>ork-family </a:t>
            </a:r>
            <a:r>
              <a:rPr lang="en-US" altLang="ko-KR" sz="2000" spc="-150" dirty="0"/>
              <a:t>B</a:t>
            </a:r>
            <a:r>
              <a:rPr lang="en-US" altLang="ko-KR" sz="2000" spc="-150" dirty="0" smtClean="0"/>
              <a:t>alance Policy</a:t>
            </a:r>
            <a:endParaRPr lang="en-US" altLang="ko-KR" sz="2000" spc="-150" dirty="0"/>
          </a:p>
          <a:p>
            <a:pPr marL="271463" indent="-271463" algn="just">
              <a:spcBef>
                <a:spcPts val="800"/>
              </a:spcBef>
            </a:pPr>
            <a:r>
              <a:rPr lang="en-US" altLang="ko-KR" sz="2000" spc="-150" dirty="0">
                <a:solidFill>
                  <a:schemeClr val="accent5">
                    <a:lumMod val="75000"/>
                  </a:schemeClr>
                </a:solidFill>
              </a:rPr>
              <a:t>● </a:t>
            </a:r>
            <a:r>
              <a:rPr lang="en-US" altLang="ko-KR" sz="2000" spc="-150" dirty="0" smtClean="0"/>
              <a:t>South Korean government adopted ‘Family-friendly Company Indicator’</a:t>
            </a:r>
          </a:p>
          <a:p>
            <a:pPr marL="342900" indent="-342900" algn="just">
              <a:spcBef>
                <a:spcPts val="800"/>
              </a:spcBef>
              <a:buFont typeface="Wingdings" pitchFamily="2" charset="2"/>
              <a:buChar char="ü"/>
            </a:pPr>
            <a:r>
              <a:rPr lang="en-US" altLang="ko-KR" sz="1800" spc="-150" dirty="0" smtClean="0"/>
              <a:t>Certification is given to family-friendly companies and organizations through evaluation</a:t>
            </a:r>
          </a:p>
          <a:p>
            <a:pPr marL="342900" indent="-342900" algn="just">
              <a:spcBef>
                <a:spcPts val="800"/>
              </a:spcBef>
              <a:buFont typeface="Wingdings" pitchFamily="2" charset="2"/>
              <a:buChar char="ü"/>
            </a:pPr>
            <a:r>
              <a:rPr lang="en-US" altLang="ko-KR" sz="1800" spc="-150" dirty="0" smtClean="0"/>
              <a:t>Indicators are applied to private companies, public institutes, Central government, Local government, Universities etc.</a:t>
            </a:r>
          </a:p>
          <a:p>
            <a:pPr marL="342900" indent="-342900" algn="just">
              <a:spcBef>
                <a:spcPts val="800"/>
              </a:spcBef>
              <a:buFont typeface="Wingdings" pitchFamily="2" charset="2"/>
              <a:buChar char="ü"/>
            </a:pPr>
            <a:r>
              <a:rPr lang="en-US" altLang="ko-KR" sz="1800" spc="-150" dirty="0" smtClean="0"/>
              <a:t>Dec. 2016, total</a:t>
            </a:r>
            <a:r>
              <a:rPr lang="ko-KR" altLang="en-US" sz="1800" spc="-150" dirty="0" smtClean="0"/>
              <a:t> </a:t>
            </a:r>
            <a:r>
              <a:rPr lang="en-US" altLang="ko-KR" sz="1800" spc="-150" dirty="0" smtClean="0"/>
              <a:t>1,828</a:t>
            </a:r>
            <a:r>
              <a:rPr lang="ko-KR" altLang="en-US" sz="1800" spc="-150" dirty="0"/>
              <a:t> </a:t>
            </a:r>
            <a:r>
              <a:rPr lang="en-US" altLang="ko-KR" sz="1800" spc="-150" dirty="0" smtClean="0"/>
              <a:t>(Conglomerate:</a:t>
            </a:r>
            <a:r>
              <a:rPr lang="ko-KR" altLang="en-US" sz="1800" spc="-150" dirty="0"/>
              <a:t> </a:t>
            </a:r>
            <a:r>
              <a:rPr lang="en-US" altLang="ko-KR" sz="1800" spc="-150" dirty="0" smtClean="0"/>
              <a:t>285, SME:</a:t>
            </a:r>
            <a:r>
              <a:rPr lang="ko-KR" altLang="en-US" sz="1800" spc="-150" dirty="0" smtClean="0"/>
              <a:t> </a:t>
            </a:r>
            <a:r>
              <a:rPr lang="en-US" altLang="ko-KR" sz="1800" spc="-150" dirty="0" smtClean="0"/>
              <a:t>983, Public Institutes: 560)</a:t>
            </a:r>
          </a:p>
        </p:txBody>
      </p:sp>
      <p:pic>
        <p:nvPicPr>
          <p:cNvPr id="1026" name="Picture 2" descr="C:\Users\KWDI\Desktop\가족친화인증_마크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887" y="4582316"/>
            <a:ext cx="2278225" cy="211121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직사각형 15"/>
          <p:cNvSpPr/>
          <p:nvPr/>
        </p:nvSpPr>
        <p:spPr bwMode="auto">
          <a:xfrm>
            <a:off x="0" y="239558"/>
            <a:ext cx="9906000" cy="789465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0">
            <a:noFill/>
          </a:ln>
          <a:effectLst/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rIns="36000" anchor="ctr">
            <a:sp3d>
              <a:bevelT w="0" h="38100"/>
            </a:sp3d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400" b="1" dirty="0">
                <a:solidFill>
                  <a:schemeClr val="bg1"/>
                </a:solidFill>
              </a:rPr>
              <a:t> 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    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3. South Korea’s Efforts to Promote </a:t>
            </a:r>
            <a:r>
              <a:rPr lang="en-US" altLang="ko-KR" sz="2400" dirty="0">
                <a:solidFill>
                  <a:schemeClr val="bg1"/>
                </a:solidFill>
              </a:rPr>
              <a:t>Work-family Balance </a:t>
            </a:r>
            <a:r>
              <a:rPr lang="en-US" altLang="ko-KR" sz="2400" dirty="0" smtClean="0">
                <a:solidFill>
                  <a:schemeClr val="bg1"/>
                </a:solidFill>
              </a:rPr>
              <a:t>Policy</a:t>
            </a:r>
            <a:endParaRPr lang="en-US" altLang="ko-K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01_Design\01_프레젠테이션\00_프리04\201406_02 탑_GS칼텍스\PSD\IMG\BAR01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280" y="1227703"/>
            <a:ext cx="9906000" cy="435864"/>
          </a:xfrm>
          <a:prstGeom prst="rect">
            <a:avLst/>
          </a:prstGeom>
          <a:noFill/>
        </p:spPr>
      </p:pic>
      <p:sp>
        <p:nvSpPr>
          <p:cNvPr id="2" name="직사각형 1"/>
          <p:cNvSpPr/>
          <p:nvPr/>
        </p:nvSpPr>
        <p:spPr>
          <a:xfrm>
            <a:off x="891283" y="1239143"/>
            <a:ext cx="80750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ko-KR" sz="2400" spc="-150" dirty="0" smtClean="0">
                <a:solidFill>
                  <a:srgbClr val="002060"/>
                </a:solidFill>
              </a:rPr>
              <a:t>Work-family balance campaign against working overtime etc.</a:t>
            </a:r>
            <a:endParaRPr lang="en-US" altLang="ko-KR" sz="2400" spc="-15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28" y="1704624"/>
            <a:ext cx="8568952" cy="496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직사각형 15"/>
          <p:cNvSpPr/>
          <p:nvPr/>
        </p:nvSpPr>
        <p:spPr bwMode="auto">
          <a:xfrm>
            <a:off x="0" y="239558"/>
            <a:ext cx="9906000" cy="789465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0">
            <a:noFill/>
          </a:ln>
          <a:effectLst/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rIns="36000" anchor="ctr">
            <a:sp3d>
              <a:bevelT w="0" h="38100"/>
            </a:sp3d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400" b="1" dirty="0">
                <a:solidFill>
                  <a:schemeClr val="bg1"/>
                </a:solidFill>
              </a:rPr>
              <a:t> 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    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3. </a:t>
            </a:r>
            <a:r>
              <a:rPr lang="en-US" altLang="ko-KR" sz="2400" dirty="0">
                <a:solidFill>
                  <a:schemeClr val="bg1"/>
                </a:solidFill>
              </a:rPr>
              <a:t>South Korea’s Efforts to Promote Work-family Balance </a:t>
            </a:r>
            <a:r>
              <a:rPr lang="en-US" altLang="ko-KR" sz="2400" dirty="0" smtClean="0">
                <a:solidFill>
                  <a:schemeClr val="bg1"/>
                </a:solidFill>
              </a:rPr>
              <a:t>Policy</a:t>
            </a:r>
            <a:endParaRPr lang="en-US" altLang="ko-K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98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50" b="42650"/>
          <a:stretch/>
        </p:blipFill>
        <p:spPr>
          <a:xfrm>
            <a:off x="384280" y="3501008"/>
            <a:ext cx="9137443" cy="432048"/>
          </a:xfrm>
          <a:prstGeom prst="rect">
            <a:avLst/>
          </a:prstGeom>
        </p:spPr>
      </p:pic>
      <p:grpSp>
        <p:nvGrpSpPr>
          <p:cNvPr id="6" name="그룹 5"/>
          <p:cNvGrpSpPr/>
          <p:nvPr/>
        </p:nvGrpSpPr>
        <p:grpSpPr>
          <a:xfrm>
            <a:off x="200472" y="1988449"/>
            <a:ext cx="1456423" cy="1851000"/>
            <a:chOff x="2979164" y="2119908"/>
            <a:chExt cx="1732792" cy="2063704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9164" y="2308604"/>
              <a:ext cx="1732792" cy="17327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027447" y="2119908"/>
              <a:ext cx="1636224" cy="2063704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altLang="ko-KR" sz="8800" dirty="0" smtClean="0">
                  <a:ln>
                    <a:solidFill>
                      <a:srgbClr val="1E3859">
                        <a:alpha val="0"/>
                      </a:srgbClr>
                    </a:solidFill>
                  </a:ln>
                  <a:solidFill>
                    <a:prstClr val="white">
                      <a:lumMod val="95000"/>
                    </a:prstClr>
                  </a:solidFill>
                  <a:latin typeface="휴먼고딕" panose="02010504000101010101" pitchFamily="2" charset="-127"/>
                  <a:ea typeface="휴먼고딕" panose="02010504000101010101" pitchFamily="2" charset="-127"/>
                  <a:cs typeface="Arial" pitchFamily="34" charset="0"/>
                </a:rPr>
                <a:t>Ⅲ</a:t>
              </a:r>
              <a:endParaRPr lang="ko-KR" altLang="en-US" sz="8800" dirty="0">
                <a:ln>
                  <a:solidFill>
                    <a:srgbClr val="1E3859">
                      <a:alpha val="0"/>
                    </a:srgbClr>
                  </a:solidFill>
                </a:ln>
                <a:solidFill>
                  <a:prstClr val="white">
                    <a:lumMod val="95000"/>
                  </a:prstClr>
                </a:solidFill>
                <a:latin typeface="휴먼고딕" panose="02010504000101010101" pitchFamily="2" charset="-127"/>
                <a:ea typeface="휴먼고딕" panose="02010504000101010101" pitchFamily="2" charset="-127"/>
                <a:cs typeface="Arial" pitchFamily="34" charset="0"/>
              </a:endParaRPr>
            </a:p>
          </p:txBody>
        </p:sp>
      </p:grpSp>
      <p:pic>
        <p:nvPicPr>
          <p:cNvPr id="15" name="그림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233" y="368661"/>
            <a:ext cx="1391130" cy="2376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0552" y="3132257"/>
            <a:ext cx="9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200" dirty="0" smtClean="0">
                <a:solidFill>
                  <a:srgbClr val="002060"/>
                </a:solidFill>
              </a:rPr>
              <a:t>Implications from South Korea’s Experience</a:t>
            </a:r>
            <a:endParaRPr lang="ko-KR" alt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53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00472" y="1276414"/>
            <a:ext cx="9499541" cy="1843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450850" algn="just">
              <a:spcBef>
                <a:spcPts val="800"/>
              </a:spcBef>
            </a:pPr>
            <a:r>
              <a:rPr lang="en-US" altLang="ko-KR" sz="2100" dirty="0">
                <a:solidFill>
                  <a:schemeClr val="accent5">
                    <a:lumMod val="75000"/>
                  </a:schemeClr>
                </a:solidFill>
              </a:rPr>
              <a:t>● </a:t>
            </a:r>
            <a:r>
              <a:rPr lang="en-US" altLang="ko-KR" sz="2100" dirty="0" smtClean="0"/>
              <a:t>Encourage and increase fathers’ childcare leave use and policy reformation is needed for parents to use childcare leave at the same time</a:t>
            </a:r>
          </a:p>
          <a:p>
            <a:pPr marL="450850" indent="-450850" algn="just">
              <a:spcBef>
                <a:spcPts val="800"/>
              </a:spcBef>
            </a:pPr>
            <a:r>
              <a:rPr lang="en-US" altLang="ko-KR" sz="2000" spc="-150" dirty="0">
                <a:solidFill>
                  <a:schemeClr val="accent5">
                    <a:lumMod val="75000"/>
                  </a:schemeClr>
                </a:solidFill>
              </a:rPr>
              <a:t>● </a:t>
            </a:r>
            <a:r>
              <a:rPr lang="en-US" altLang="ko-KR" sz="2100" dirty="0" smtClean="0"/>
              <a:t>Increase in men’s housework participation to create an environment for women to continue her career</a:t>
            </a:r>
            <a:endParaRPr lang="ko-KR" altLang="en-US" sz="2100" dirty="0" smtClean="0"/>
          </a:p>
        </p:txBody>
      </p:sp>
      <p:sp>
        <p:nvSpPr>
          <p:cNvPr id="4" name="직사각형 3"/>
          <p:cNvSpPr/>
          <p:nvPr/>
        </p:nvSpPr>
        <p:spPr bwMode="auto">
          <a:xfrm>
            <a:off x="0" y="239558"/>
            <a:ext cx="9906000" cy="789465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0">
            <a:noFill/>
          </a:ln>
          <a:effectLst/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rIns="36000" anchor="ctr">
            <a:sp3d>
              <a:bevelT w="0" h="38100"/>
            </a:sp3d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800" b="1" dirty="0" smtClean="0">
                <a:solidFill>
                  <a:schemeClr val="bg1"/>
                </a:solidFill>
              </a:rPr>
              <a:t>  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1. </a:t>
            </a:r>
            <a:r>
              <a:rPr lang="en-US" altLang="ko-KR" sz="2600" b="1" dirty="0" smtClean="0">
                <a:solidFill>
                  <a:schemeClr val="bg1"/>
                </a:solidFill>
              </a:rPr>
              <a:t>Increase in men’s participation in childcare and family life</a:t>
            </a:r>
            <a:endParaRPr lang="en-US" altLang="ko-KR" sz="2600" b="1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783" y="3212976"/>
            <a:ext cx="4251230" cy="316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65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E:\01_Design\01_프레젠테이션\00_프리04\201406_02 탑_GS칼텍스\PSD\IMG\BAR01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414" y="1270241"/>
            <a:ext cx="9906000" cy="435864"/>
          </a:xfrm>
          <a:prstGeom prst="rect">
            <a:avLst/>
          </a:prstGeom>
          <a:noFill/>
        </p:spPr>
      </p:pic>
      <p:sp>
        <p:nvSpPr>
          <p:cNvPr id="4" name="직사각형 3"/>
          <p:cNvSpPr/>
          <p:nvPr/>
        </p:nvSpPr>
        <p:spPr bwMode="auto">
          <a:xfrm>
            <a:off x="0" y="239558"/>
            <a:ext cx="9906000" cy="789465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0">
            <a:noFill/>
          </a:ln>
          <a:effectLst/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rIns="36000" anchor="ctr">
            <a:sp3d>
              <a:bevelT w="0" h="38100"/>
            </a:sp3d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b="1" dirty="0">
                <a:solidFill>
                  <a:schemeClr val="bg1"/>
                </a:solidFill>
              </a:rPr>
              <a:t> </a:t>
            </a:r>
            <a:r>
              <a:rPr lang="ko-KR" altLang="en-US" sz="3200" b="1" dirty="0" smtClean="0">
                <a:solidFill>
                  <a:schemeClr val="bg1"/>
                </a:solidFill>
              </a:rPr>
              <a:t> </a:t>
            </a:r>
            <a:r>
              <a:rPr lang="en-US" altLang="ko-KR" sz="3200" b="1" dirty="0" smtClean="0">
                <a:solidFill>
                  <a:schemeClr val="bg1"/>
                </a:solidFill>
              </a:rPr>
              <a:t>2. Support and participation from companies</a:t>
            </a:r>
            <a:endParaRPr lang="en-US" altLang="ko-KR" sz="4000" b="1" dirty="0">
              <a:solidFill>
                <a:schemeClr val="bg1"/>
              </a:solidFill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891283" y="1239143"/>
            <a:ext cx="5781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ko-KR" sz="2400" spc="-150" dirty="0" smtClean="0">
                <a:solidFill>
                  <a:srgbClr val="002060"/>
                </a:solidFill>
              </a:rPr>
              <a:t>Spread Work-family Balance Policy in SMEs</a:t>
            </a:r>
            <a:endParaRPr lang="en-US" altLang="ko-KR" sz="2400" spc="-150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370519" y="2276872"/>
            <a:ext cx="8902961" cy="3436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450850" algn="just">
              <a:spcBef>
                <a:spcPts val="800"/>
              </a:spcBef>
            </a:pPr>
            <a:r>
              <a:rPr lang="en-US" altLang="ko-KR" sz="2000" dirty="0" smtClean="0">
                <a:solidFill>
                  <a:schemeClr val="accent5">
                    <a:lumMod val="75000"/>
                  </a:schemeClr>
                </a:solidFill>
              </a:rPr>
              <a:t>● </a:t>
            </a:r>
            <a:r>
              <a:rPr lang="en-US" altLang="ko-KR" sz="2000" dirty="0" smtClean="0"/>
              <a:t>Current Work-family Balance Policy implementation is focused on large conglomerates. However, most of the female workers in South Korea is working in Small and Medium-sized Enterprises (SMEs)</a:t>
            </a:r>
          </a:p>
          <a:p>
            <a:pPr marL="450850" indent="-450850" algn="just">
              <a:spcBef>
                <a:spcPts val="800"/>
              </a:spcBef>
            </a:pPr>
            <a:endParaRPr lang="en-US" altLang="ko-KR" sz="2000" dirty="0" smtClean="0"/>
          </a:p>
          <a:p>
            <a:pPr marL="450850" indent="-450850" algn="just">
              <a:spcBef>
                <a:spcPts val="800"/>
              </a:spcBef>
            </a:pPr>
            <a:r>
              <a:rPr lang="en-US" altLang="ko-KR" sz="2000" dirty="0" smtClean="0">
                <a:solidFill>
                  <a:schemeClr val="accent5">
                    <a:lumMod val="75000"/>
                  </a:schemeClr>
                </a:solidFill>
              </a:rPr>
              <a:t>● </a:t>
            </a:r>
            <a:r>
              <a:rPr lang="en-US" altLang="ko-KR" sz="2000" dirty="0" smtClean="0"/>
              <a:t>South Korean government is putting its efforts to create an environment for both male and female workers to fully enjoy Work-family Balance Policy through various supports (supervision on policy application, strengthening penalties, substitute childcare workers etc.)</a:t>
            </a: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6033120" y="6119718"/>
            <a:ext cx="359104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lang="en-US" altLang="ko-KR" sz="1100" dirty="0" smtClean="0">
                <a:solidFill>
                  <a:srgbClr val="000000"/>
                </a:solidFill>
                <a:latin typeface="+mn-ea"/>
              </a:rPr>
              <a:t>Source</a:t>
            </a:r>
            <a:r>
              <a:rPr kumimoji="0" lang="en-US" altLang="ko-KR" sz="11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: MOGEF Family-friendly Business Webpage</a:t>
            </a:r>
            <a:endParaRPr kumimoji="0" lang="en-US" altLang="ko-K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6250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 bwMode="auto">
          <a:xfrm>
            <a:off x="0" y="239558"/>
            <a:ext cx="9906000" cy="789465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0">
            <a:noFill/>
          </a:ln>
          <a:effectLst/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rIns="36000" anchor="ctr">
            <a:sp3d>
              <a:bevelT w="0" h="38100"/>
            </a:sp3d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400" b="1" dirty="0">
                <a:solidFill>
                  <a:schemeClr val="bg1"/>
                </a:solidFill>
              </a:rPr>
              <a:t> </a:t>
            </a:r>
            <a:r>
              <a:rPr lang="ko-KR" altLang="en-US" sz="2400" b="1" dirty="0" smtClean="0">
                <a:solidFill>
                  <a:schemeClr val="bg1"/>
                </a:solidFill>
              </a:rPr>
              <a:t>    </a:t>
            </a:r>
            <a:r>
              <a:rPr lang="en-US" altLang="ko-KR" sz="2400" b="1" dirty="0" smtClean="0">
                <a:solidFill>
                  <a:schemeClr val="bg1"/>
                </a:solidFill>
              </a:rPr>
              <a:t>3. </a:t>
            </a:r>
            <a:r>
              <a:rPr lang="en-US" altLang="ko-KR" sz="2400" dirty="0" smtClean="0">
                <a:solidFill>
                  <a:schemeClr val="bg1"/>
                </a:solidFill>
              </a:rPr>
              <a:t>Work-family Balance, Everyone’s Issue</a:t>
            </a:r>
            <a:endParaRPr lang="en-US" altLang="ko-KR" sz="2400" dirty="0">
              <a:solidFill>
                <a:schemeClr val="bg1"/>
              </a:solidFill>
            </a:endParaRPr>
          </a:p>
        </p:txBody>
      </p:sp>
      <p:pic>
        <p:nvPicPr>
          <p:cNvPr id="3" name="그림 1394" descr="02.png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6" y="3501008"/>
            <a:ext cx="5880100" cy="1174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모서리가 둥근 직사각형 4"/>
          <p:cNvSpPr/>
          <p:nvPr/>
        </p:nvSpPr>
        <p:spPr>
          <a:xfrm>
            <a:off x="5072743" y="1988840"/>
            <a:ext cx="4413710" cy="1728192"/>
          </a:xfrm>
          <a:prstGeom prst="roundRect">
            <a:avLst>
              <a:gd name="adj" fmla="val 5986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dirty="0" smtClean="0">
                <a:solidFill>
                  <a:schemeClr val="tx1"/>
                </a:solidFill>
              </a:rPr>
              <a:t>Systematic change in roles of men and women  for both men and women to carry out household chores and paid work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400109" y="1988840"/>
            <a:ext cx="4336867" cy="1728192"/>
          </a:xfrm>
          <a:prstGeom prst="roundRect">
            <a:avLst>
              <a:gd name="adj" fmla="val 5986"/>
            </a:avLst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dirty="0" smtClean="0">
                <a:solidFill>
                  <a:schemeClr val="tx1"/>
                </a:solidFill>
              </a:rPr>
              <a:t>Ease the double burden of  household chores and paid work for women workers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8" name="양쪽 모서리가 둥근 사각형 7"/>
          <p:cNvSpPr/>
          <p:nvPr/>
        </p:nvSpPr>
        <p:spPr>
          <a:xfrm>
            <a:off x="400109" y="1601914"/>
            <a:ext cx="9089395" cy="530942"/>
          </a:xfrm>
          <a:prstGeom prst="round2SameRect">
            <a:avLst/>
          </a:prstGeom>
          <a:blipFill dpi="0" rotWithShape="1">
            <a:blip r:embed="rId3" cstate="print">
              <a:grayscl/>
              <a:lum bright="2000" contrast="-23000"/>
            </a:blip>
            <a:srcRect/>
            <a:tile tx="0" ty="0" sx="100000" sy="100000" flip="none" algn="tl"/>
          </a:blipFill>
          <a:ln w="0">
            <a:noFill/>
          </a:ln>
          <a:effectLst/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rIns="36000" anchor="ctr">
            <a:sp3d>
              <a:bevelT w="0" h="38100"/>
            </a:sp3d>
          </a:bodyPr>
          <a:lstStyle/>
          <a:p>
            <a:pPr lvl="0" eaLnBrk="1" latinLnBrk="1" hangingPunct="1">
              <a:spcBef>
                <a:spcPct val="0"/>
              </a:spcBef>
              <a:spcAft>
                <a:spcPct val="0"/>
              </a:spcAft>
              <a:tabLst>
                <a:tab pos="511175" algn="l"/>
                <a:tab pos="1023938" algn="l"/>
                <a:tab pos="1536700" algn="l"/>
                <a:tab pos="2047875" algn="l"/>
                <a:tab pos="2560638" algn="l"/>
                <a:tab pos="3071813" algn="l"/>
                <a:tab pos="3584575" algn="l"/>
                <a:tab pos="4097338" algn="l"/>
                <a:tab pos="4608513" algn="l"/>
                <a:tab pos="5121275" algn="l"/>
                <a:tab pos="5632450" algn="l"/>
                <a:tab pos="6143625" algn="l"/>
                <a:tab pos="6657975" algn="l"/>
                <a:tab pos="7169150" algn="l"/>
                <a:tab pos="7680325" algn="l"/>
                <a:tab pos="8193088" algn="l"/>
                <a:tab pos="8704263" algn="l"/>
                <a:tab pos="9217025" algn="l"/>
                <a:tab pos="9729788" algn="l"/>
                <a:tab pos="10240963" algn="l"/>
                <a:tab pos="10753725" algn="l"/>
                <a:tab pos="11264900" algn="l"/>
                <a:tab pos="11777663" algn="l"/>
                <a:tab pos="12290425" algn="l"/>
                <a:tab pos="12801600" algn="l"/>
                <a:tab pos="13312775" algn="l"/>
                <a:tab pos="13825538" algn="l"/>
                <a:tab pos="14338300" algn="l"/>
                <a:tab pos="14849475" algn="l"/>
                <a:tab pos="15362238" algn="l"/>
                <a:tab pos="15873413" algn="l"/>
                <a:tab pos="16386175" algn="l"/>
              </a:tabLst>
            </a:pPr>
            <a:r>
              <a:rPr kumimoji="1" lang="en-US" altLang="ko-KR" sz="2000" spc="-70" dirty="0" smtClean="0"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+mn-ea"/>
                <a:cs typeface="Arial" pitchFamily="34" charset="0"/>
              </a:rPr>
              <a:t> For every women and men to maintain work-family balanced life</a:t>
            </a:r>
            <a:endParaRPr kumimoji="1" lang="en-US" altLang="ko-KR" sz="2000" spc="-70" dirty="0">
              <a:solidFill>
                <a:prstClr val="white"/>
              </a:solidFill>
              <a:effectLst>
                <a:outerShdw blurRad="127000" algn="ctr" rotWithShape="0">
                  <a:prstClr val="black">
                    <a:alpha val="40000"/>
                  </a:prstClr>
                </a:outerShdw>
              </a:effectLst>
              <a:latin typeface="+mn-ea"/>
              <a:cs typeface="Arial" pitchFamily="34" charset="0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426779" y="4869160"/>
            <a:ext cx="9059674" cy="122413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400" dirty="0" smtClean="0"/>
              <a:t>Cooperation among companies, government and society is critical to create work-family friendly corporate culture and enhance participation of men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3188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직사각형 98" hidden="1"/>
          <p:cNvSpPr/>
          <p:nvPr/>
        </p:nvSpPr>
        <p:spPr>
          <a:xfrm>
            <a:off x="742979" y="3544304"/>
            <a:ext cx="2943225" cy="2347913"/>
          </a:xfrm>
          <a:prstGeom prst="rect">
            <a:avLst/>
          </a:prstGeom>
          <a:solidFill>
            <a:srgbClr val="C27610">
              <a:alpha val="10000"/>
            </a:srgbClr>
          </a:solidFill>
          <a:ln w="38100">
            <a:gradFill flip="none" rotWithShape="1">
              <a:gsLst>
                <a:gs pos="0">
                  <a:srgbClr val="C27610"/>
                </a:gs>
                <a:gs pos="100000">
                  <a:srgbClr val="A84108"/>
                </a:gs>
              </a:gsLst>
              <a:lin ang="2700000" scaled="1"/>
              <a:tileRect/>
            </a:gradFill>
            <a:miter lim="800000"/>
          </a:ln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>
            <a:sp3d>
              <a:bevelT w="1270" h="6350"/>
            </a:sp3d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400" spc="-50" dirty="0" err="1" smtClean="0">
              <a:solidFill>
                <a:prstClr val="black">
                  <a:lumMod val="85000"/>
                  <a:lumOff val="15000"/>
                </a:prstClr>
              </a:solidFill>
              <a:cs typeface="Arial" pitchFamily="34" charset="0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94"/>
            <a:ext cx="9905999" cy="6518350"/>
          </a:xfrm>
          <a:prstGeom prst="rect">
            <a:avLst/>
          </a:prstGeom>
        </p:spPr>
      </p:pic>
      <p:pic>
        <p:nvPicPr>
          <p:cNvPr id="10" name="Picture 2" descr="E:\01_Design\01_프레젠테이션\00_프리04\201411_03 차_여성정책연구원\PSD\IMG\#thank you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brightnessContrast bright="10000" contrast="10000"/>
                    </a14:imgEffect>
                  </a14:imgLayer>
                </a14:imgProps>
              </a:ext>
            </a:extLst>
          </a:blip>
          <a:srcRect l="31965" t="72181" r="33860" b="16277"/>
          <a:stretch/>
        </p:blipFill>
        <p:spPr bwMode="auto">
          <a:xfrm>
            <a:off x="3080792" y="674440"/>
            <a:ext cx="3129278" cy="7316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6889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 bwMode="auto">
          <a:xfrm>
            <a:off x="0" y="239558"/>
            <a:ext cx="9906000" cy="789465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0">
            <a:noFill/>
          </a:ln>
          <a:effectLst/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rIns="36000" anchor="ctr">
            <a:sp3d>
              <a:bevelT w="0" h="38100"/>
            </a:sp3d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3200" b="1" dirty="0">
                <a:solidFill>
                  <a:schemeClr val="bg1"/>
                </a:solidFill>
              </a:rPr>
              <a:t> </a:t>
            </a:r>
            <a:r>
              <a:rPr lang="ko-KR" altLang="en-US" sz="3200" b="1" dirty="0" smtClean="0">
                <a:solidFill>
                  <a:schemeClr val="bg1"/>
                </a:solidFill>
              </a:rPr>
              <a:t>   </a:t>
            </a:r>
            <a:r>
              <a:rPr lang="en-US" altLang="ko-KR" sz="3200" b="1" dirty="0" smtClean="0">
                <a:solidFill>
                  <a:schemeClr val="bg1"/>
                </a:solidFill>
              </a:rPr>
              <a:t>0. </a:t>
            </a:r>
            <a:r>
              <a:rPr lang="en-US" altLang="ko-KR" sz="3200" dirty="0" smtClean="0">
                <a:solidFill>
                  <a:schemeClr val="bg1"/>
                </a:solidFill>
              </a:rPr>
              <a:t>Introduction</a:t>
            </a:r>
            <a:endParaRPr lang="en-US" altLang="ko-KR" sz="4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0472" y="1340768"/>
            <a:ext cx="9705528" cy="4221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altLang="ko-KR" sz="1050" dirty="0"/>
          </a:p>
          <a:p>
            <a:pPr marL="355600" indent="-355600" algn="l"/>
            <a:r>
              <a:rPr lang="en-US" altLang="ko-KR" sz="2400" dirty="0">
                <a:solidFill>
                  <a:schemeClr val="accent5">
                    <a:lumMod val="75000"/>
                  </a:schemeClr>
                </a:solidFill>
              </a:rPr>
              <a:t>● </a:t>
            </a:r>
            <a:r>
              <a:rPr lang="en-US" altLang="ko-KR" sz="2400" dirty="0" smtClean="0"/>
              <a:t>South Korean government has been promoting Work-Family </a:t>
            </a:r>
            <a:r>
              <a:rPr lang="en-US" altLang="ko-KR" sz="2400" dirty="0"/>
              <a:t>B</a:t>
            </a:r>
            <a:r>
              <a:rPr lang="en-US" altLang="ko-KR" sz="2400" dirty="0" smtClean="0"/>
              <a:t>alance policies such as childcare </a:t>
            </a:r>
            <a:r>
              <a:rPr lang="en-US" altLang="ko-KR" sz="2400" dirty="0"/>
              <a:t>policies</a:t>
            </a:r>
            <a:r>
              <a:rPr lang="en-US" altLang="ko-KR" sz="2400" dirty="0" smtClean="0"/>
              <a:t> for working parents, to increase women’s employment rate and low birth rate.</a:t>
            </a:r>
            <a:endParaRPr lang="en-US" altLang="ko-KR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55600" indent="-355600" algn="l"/>
            <a:r>
              <a:rPr lang="en-US" altLang="ko-KR" sz="2400" dirty="0" smtClean="0">
                <a:solidFill>
                  <a:schemeClr val="accent5">
                    <a:lumMod val="75000"/>
                  </a:schemeClr>
                </a:solidFill>
              </a:rPr>
              <a:t>● </a:t>
            </a:r>
            <a:r>
              <a:rPr lang="en-US" altLang="ko-KR" sz="2400" dirty="0"/>
              <a:t>It is important </a:t>
            </a:r>
            <a:r>
              <a:rPr lang="en-US" altLang="ko-KR" sz="2400" dirty="0" smtClean="0"/>
              <a:t>to provide sufficient social support for childbirth and childcare of working parents and to promote family-friendly society</a:t>
            </a:r>
          </a:p>
          <a:p>
            <a:pPr marL="450850" indent="-450850" algn="l">
              <a:tabLst>
                <a:tab pos="450850" algn="l"/>
              </a:tabLst>
            </a:pPr>
            <a:r>
              <a:rPr lang="en-US" altLang="ko-KR" sz="2400" dirty="0">
                <a:solidFill>
                  <a:schemeClr val="accent5">
                    <a:lumMod val="75000"/>
                  </a:schemeClr>
                </a:solidFill>
              </a:rPr>
              <a:t>● </a:t>
            </a:r>
            <a:r>
              <a:rPr lang="en-US" altLang="ko-KR" sz="2400" dirty="0" smtClean="0"/>
              <a:t>Also, gender equal division of household labor within families is essential</a:t>
            </a: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298521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7698" y="82406"/>
            <a:ext cx="18473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7698" y="82406"/>
            <a:ext cx="18473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1440972" y="6290948"/>
            <a:ext cx="70927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latinLnBrk="0"/>
            <a:r>
              <a:rPr lang="en-US" altLang="ko-KR" sz="1200" dirty="0" smtClean="0"/>
              <a:t>Source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: </a:t>
            </a:r>
            <a:r>
              <a:rPr lang="en-US" altLang="ko-KR" sz="1200" dirty="0" err="1" smtClean="0"/>
              <a:t>OECD.Stat</a:t>
            </a:r>
            <a:endParaRPr lang="en-US" altLang="ko-KR" sz="1200" dirty="0"/>
          </a:p>
        </p:txBody>
      </p:sp>
      <p:sp>
        <p:nvSpPr>
          <p:cNvPr id="3" name="직사각형 2"/>
          <p:cNvSpPr/>
          <p:nvPr/>
        </p:nvSpPr>
        <p:spPr>
          <a:xfrm>
            <a:off x="192428" y="1223037"/>
            <a:ext cx="95410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 algn="l"/>
            <a:r>
              <a:rPr lang="en-US" altLang="ko-KR" sz="2000" spc="-150" dirty="0">
                <a:solidFill>
                  <a:schemeClr val="accent5">
                    <a:lumMod val="75000"/>
                  </a:schemeClr>
                </a:solidFill>
              </a:rPr>
              <a:t>● </a:t>
            </a:r>
            <a:r>
              <a:rPr lang="en-US" altLang="ko-KR" sz="2000" dirty="0" smtClean="0"/>
              <a:t>Employment rate of </a:t>
            </a:r>
            <a:r>
              <a:rPr kumimoji="0" lang="en-US" altLang="ko-KR" sz="2000" b="1" dirty="0" smtClean="0"/>
              <a:t>Women</a:t>
            </a:r>
            <a:r>
              <a:rPr lang="en-US" altLang="ko-KR" sz="2000" dirty="0" smtClean="0"/>
              <a:t> aged between 15-64 </a:t>
            </a:r>
            <a:r>
              <a:rPr kumimoji="0" lang="en-US" altLang="ko-KR" sz="2000" b="1" dirty="0" smtClean="0"/>
              <a:t>has been increasing since 1980 in South Korea.</a:t>
            </a:r>
            <a:r>
              <a:rPr kumimoji="0" lang="ko-KR" altLang="en-US" sz="2000" b="1" dirty="0" smtClean="0"/>
              <a:t> </a:t>
            </a:r>
            <a:endParaRPr kumimoji="0" lang="en-US" altLang="ko-KR" sz="2000" b="1" dirty="0" smtClean="0"/>
          </a:p>
          <a:p>
            <a:pPr algn="l"/>
            <a:r>
              <a:rPr lang="en-US" altLang="ko-KR" sz="2000" spc="-150" dirty="0" smtClean="0">
                <a:solidFill>
                  <a:schemeClr val="accent5">
                    <a:lumMod val="75000"/>
                  </a:schemeClr>
                </a:solidFill>
              </a:rPr>
              <a:t>● </a:t>
            </a:r>
            <a:r>
              <a:rPr lang="en-US" altLang="ko-KR" sz="2000" dirty="0" smtClean="0"/>
              <a:t>However, it is still </a:t>
            </a:r>
            <a:r>
              <a:rPr lang="en-US" altLang="ko-KR" sz="2000" dirty="0"/>
              <a:t>below the OECD </a:t>
            </a:r>
            <a:r>
              <a:rPr lang="en-US" altLang="ko-KR" sz="2000" dirty="0" smtClean="0"/>
              <a:t>average</a:t>
            </a:r>
            <a:r>
              <a:rPr lang="en-US" altLang="ko-KR" sz="2000" dirty="0"/>
              <a:t>.</a:t>
            </a:r>
            <a:endParaRPr lang="ko-KR" altLang="en-US" sz="2000" b="1" dirty="0"/>
          </a:p>
        </p:txBody>
      </p:sp>
      <p:sp>
        <p:nvSpPr>
          <p:cNvPr id="13" name="직사각형 12"/>
          <p:cNvSpPr/>
          <p:nvPr/>
        </p:nvSpPr>
        <p:spPr bwMode="auto">
          <a:xfrm>
            <a:off x="0" y="239558"/>
            <a:ext cx="9906000" cy="789465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0">
            <a:noFill/>
          </a:ln>
          <a:effectLst/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rIns="36000" anchor="ctr">
            <a:sp3d>
              <a:bevelT w="0" h="38100"/>
            </a:sp3d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7063"/>
            <a:r>
              <a:rPr lang="en-US" altLang="ko-KR" sz="2400" b="1" dirty="0" smtClean="0">
                <a:solidFill>
                  <a:schemeClr val="bg1"/>
                </a:solidFill>
              </a:rPr>
              <a:t>1</a:t>
            </a:r>
            <a:r>
              <a:rPr lang="en-US" altLang="ko-KR" sz="2400" dirty="0" smtClean="0">
                <a:solidFill>
                  <a:schemeClr val="bg1"/>
                </a:solidFill>
              </a:rPr>
              <a:t>. Women’s Employment Rate in South Korea(Since 1980)</a:t>
            </a:r>
            <a:endParaRPr lang="en-US" altLang="ko-KR" sz="24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972" y="2924944"/>
            <a:ext cx="703580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모서리가 둥근 직사각형 13"/>
          <p:cNvSpPr/>
          <p:nvPr/>
        </p:nvSpPr>
        <p:spPr>
          <a:xfrm>
            <a:off x="2648744" y="2451594"/>
            <a:ext cx="4896544" cy="458307"/>
          </a:xfrm>
          <a:prstGeom prst="roundRect">
            <a:avLst>
              <a:gd name="adj" fmla="val 50000"/>
            </a:avLst>
          </a:prstGeom>
          <a:blipFill dpi="0"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tabLst>
                <a:tab pos="511175" algn="l"/>
                <a:tab pos="1023938" algn="l"/>
                <a:tab pos="1536700" algn="l"/>
                <a:tab pos="2047875" algn="l"/>
                <a:tab pos="2560638" algn="l"/>
                <a:tab pos="3071813" algn="l"/>
                <a:tab pos="3584575" algn="l"/>
                <a:tab pos="4097338" algn="l"/>
                <a:tab pos="4608513" algn="l"/>
                <a:tab pos="5121275" algn="l"/>
                <a:tab pos="5632450" algn="l"/>
                <a:tab pos="6143625" algn="l"/>
                <a:tab pos="6657975" algn="l"/>
                <a:tab pos="7169150" algn="l"/>
                <a:tab pos="7680325" algn="l"/>
                <a:tab pos="8193088" algn="l"/>
                <a:tab pos="8704263" algn="l"/>
                <a:tab pos="9217025" algn="l"/>
                <a:tab pos="9729788" algn="l"/>
                <a:tab pos="10240963" algn="l"/>
                <a:tab pos="10753725" algn="l"/>
                <a:tab pos="11264900" algn="l"/>
                <a:tab pos="11777663" algn="l"/>
                <a:tab pos="12290425" algn="l"/>
                <a:tab pos="12801600" algn="l"/>
                <a:tab pos="13312775" algn="l"/>
                <a:tab pos="13825538" algn="l"/>
                <a:tab pos="14338300" algn="l"/>
                <a:tab pos="14849475" algn="l"/>
                <a:tab pos="15362238" algn="l"/>
                <a:tab pos="15873413" algn="l"/>
                <a:tab pos="16386175" algn="l"/>
              </a:tabLst>
            </a:pPr>
            <a:r>
              <a:rPr kumimoji="1" lang="en-US" altLang="ko-KR" sz="1400" spc="-70" dirty="0" smtClean="0"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Arial" pitchFamily="34" charset="0"/>
              </a:rPr>
              <a:t>Women’s Employment rate in South Korea</a:t>
            </a:r>
            <a:endParaRPr kumimoji="1" lang="en-US" altLang="ko-KR" sz="1400" b="1" spc="-70" dirty="0">
              <a:solidFill>
                <a:prstClr val="white"/>
              </a:solidFill>
              <a:effectLst>
                <a:outerShdw blurRad="127000" algn="ctr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8433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7698" y="82406"/>
            <a:ext cx="18473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7698" y="82406"/>
            <a:ext cx="18473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12" name="직사각형 11"/>
          <p:cNvSpPr/>
          <p:nvPr/>
        </p:nvSpPr>
        <p:spPr>
          <a:xfrm>
            <a:off x="2216696" y="6536377"/>
            <a:ext cx="70927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latinLnBrk="0"/>
            <a:r>
              <a:rPr lang="en-US" altLang="ko-KR" sz="1200" dirty="0" smtClean="0"/>
              <a:t>Source</a:t>
            </a:r>
            <a:r>
              <a:rPr lang="ko-KR" altLang="en-US" sz="1200" dirty="0" smtClean="0"/>
              <a:t> </a:t>
            </a:r>
            <a:r>
              <a:rPr lang="en-US" altLang="ko-KR" sz="1200" dirty="0" smtClean="0"/>
              <a:t>: </a:t>
            </a:r>
            <a:r>
              <a:rPr lang="en-US" altLang="ko-KR" sz="1200" dirty="0"/>
              <a:t>Statistics Korea, </a:t>
            </a:r>
            <a:r>
              <a:rPr lang="en-US" altLang="ko-KR" sz="1200" dirty="0" smtClean="0"/>
              <a:t>KOISI</a:t>
            </a:r>
            <a:endParaRPr lang="en-US" altLang="ko-KR" sz="1200" dirty="0"/>
          </a:p>
        </p:txBody>
      </p:sp>
      <p:sp>
        <p:nvSpPr>
          <p:cNvPr id="3" name="직사각형 2"/>
          <p:cNvSpPr/>
          <p:nvPr/>
        </p:nvSpPr>
        <p:spPr>
          <a:xfrm>
            <a:off x="272480" y="1259234"/>
            <a:ext cx="9541060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ko-KR" sz="1800" spc="-150" dirty="0">
                <a:solidFill>
                  <a:schemeClr val="accent5">
                    <a:lumMod val="75000"/>
                  </a:schemeClr>
                </a:solidFill>
              </a:rPr>
              <a:t>● </a:t>
            </a:r>
            <a:r>
              <a:rPr kumimoji="0" lang="en-US" altLang="ko-KR" sz="1800" b="1" dirty="0" smtClean="0"/>
              <a:t>Korean women in their 30s hav</a:t>
            </a:r>
            <a:r>
              <a:rPr lang="en-US" altLang="ko-KR" sz="1800" dirty="0" smtClean="0"/>
              <a:t>e experienced </a:t>
            </a:r>
            <a:r>
              <a:rPr lang="en-US" altLang="ko-KR" sz="1800" dirty="0"/>
              <a:t>career </a:t>
            </a:r>
            <a:r>
              <a:rPr lang="en-US" altLang="ko-KR" sz="1800" dirty="0" smtClean="0"/>
              <a:t>interruption.</a:t>
            </a:r>
            <a:endParaRPr kumimoji="0" lang="en-US" altLang="ko-KR" sz="1800" b="1" dirty="0" smtClean="0"/>
          </a:p>
          <a:p>
            <a:pPr marL="265113" indent="-265113" algn="l"/>
            <a:r>
              <a:rPr lang="en-US" altLang="ko-KR" sz="1800" dirty="0" smtClean="0"/>
              <a:t>※</a:t>
            </a:r>
            <a:r>
              <a:rPr kumimoji="0" lang="en-US" altLang="ko-KR" sz="1800" b="1" dirty="0" smtClean="0">
                <a:solidFill>
                  <a:srgbClr val="482400"/>
                </a:solidFill>
              </a:rPr>
              <a:t> </a:t>
            </a:r>
            <a:r>
              <a:rPr lang="en-US" altLang="ko-KR" sz="1800" dirty="0"/>
              <a:t>A</a:t>
            </a:r>
            <a:r>
              <a:rPr kumimoji="0" lang="en-US" altLang="ko-KR" sz="1800" b="1" dirty="0" smtClean="0"/>
              <a:t>ge group with the lowest em</a:t>
            </a:r>
            <a:r>
              <a:rPr lang="en-US" altLang="ko-KR" sz="1800" dirty="0" smtClean="0"/>
              <a:t>ployment rate </a:t>
            </a:r>
            <a:r>
              <a:rPr lang="en-US" altLang="ko-KR" sz="1800" b="1" dirty="0" smtClean="0"/>
              <a:t>: age 30~34 in 2000 moved to age 35~39 in 2016</a:t>
            </a:r>
            <a:r>
              <a:rPr kumimoji="0" lang="en-US" altLang="ko-KR" sz="1800" b="1" dirty="0" smtClean="0"/>
              <a:t> </a:t>
            </a:r>
          </a:p>
          <a:p>
            <a:pPr marL="265113" indent="-265113" algn="l"/>
            <a:r>
              <a:rPr lang="en-US" altLang="ko-KR" sz="1800" spc="-150" dirty="0" smtClean="0">
                <a:solidFill>
                  <a:schemeClr val="accent5">
                    <a:lumMod val="75000"/>
                  </a:schemeClr>
                </a:solidFill>
              </a:rPr>
              <a:t>● </a:t>
            </a:r>
            <a:r>
              <a:rPr lang="en-US" altLang="ko-KR" sz="1800" dirty="0" smtClean="0"/>
              <a:t>Due </a:t>
            </a:r>
            <a:r>
              <a:rPr lang="en-US" altLang="ko-KR" sz="1800" dirty="0"/>
              <a:t>to women's late age of marriage and interrupted career after </a:t>
            </a:r>
            <a:r>
              <a:rPr lang="en-US" altLang="ko-KR" sz="1800" dirty="0" smtClean="0"/>
              <a:t>marriage,</a:t>
            </a:r>
            <a:br>
              <a:rPr lang="en-US" altLang="ko-KR" sz="1800" dirty="0" smtClean="0"/>
            </a:br>
            <a:r>
              <a:rPr kumimoji="0" lang="en-US" altLang="ko-KR" sz="1800" b="1" dirty="0" smtClean="0"/>
              <a:t>the age group with the lowest employment rate changed</a:t>
            </a:r>
            <a:r>
              <a:rPr lang="en-US" altLang="ko-KR" sz="1800" dirty="0" smtClean="0"/>
              <a:t>, M-shaped curve still remains.</a:t>
            </a:r>
            <a:endParaRPr lang="ko-KR" altLang="en-US" sz="1800" b="1" dirty="0"/>
          </a:p>
        </p:txBody>
      </p:sp>
      <p:sp>
        <p:nvSpPr>
          <p:cNvPr id="13" name="직사각형 12"/>
          <p:cNvSpPr/>
          <p:nvPr/>
        </p:nvSpPr>
        <p:spPr bwMode="auto">
          <a:xfrm>
            <a:off x="0" y="239558"/>
            <a:ext cx="9906000" cy="789465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0">
            <a:noFill/>
          </a:ln>
          <a:effectLst/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rIns="36000" anchor="ctr">
            <a:sp3d>
              <a:bevelT w="0" h="38100"/>
            </a:sp3d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7063" lvl="0" indent="-449263"/>
            <a:r>
              <a:rPr lang="en-US" altLang="ko-KR" sz="2400" b="1" dirty="0" smtClean="0">
                <a:solidFill>
                  <a:schemeClr val="bg1"/>
                </a:solidFill>
              </a:rPr>
              <a:t>2</a:t>
            </a:r>
            <a:r>
              <a:rPr lang="en-US" altLang="ko-KR" sz="2400" dirty="0" smtClean="0">
                <a:solidFill>
                  <a:schemeClr val="bg1"/>
                </a:solidFill>
              </a:rPr>
              <a:t>. </a:t>
            </a:r>
            <a:r>
              <a:rPr kumimoji="0" lang="en-US" altLang="ko-KR" sz="2300" dirty="0" smtClean="0">
                <a:solidFill>
                  <a:prstClr val="white"/>
                </a:solidFill>
              </a:rPr>
              <a:t>Women’s </a:t>
            </a:r>
            <a:r>
              <a:rPr kumimoji="0" lang="en-US" altLang="ko-KR" sz="2300" dirty="0">
                <a:solidFill>
                  <a:prstClr val="white"/>
                </a:solidFill>
              </a:rPr>
              <a:t>Employment Rate by A</a:t>
            </a:r>
            <a:r>
              <a:rPr kumimoji="0" lang="en-US" altLang="ko-KR" sz="2300" dirty="0" smtClean="0">
                <a:solidFill>
                  <a:prstClr val="white"/>
                </a:solidFill>
              </a:rPr>
              <a:t>ge Group (year </a:t>
            </a:r>
            <a:r>
              <a:rPr kumimoji="0" lang="en-US" altLang="ko-KR" sz="2300" dirty="0">
                <a:solidFill>
                  <a:prstClr val="white"/>
                </a:solidFill>
              </a:rPr>
              <a:t>2000 </a:t>
            </a:r>
            <a:r>
              <a:rPr kumimoji="0" lang="en-US" altLang="ko-KR" sz="2300" dirty="0" smtClean="0">
                <a:solidFill>
                  <a:prstClr val="white"/>
                </a:solidFill>
              </a:rPr>
              <a:t>and 2016)</a:t>
            </a:r>
            <a:endParaRPr kumimoji="0" lang="en-US" altLang="ko-KR" sz="2300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696" y="3530693"/>
            <a:ext cx="6336704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타원 3"/>
          <p:cNvSpPr/>
          <p:nvPr/>
        </p:nvSpPr>
        <p:spPr>
          <a:xfrm>
            <a:off x="3728864" y="3573016"/>
            <a:ext cx="1234094" cy="1095877"/>
          </a:xfrm>
          <a:prstGeom prst="ellipse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3224808" y="3114709"/>
            <a:ext cx="4536504" cy="458307"/>
          </a:xfrm>
          <a:prstGeom prst="roundRect">
            <a:avLst>
              <a:gd name="adj" fmla="val 50000"/>
            </a:avLst>
          </a:prstGeom>
          <a:blipFill dpi="0"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lvl="0">
              <a:spcBef>
                <a:spcPct val="0"/>
              </a:spcBef>
              <a:spcAft>
                <a:spcPct val="0"/>
              </a:spcAft>
              <a:tabLst>
                <a:tab pos="511175" algn="l"/>
                <a:tab pos="1023938" algn="l"/>
                <a:tab pos="1536700" algn="l"/>
                <a:tab pos="2047875" algn="l"/>
                <a:tab pos="2560638" algn="l"/>
                <a:tab pos="3071813" algn="l"/>
                <a:tab pos="3584575" algn="l"/>
                <a:tab pos="4097338" algn="l"/>
                <a:tab pos="4608513" algn="l"/>
                <a:tab pos="5121275" algn="l"/>
                <a:tab pos="5632450" algn="l"/>
                <a:tab pos="6143625" algn="l"/>
                <a:tab pos="6657975" algn="l"/>
                <a:tab pos="7169150" algn="l"/>
                <a:tab pos="7680325" algn="l"/>
                <a:tab pos="8193088" algn="l"/>
                <a:tab pos="8704263" algn="l"/>
                <a:tab pos="9217025" algn="l"/>
                <a:tab pos="9729788" algn="l"/>
                <a:tab pos="10240963" algn="l"/>
                <a:tab pos="10753725" algn="l"/>
                <a:tab pos="11264900" algn="l"/>
                <a:tab pos="11777663" algn="l"/>
                <a:tab pos="12290425" algn="l"/>
                <a:tab pos="12801600" algn="l"/>
                <a:tab pos="13312775" algn="l"/>
                <a:tab pos="13825538" algn="l"/>
                <a:tab pos="14338300" algn="l"/>
                <a:tab pos="14849475" algn="l"/>
                <a:tab pos="15362238" algn="l"/>
                <a:tab pos="15873413" algn="l"/>
                <a:tab pos="16386175" algn="l"/>
              </a:tabLst>
            </a:pPr>
            <a:r>
              <a:rPr kumimoji="1" lang="en-US" altLang="ko-KR" sz="1400" spc="-70" dirty="0" smtClean="0"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South Korea’s  women’s employment rate by age group</a:t>
            </a:r>
            <a:endParaRPr kumimoji="1" lang="en-US" altLang="ko-KR" sz="1400" spc="-70" dirty="0">
              <a:solidFill>
                <a:prstClr val="white"/>
              </a:solidFill>
              <a:effectLst>
                <a:outerShdw blurRad="127000" algn="ctr" rotWithShape="0">
                  <a:prstClr val="black">
                    <a:alpha val="40000"/>
                  </a:prst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7419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568325" y="6237313"/>
            <a:ext cx="3404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latinLnBrk="1"/>
            <a:r>
              <a:rPr lang="en-US" altLang="ko-KR" sz="1200" dirty="0" smtClean="0"/>
              <a:t>Source</a:t>
            </a:r>
            <a:r>
              <a:rPr lang="ko-KR" altLang="en-US" sz="1200" dirty="0" smtClean="0"/>
              <a:t> </a:t>
            </a:r>
            <a:r>
              <a:rPr lang="en-US" altLang="ko-KR" sz="1200" dirty="0"/>
              <a:t>: </a:t>
            </a:r>
            <a:r>
              <a:rPr lang="en-US" altLang="ko-KR" sz="1200" dirty="0" err="1" smtClean="0"/>
              <a:t>OECD.Stat</a:t>
            </a:r>
            <a:r>
              <a:rPr lang="en-US" altLang="ko-KR" sz="1200" dirty="0" smtClean="0"/>
              <a:t>.</a:t>
            </a:r>
            <a:endParaRPr lang="en-US" altLang="ko-KR" sz="1200" dirty="0"/>
          </a:p>
        </p:txBody>
      </p:sp>
      <p:sp>
        <p:nvSpPr>
          <p:cNvPr id="15" name="직사각형 14"/>
          <p:cNvSpPr/>
          <p:nvPr/>
        </p:nvSpPr>
        <p:spPr bwMode="auto">
          <a:xfrm>
            <a:off x="0" y="239558"/>
            <a:ext cx="9906000" cy="789465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0">
            <a:noFill/>
          </a:ln>
          <a:effectLst/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rIns="36000" anchor="ctr">
            <a:sp3d>
              <a:bevelT w="0" h="38100"/>
            </a:sp3d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ko-KR" altLang="en-US" sz="2800" b="1" dirty="0" smtClean="0">
                <a:solidFill>
                  <a:schemeClr val="bg1"/>
                </a:solidFill>
              </a:rPr>
              <a:t>     </a:t>
            </a:r>
            <a:r>
              <a:rPr lang="en-US" altLang="ko-KR" sz="2800" b="1" dirty="0" smtClean="0">
                <a:solidFill>
                  <a:schemeClr val="bg1"/>
                </a:solidFill>
              </a:rPr>
              <a:t>3</a:t>
            </a:r>
            <a:r>
              <a:rPr lang="en-US" altLang="ko-KR" sz="2800" dirty="0" smtClean="0">
                <a:solidFill>
                  <a:schemeClr val="bg1"/>
                </a:solidFill>
              </a:rPr>
              <a:t>. Culture </a:t>
            </a:r>
            <a:r>
              <a:rPr lang="en-US" altLang="ko-KR" sz="2800" dirty="0">
                <a:solidFill>
                  <a:schemeClr val="bg1"/>
                </a:solidFill>
              </a:rPr>
              <a:t>of </a:t>
            </a:r>
            <a:r>
              <a:rPr lang="en-US" altLang="ko-KR" sz="2800" dirty="0" smtClean="0">
                <a:solidFill>
                  <a:schemeClr val="bg1"/>
                </a:solidFill>
              </a:rPr>
              <a:t>Working </a:t>
            </a:r>
            <a:r>
              <a:rPr lang="en-US" altLang="ko-KR" sz="2800" dirty="0">
                <a:solidFill>
                  <a:schemeClr val="bg1"/>
                </a:solidFill>
              </a:rPr>
              <a:t>L</a:t>
            </a:r>
            <a:r>
              <a:rPr lang="en-US" altLang="ko-KR" sz="2800" dirty="0" smtClean="0">
                <a:solidFill>
                  <a:schemeClr val="bg1"/>
                </a:solidFill>
              </a:rPr>
              <a:t>ong hours</a:t>
            </a:r>
            <a:endParaRPr lang="en-US" altLang="ko-KR" sz="2800" dirty="0">
              <a:solidFill>
                <a:schemeClr val="bg1"/>
              </a:solidFill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00472" y="1268760"/>
            <a:ext cx="95410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850" indent="-450850" algn="l"/>
            <a:r>
              <a:rPr lang="en-US" altLang="ko-KR" sz="2000" spc="-150" dirty="0">
                <a:solidFill>
                  <a:schemeClr val="accent5">
                    <a:lumMod val="75000"/>
                  </a:schemeClr>
                </a:solidFill>
              </a:rPr>
              <a:t>● </a:t>
            </a:r>
            <a:r>
              <a:rPr lang="en-US" altLang="ko-KR" sz="2000" spc="-15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ko-KR" sz="2000" spc="-150" dirty="0" smtClean="0"/>
              <a:t>South </a:t>
            </a:r>
            <a:r>
              <a:rPr lang="en-US" altLang="ko-KR" sz="2000" spc="-150" dirty="0"/>
              <a:t>Korea is one </a:t>
            </a:r>
            <a:r>
              <a:rPr lang="en-US" altLang="ko-KR" sz="2000" spc="-150" dirty="0" smtClean="0"/>
              <a:t>of the countries with longest working hours among OECD countries.</a:t>
            </a:r>
            <a:endParaRPr lang="ko-KR" altLang="en-US" sz="2000" spc="-15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2276871"/>
            <a:ext cx="8766175" cy="396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모서리가 둥근 직사각형 16"/>
          <p:cNvSpPr/>
          <p:nvPr/>
        </p:nvSpPr>
        <p:spPr>
          <a:xfrm>
            <a:off x="2982588" y="1818564"/>
            <a:ext cx="3960440" cy="458307"/>
          </a:xfrm>
          <a:prstGeom prst="roundRect">
            <a:avLst>
              <a:gd name="adj" fmla="val 50000"/>
            </a:avLst>
          </a:prstGeom>
          <a:blipFill dpi="0"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lvl="0">
              <a:spcBef>
                <a:spcPct val="0"/>
              </a:spcBef>
              <a:spcAft>
                <a:spcPct val="0"/>
              </a:spcAft>
              <a:tabLst>
                <a:tab pos="511175" algn="l"/>
                <a:tab pos="1023938" algn="l"/>
                <a:tab pos="1536700" algn="l"/>
                <a:tab pos="2047875" algn="l"/>
                <a:tab pos="2560638" algn="l"/>
                <a:tab pos="3071813" algn="l"/>
                <a:tab pos="3584575" algn="l"/>
                <a:tab pos="4097338" algn="l"/>
                <a:tab pos="4608513" algn="l"/>
                <a:tab pos="5121275" algn="l"/>
                <a:tab pos="5632450" algn="l"/>
                <a:tab pos="6143625" algn="l"/>
                <a:tab pos="6657975" algn="l"/>
                <a:tab pos="7169150" algn="l"/>
                <a:tab pos="7680325" algn="l"/>
                <a:tab pos="8193088" algn="l"/>
                <a:tab pos="8704263" algn="l"/>
                <a:tab pos="9217025" algn="l"/>
                <a:tab pos="9729788" algn="l"/>
                <a:tab pos="10240963" algn="l"/>
                <a:tab pos="10753725" algn="l"/>
                <a:tab pos="11264900" algn="l"/>
                <a:tab pos="11777663" algn="l"/>
                <a:tab pos="12290425" algn="l"/>
                <a:tab pos="12801600" algn="l"/>
                <a:tab pos="13312775" algn="l"/>
                <a:tab pos="13825538" algn="l"/>
                <a:tab pos="14338300" algn="l"/>
                <a:tab pos="14849475" algn="l"/>
                <a:tab pos="15362238" algn="l"/>
                <a:tab pos="15873413" algn="l"/>
                <a:tab pos="16386175" algn="l"/>
              </a:tabLst>
            </a:pPr>
            <a:r>
              <a:rPr kumimoji="1" lang="en-US" altLang="ko-KR" sz="1800" spc="-70" dirty="0"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Arial" pitchFamily="34" charset="0"/>
              </a:rPr>
              <a:t>Average </a:t>
            </a:r>
            <a:r>
              <a:rPr kumimoji="1" lang="en-US" altLang="ko-KR" sz="1800" spc="-70" dirty="0" smtClean="0"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Arial" pitchFamily="34" charset="0"/>
              </a:rPr>
              <a:t>annual hours worked</a:t>
            </a:r>
            <a:endParaRPr kumimoji="1" lang="en-US" altLang="ko-KR" sz="1800" b="1" spc="-70" dirty="0">
              <a:solidFill>
                <a:prstClr val="white"/>
              </a:solidFill>
              <a:effectLst>
                <a:outerShdw blurRad="127000" algn="ctr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95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334663" y="1124744"/>
            <a:ext cx="9235085" cy="1656184"/>
          </a:xfrm>
          <a:prstGeom prst="rect">
            <a:avLst/>
          </a:prstGeom>
        </p:spPr>
        <p:txBody>
          <a:bodyPr wrap="square" lIns="0" tIns="0" rIns="0" bIns="0" anchor="ctr" anchorCtr="0">
            <a:noAutofit/>
            <a:scene3d>
              <a:camera prst="orthographicFront"/>
              <a:lightRig rig="threePt" dir="t"/>
            </a:scene3d>
            <a:sp3d contourW="31750">
              <a:bevelT w="0" h="38100"/>
              <a:contourClr>
                <a:schemeClr val="bg1"/>
              </a:contourClr>
            </a:sp3d>
          </a:bodyPr>
          <a:lstStyle/>
          <a:p>
            <a:pPr marL="361950" indent="-361950" algn="l"/>
            <a:r>
              <a:rPr lang="en-US" altLang="ko-KR" sz="2000" dirty="0">
                <a:solidFill>
                  <a:schemeClr val="accent5">
                    <a:lumMod val="75000"/>
                  </a:schemeClr>
                </a:solidFill>
              </a:rPr>
              <a:t>● </a:t>
            </a:r>
            <a:r>
              <a:rPr lang="en-US" altLang="ko-KR" sz="2000" dirty="0">
                <a:latin typeface="+mj-ea"/>
                <a:ea typeface="+mj-ea"/>
              </a:rPr>
              <a:t>Although K</a:t>
            </a:r>
            <a:r>
              <a:rPr lang="en-US" altLang="ko-KR" sz="2000" b="1" dirty="0" smtClean="0">
                <a:latin typeface="+mj-ea"/>
                <a:ea typeface="+mj-ea"/>
              </a:rPr>
              <a:t>orean women’s social participation </a:t>
            </a:r>
            <a:r>
              <a:rPr lang="en-US" altLang="ko-KR" sz="2000" dirty="0" smtClean="0">
                <a:latin typeface="+mj-ea"/>
                <a:ea typeface="+mj-ea"/>
              </a:rPr>
              <a:t>has been increased, the gender division of household labor remains imbalanced. And women still continue to shoulder the burden of household labor.</a:t>
            </a:r>
          </a:p>
          <a:p>
            <a:pPr marL="361950" indent="-361950" algn="l"/>
            <a:r>
              <a:rPr lang="en-US" altLang="ko-KR" sz="2000" dirty="0" smtClean="0">
                <a:solidFill>
                  <a:schemeClr val="accent5">
                    <a:lumMod val="75000"/>
                  </a:schemeClr>
                </a:solidFill>
              </a:rPr>
              <a:t>● </a:t>
            </a:r>
            <a:r>
              <a:rPr lang="en-US" altLang="ko-KR" sz="2000" dirty="0">
                <a:latin typeface="+mj-ea"/>
                <a:ea typeface="+mj-ea"/>
              </a:rPr>
              <a:t>Housework is taken cared mostly by wives between both working married </a:t>
            </a:r>
            <a:r>
              <a:rPr lang="en-US" altLang="ko-KR" sz="2000" dirty="0" smtClean="0">
                <a:latin typeface="+mj-ea"/>
                <a:ea typeface="+mj-ea"/>
              </a:rPr>
              <a:t>couples.</a:t>
            </a:r>
            <a:endParaRPr lang="ko-KR" altLang="en-US" sz="2000" dirty="0">
              <a:latin typeface="+mj-ea"/>
              <a:ea typeface="+mj-ea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0" name="모서리가 둥근 직사각형 99"/>
          <p:cNvSpPr/>
          <p:nvPr/>
        </p:nvSpPr>
        <p:spPr>
          <a:xfrm>
            <a:off x="2982588" y="2695790"/>
            <a:ext cx="3960440" cy="458307"/>
          </a:xfrm>
          <a:prstGeom prst="roundRect">
            <a:avLst>
              <a:gd name="adj" fmla="val 50000"/>
            </a:avLst>
          </a:pr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lvl="0">
              <a:spcBef>
                <a:spcPct val="0"/>
              </a:spcBef>
              <a:spcAft>
                <a:spcPct val="0"/>
              </a:spcAft>
              <a:tabLst>
                <a:tab pos="511175" algn="l"/>
                <a:tab pos="1023938" algn="l"/>
                <a:tab pos="1536700" algn="l"/>
                <a:tab pos="2047875" algn="l"/>
                <a:tab pos="2560638" algn="l"/>
                <a:tab pos="3071813" algn="l"/>
                <a:tab pos="3584575" algn="l"/>
                <a:tab pos="4097338" algn="l"/>
                <a:tab pos="4608513" algn="l"/>
                <a:tab pos="5121275" algn="l"/>
                <a:tab pos="5632450" algn="l"/>
                <a:tab pos="6143625" algn="l"/>
                <a:tab pos="6657975" algn="l"/>
                <a:tab pos="7169150" algn="l"/>
                <a:tab pos="7680325" algn="l"/>
                <a:tab pos="8193088" algn="l"/>
                <a:tab pos="8704263" algn="l"/>
                <a:tab pos="9217025" algn="l"/>
                <a:tab pos="9729788" algn="l"/>
                <a:tab pos="10240963" algn="l"/>
                <a:tab pos="10753725" algn="l"/>
                <a:tab pos="11264900" algn="l"/>
                <a:tab pos="11777663" algn="l"/>
                <a:tab pos="12290425" algn="l"/>
                <a:tab pos="12801600" algn="l"/>
                <a:tab pos="13312775" algn="l"/>
                <a:tab pos="13825538" algn="l"/>
                <a:tab pos="14338300" algn="l"/>
                <a:tab pos="14849475" algn="l"/>
                <a:tab pos="15362238" algn="l"/>
                <a:tab pos="15873413" algn="l"/>
                <a:tab pos="16386175" algn="l"/>
              </a:tabLst>
            </a:pPr>
            <a:r>
              <a:rPr lang="en-US" altLang="ko-KR" sz="1600" dirty="0" smtClean="0"/>
              <a:t>Housework Hours Between </a:t>
            </a:r>
          </a:p>
          <a:p>
            <a:pPr lvl="0">
              <a:spcBef>
                <a:spcPct val="0"/>
              </a:spcBef>
              <a:spcAft>
                <a:spcPct val="0"/>
              </a:spcAft>
              <a:tabLst>
                <a:tab pos="511175" algn="l"/>
                <a:tab pos="1023938" algn="l"/>
                <a:tab pos="1536700" algn="l"/>
                <a:tab pos="2047875" algn="l"/>
                <a:tab pos="2560638" algn="l"/>
                <a:tab pos="3071813" algn="l"/>
                <a:tab pos="3584575" algn="l"/>
                <a:tab pos="4097338" algn="l"/>
                <a:tab pos="4608513" algn="l"/>
                <a:tab pos="5121275" algn="l"/>
                <a:tab pos="5632450" algn="l"/>
                <a:tab pos="6143625" algn="l"/>
                <a:tab pos="6657975" algn="l"/>
                <a:tab pos="7169150" algn="l"/>
                <a:tab pos="7680325" algn="l"/>
                <a:tab pos="8193088" algn="l"/>
                <a:tab pos="8704263" algn="l"/>
                <a:tab pos="9217025" algn="l"/>
                <a:tab pos="9729788" algn="l"/>
                <a:tab pos="10240963" algn="l"/>
                <a:tab pos="10753725" algn="l"/>
                <a:tab pos="11264900" algn="l"/>
                <a:tab pos="11777663" algn="l"/>
                <a:tab pos="12290425" algn="l"/>
                <a:tab pos="12801600" algn="l"/>
                <a:tab pos="13312775" algn="l"/>
                <a:tab pos="13825538" algn="l"/>
                <a:tab pos="14338300" algn="l"/>
                <a:tab pos="14849475" algn="l"/>
                <a:tab pos="15362238" algn="l"/>
                <a:tab pos="15873413" algn="l"/>
                <a:tab pos="16386175" algn="l"/>
              </a:tabLst>
            </a:pPr>
            <a:r>
              <a:rPr lang="en-US" altLang="ko-KR" sz="1600" dirty="0" smtClean="0"/>
              <a:t>Working Married Couple</a:t>
            </a:r>
            <a:endParaRPr kumimoji="1" lang="en-US" altLang="ko-KR" sz="1600" b="1" spc="-70" dirty="0">
              <a:solidFill>
                <a:prstClr val="white"/>
              </a:solidFill>
              <a:effectLst>
                <a:outerShdw blurRad="127000" algn="ctr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  <a:cs typeface="Arial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919354" y="6329743"/>
            <a:ext cx="307327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ko-KR" sz="1100" dirty="0" smtClean="0">
                <a:solidFill>
                  <a:srgbClr val="000000"/>
                </a:solidFill>
                <a:latin typeface="+mn-ea"/>
              </a:rPr>
              <a:t>Source</a:t>
            </a:r>
            <a:r>
              <a:rPr kumimoji="0" lang="en-US" altLang="ko-KR" sz="11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en-US" altLang="ko-KR" sz="1100" dirty="0" smtClean="0">
                <a:solidFill>
                  <a:srgbClr val="000000"/>
                </a:solidFill>
                <a:latin typeface="+mn-ea"/>
              </a:rPr>
              <a:t>Statistics Korea</a:t>
            </a:r>
            <a:r>
              <a:rPr kumimoji="0" lang="en-US" altLang="ko-KR" sz="11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. Time Use Survey</a:t>
            </a:r>
            <a:endParaRPr kumimoji="0" lang="en-US" altLang="ko-K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0" y="239558"/>
            <a:ext cx="9906000" cy="789465"/>
          </a:xfrm>
          <a:prstGeom prst="rect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 w="0">
            <a:noFill/>
          </a:ln>
          <a:effectLst/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rIns="36000" anchor="ctr">
            <a:sp3d>
              <a:bevelT w="0" h="38100"/>
            </a:sp3d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7063"/>
            <a:r>
              <a:rPr lang="en-US" altLang="ko-KR" sz="2800" b="1" dirty="0" smtClean="0">
                <a:solidFill>
                  <a:schemeClr val="bg1"/>
                </a:solidFill>
              </a:rPr>
              <a:t>4</a:t>
            </a:r>
            <a:r>
              <a:rPr lang="en-US" altLang="ko-KR" sz="2800" dirty="0" smtClean="0">
                <a:solidFill>
                  <a:schemeClr val="bg1"/>
                </a:solidFill>
              </a:rPr>
              <a:t>. Imbalanced </a:t>
            </a:r>
            <a:r>
              <a:rPr lang="en-US" altLang="ko-KR" sz="2800" dirty="0" smtClean="0"/>
              <a:t>Gender Division </a:t>
            </a:r>
            <a:r>
              <a:rPr lang="en-US" altLang="ko-KR" sz="2800" dirty="0"/>
              <a:t>of </a:t>
            </a:r>
            <a:r>
              <a:rPr lang="en-US" altLang="ko-KR" sz="2800" dirty="0" smtClean="0"/>
              <a:t>Household Labor</a:t>
            </a:r>
            <a:endParaRPr lang="en-US" altLang="ko-KR" sz="2800" dirty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3154098"/>
            <a:ext cx="8351837" cy="315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219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9" descr="E:\01_Design\01_프레젠테이션\00_프리04\201411_03 차_여성정책연구원\PSD\IMG\img0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43" y="2069198"/>
            <a:ext cx="9326563" cy="3736066"/>
          </a:xfrm>
          <a:prstGeom prst="rect">
            <a:avLst/>
          </a:prstGeom>
          <a:noFill/>
        </p:spPr>
      </p:pic>
      <p:sp>
        <p:nvSpPr>
          <p:cNvPr id="261" name="BainBulletsConfiguration" hidden="1"/>
          <p:cNvSpPr txBox="1"/>
          <p:nvPr/>
        </p:nvSpPr>
        <p:spPr>
          <a:xfrm>
            <a:off x="12151" y="12059"/>
            <a:ext cx="8500398" cy="84703"/>
          </a:xfrm>
          <a:prstGeom prst="rect">
            <a:avLst/>
          </a:prstGeom>
          <a:noFill/>
        </p:spPr>
        <p:txBody>
          <a:bodyPr vert="horz" wrap="square" lIns="34322" tIns="34322" rIns="34322" bIns="34322" rtlCol="0">
            <a:spAutoFit/>
          </a:bodyPr>
          <a:lstStyle/>
          <a:p>
            <a:pPr algn="l"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en-US" sz="100" b="0" dirty="0">
                <a:solidFill>
                  <a:srgbClr val="FFFFFF"/>
                </a:solidFill>
                <a:latin typeface="맑은 고딕"/>
                <a:ea typeface="+mn-ea"/>
              </a:rPr>
              <a:t>14_84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981379" y="2098608"/>
            <a:ext cx="8557800" cy="2465601"/>
            <a:chOff x="713762" y="4160241"/>
            <a:chExt cx="8557800" cy="2465601"/>
          </a:xfrm>
        </p:grpSpPr>
        <p:pic>
          <p:nvPicPr>
            <p:cNvPr id="159" name="그림 15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6165" y="5576566"/>
              <a:ext cx="899200" cy="701494"/>
            </a:xfrm>
            <a:prstGeom prst="rect">
              <a:avLst/>
            </a:prstGeom>
          </p:spPr>
        </p:pic>
        <p:sp>
          <p:nvSpPr>
            <p:cNvPr id="161" name="직사각형 160"/>
            <p:cNvSpPr/>
            <p:nvPr/>
          </p:nvSpPr>
          <p:spPr>
            <a:xfrm>
              <a:off x="6233348" y="6379621"/>
              <a:ext cx="2928045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defTabSz="762000" eaLnBrk="1" fontAlgn="auto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1000" b="0" spc="-7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+mn-ea"/>
                  <a:ea typeface="+mn-ea"/>
                </a:rPr>
                <a:t>Source</a:t>
              </a:r>
              <a:r>
                <a:rPr lang="ko-KR" altLang="en-US" sz="1000" b="0" spc="-7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+mn-ea"/>
                  <a:ea typeface="+mn-ea"/>
                </a:rPr>
                <a:t> </a:t>
              </a:r>
              <a:r>
                <a:rPr lang="en-US" altLang="ko-KR" sz="1000" b="0" spc="-7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+mn-ea"/>
                  <a:ea typeface="+mn-ea"/>
                </a:rPr>
                <a:t>: Korean Women’s Development Institute, </a:t>
              </a:r>
              <a:r>
                <a:rPr lang="en-US" altLang="ko-KR" sz="1000" b="0" spc="-7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+mn-ea"/>
                  <a:ea typeface="+mn-ea"/>
                </a:rPr>
                <a:t>2014</a:t>
              </a:r>
            </a:p>
          </p:txBody>
        </p:sp>
        <p:sp>
          <p:nvSpPr>
            <p:cNvPr id="162" name="직사각형 161"/>
            <p:cNvSpPr/>
            <p:nvPr/>
          </p:nvSpPr>
          <p:spPr>
            <a:xfrm>
              <a:off x="930409" y="5334052"/>
              <a:ext cx="24878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250190" indent="-186690" algn="l" eaLnBrk="1" fontAlgn="auto" latinLnBrk="1" hangingPunct="1">
                <a:spcBef>
                  <a:spcPts val="0"/>
                </a:spcBef>
                <a:spcAft>
                  <a:spcPts val="0"/>
                </a:spcAft>
              </a:pPr>
              <a:endParaRPr lang="en-US" altLang="ko-KR" sz="1600" spc="-7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+mn-ea"/>
                <a:ea typeface="+mn-ea"/>
              </a:endParaRPr>
            </a:p>
          </p:txBody>
        </p:sp>
        <p:sp>
          <p:nvSpPr>
            <p:cNvPr id="274" name="모서리가 둥근 직사각형 164"/>
            <p:cNvSpPr/>
            <p:nvPr/>
          </p:nvSpPr>
          <p:spPr>
            <a:xfrm>
              <a:off x="713762" y="4160241"/>
              <a:ext cx="2355691" cy="473904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noAutofit/>
              <a:scene3d>
                <a:camera prst="orthographicFront"/>
                <a:lightRig rig="threePt" dir="t"/>
              </a:scene3d>
              <a:sp3d>
                <a:bevelT w="0" h="38100"/>
              </a:sp3d>
            </a:bodyPr>
            <a:lstStyle/>
            <a:p>
              <a:pPr algn="l" eaLnBrk="1" fontAlgn="auto" latinLnBrk="1" hangingPunct="1">
                <a:spcBef>
                  <a:spcPct val="0"/>
                </a:spcBef>
                <a:spcAft>
                  <a:spcPct val="0"/>
                </a:spcAft>
                <a:tabLst>
                  <a:tab pos="511175" algn="l"/>
                  <a:tab pos="1023938" algn="l"/>
                  <a:tab pos="1536700" algn="l"/>
                  <a:tab pos="2047875" algn="l"/>
                  <a:tab pos="2560638" algn="l"/>
                  <a:tab pos="3071813" algn="l"/>
                  <a:tab pos="3584575" algn="l"/>
                  <a:tab pos="4097338" algn="l"/>
                  <a:tab pos="4608513" algn="l"/>
                  <a:tab pos="5121275" algn="l"/>
                  <a:tab pos="5632450" algn="l"/>
                  <a:tab pos="6143625" algn="l"/>
                  <a:tab pos="6657975" algn="l"/>
                  <a:tab pos="7169150" algn="l"/>
                  <a:tab pos="7680325" algn="l"/>
                  <a:tab pos="8193088" algn="l"/>
                  <a:tab pos="8704263" algn="l"/>
                  <a:tab pos="9217025" algn="l"/>
                  <a:tab pos="9729788" algn="l"/>
                  <a:tab pos="10240963" algn="l"/>
                  <a:tab pos="10753725" algn="l"/>
                  <a:tab pos="11264900" algn="l"/>
                  <a:tab pos="11777663" algn="l"/>
                  <a:tab pos="12290425" algn="l"/>
                  <a:tab pos="12801600" algn="l"/>
                  <a:tab pos="13312775" algn="l"/>
                  <a:tab pos="13825538" algn="l"/>
                  <a:tab pos="14338300" algn="l"/>
                  <a:tab pos="14849475" algn="l"/>
                  <a:tab pos="15362238" algn="l"/>
                  <a:tab pos="15873413" algn="l"/>
                  <a:tab pos="16386175" algn="l"/>
                </a:tabLst>
              </a:pPr>
              <a:endParaRPr lang="ko-KR" altLang="en-US" sz="2800" b="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FF8223"/>
                </a:solidFill>
                <a:latin typeface="+mn-ea"/>
                <a:ea typeface="+mn-ea"/>
              </a:endParaRPr>
            </a:p>
          </p:txBody>
        </p:sp>
        <p:sp>
          <p:nvSpPr>
            <p:cNvPr id="227" name="한쪽 모서리가 둥근 사각형 226"/>
            <p:cNvSpPr/>
            <p:nvPr/>
          </p:nvSpPr>
          <p:spPr>
            <a:xfrm>
              <a:off x="747586" y="5235486"/>
              <a:ext cx="3027199" cy="503605"/>
            </a:xfrm>
            <a:prstGeom prst="round1Rect">
              <a:avLst>
                <a:gd name="adj" fmla="val 0"/>
              </a:avLst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indent="-186690" algn="l" defTabSz="133032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6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rgbClr val="FF8223"/>
                  </a:solidFill>
                  <a:latin typeface="+mn-ea"/>
                </a:rPr>
                <a:t>Men’s Family Life</a:t>
              </a:r>
            </a:p>
            <a:p>
              <a:pPr indent="-186690" algn="l" defTabSz="1330325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600" dirty="0" smtClean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rgbClr val="FF8223"/>
                  </a:solidFill>
                  <a:latin typeface="+mn-ea"/>
                </a:rPr>
                <a:t>in South Korea</a:t>
              </a:r>
              <a:endParaRPr lang="en-US" altLang="ko-KR" sz="2600" dirty="0">
                <a:ln>
                  <a:solidFill>
                    <a:srgbClr val="4F81BD">
                      <a:alpha val="0"/>
                    </a:srgbClr>
                  </a:solidFill>
                </a:ln>
                <a:solidFill>
                  <a:srgbClr val="FF8223"/>
                </a:solidFill>
                <a:latin typeface="+mn-ea"/>
              </a:endParaRPr>
            </a:p>
          </p:txBody>
        </p:sp>
        <p:grpSp>
          <p:nvGrpSpPr>
            <p:cNvPr id="181" name="그룹 180"/>
            <p:cNvGrpSpPr/>
            <p:nvPr/>
          </p:nvGrpSpPr>
          <p:grpSpPr>
            <a:xfrm>
              <a:off x="6801105" y="4731170"/>
              <a:ext cx="2470457" cy="1416247"/>
              <a:chOff x="7026412" y="4938537"/>
              <a:chExt cx="2689534" cy="1482287"/>
            </a:xfrm>
          </p:grpSpPr>
          <p:sp>
            <p:nvSpPr>
              <p:cNvPr id="218" name="직사각형 217"/>
              <p:cNvSpPr/>
              <p:nvPr/>
            </p:nvSpPr>
            <p:spPr>
              <a:xfrm>
                <a:off x="7701408" y="5808781"/>
                <a:ext cx="2014538" cy="6120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50190" indent="-186690" eaLnBrk="1" fontAlgn="auto" latinLnBrk="1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ko-KR" sz="1600" spc="-7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rgbClr val="0078BA"/>
                    </a:solidFill>
                    <a:latin typeface="+mn-ea"/>
                    <a:ea typeface="+mn-ea"/>
                  </a:rPr>
                  <a:t>2-3 times a week </a:t>
                </a:r>
              </a:p>
              <a:p>
                <a:pPr marL="250190" indent="-186690" eaLnBrk="1" fontAlgn="auto" latinLnBrk="1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ko-KR" sz="1600" spc="-7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rgbClr val="0078BA"/>
                    </a:solidFill>
                    <a:latin typeface="+mn-ea"/>
                    <a:ea typeface="+mn-ea"/>
                  </a:rPr>
                  <a:t>(49.4</a:t>
                </a:r>
                <a:r>
                  <a:rPr lang="en-US" altLang="ko-KR" sz="1600" spc="-7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rgbClr val="0078BA"/>
                    </a:solidFill>
                    <a:latin typeface="+mn-ea"/>
                    <a:ea typeface="+mn-ea"/>
                  </a:rPr>
                  <a:t>%)</a:t>
                </a:r>
              </a:p>
            </p:txBody>
          </p:sp>
          <p:sp>
            <p:nvSpPr>
              <p:cNvPr id="219" name="한쪽 모서리가 둥근 사각형 218"/>
              <p:cNvSpPr/>
              <p:nvPr/>
            </p:nvSpPr>
            <p:spPr>
              <a:xfrm>
                <a:off x="7026412" y="5073203"/>
                <a:ext cx="2505003" cy="542000"/>
              </a:xfrm>
              <a:prstGeom prst="round1Rect">
                <a:avLst>
                  <a:gd name="adj" fmla="val 0"/>
                </a:avLst>
              </a:prstGeom>
              <a:blipFill>
                <a:blip r:embed="rId5"/>
                <a:stretch>
                  <a:fillRect/>
                </a:stretch>
              </a:blipFill>
              <a:ln w="3175">
                <a:solidFill>
                  <a:srgbClr val="EEEEEE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indent="-186690" defTabSz="133032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 sz="140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+mn-ea"/>
                </a:endParaRPr>
              </a:p>
            </p:txBody>
          </p:sp>
          <p:pic>
            <p:nvPicPr>
              <p:cNvPr id="224" name="그림 22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0" b="100000" l="0" r="100000">
                            <a14:foregroundMark x1="13653" y1="71680" x2="91990" y2="91086"/>
                            <a14:foregroundMark x1="97330" y1="76713" x2="95934" y2="95331"/>
                            <a14:foregroundMark x1="94782" y1="95027" x2="50546" y2="89388"/>
                            <a14:foregroundMark x1="97330" y1="52213" x2="97876" y2="71377"/>
                            <a14:foregroundMark x1="6311" y1="52820" x2="27184" y2="41237"/>
                            <a14:foregroundMark x1="21845" y1="32262" x2="27731" y2="42086"/>
                            <a14:foregroundMark x1="23544" y1="55064" x2="65473" y2="72226"/>
                            <a14:foregroundMark x1="58738" y1="26925" x2="70024" y2="23833"/>
                            <a14:backgroundMark x1="13653" y1="15343" x2="72269" y2="16192"/>
                            <a14:backgroundMark x1="54490" y1="35658" x2="43811" y2="13948"/>
                            <a14:backgroundMark x1="75061" y1="36446" x2="82706" y2="25470"/>
                            <a14:backgroundMark x1="6068" y1="45179" x2="17051" y2="31413"/>
                            <a14:backgroundMark x1="6068" y1="48029" x2="12803" y2="39297"/>
                            <a14:backgroundMark x1="11104" y1="44936" x2="15898" y2="37053"/>
                            <a14:backgroundMark x1="3216" y1="50576" x2="9163" y2="3420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34762" y="4938537"/>
                <a:ext cx="676078" cy="676665"/>
              </a:xfrm>
              <a:prstGeom prst="rect">
                <a:avLst/>
              </a:prstGeom>
            </p:spPr>
          </p:pic>
          <p:sp>
            <p:nvSpPr>
              <p:cNvPr id="225" name="직사각형 224"/>
              <p:cNvSpPr/>
              <p:nvPr/>
            </p:nvSpPr>
            <p:spPr>
              <a:xfrm>
                <a:off x="7713601" y="5099489"/>
                <a:ext cx="1990153" cy="4831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-186690" algn="l" defTabSz="1330325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1200" dirty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+mn-ea"/>
                    <a:ea typeface="+mn-ea"/>
                  </a:rPr>
                  <a:t>F</a:t>
                </a:r>
                <a:r>
                  <a:rPr lang="en-US" altLang="ko-KR" sz="12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+mn-ea"/>
                    <a:ea typeface="+mn-ea"/>
                  </a:rPr>
                  <a:t>amily dinner on weekdays</a:t>
                </a:r>
                <a:endParaRPr lang="ko-KR" altLang="en-US" sz="140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+mn-ea"/>
                  <a:ea typeface="+mn-ea"/>
                </a:endParaRPr>
              </a:p>
            </p:txBody>
          </p:sp>
        </p:grpSp>
        <p:grpSp>
          <p:nvGrpSpPr>
            <p:cNvPr id="183" name="그룹 182"/>
            <p:cNvGrpSpPr/>
            <p:nvPr/>
          </p:nvGrpSpPr>
          <p:grpSpPr>
            <a:xfrm>
              <a:off x="4226436" y="4844298"/>
              <a:ext cx="2121612" cy="1294405"/>
              <a:chOff x="4345006" y="5056946"/>
              <a:chExt cx="2309755" cy="1354765"/>
            </a:xfrm>
          </p:grpSpPr>
          <p:sp>
            <p:nvSpPr>
              <p:cNvPr id="213" name="직사각형 212"/>
              <p:cNvSpPr/>
              <p:nvPr/>
            </p:nvSpPr>
            <p:spPr>
              <a:xfrm>
                <a:off x="5236620" y="5799668"/>
                <a:ext cx="1300071" cy="6120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50190" indent="-186690" algn="l" eaLnBrk="1" fontAlgn="auto" latinLnBrk="1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ko-KR" sz="1600" spc="-7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rgbClr val="0078BA"/>
                    </a:solidFill>
                    <a:latin typeface="+mn-ea"/>
                    <a:ea typeface="+mn-ea"/>
                  </a:rPr>
                  <a:t>Average</a:t>
                </a:r>
                <a:endParaRPr lang="en-US" altLang="ko-KR" sz="1600" spc="-7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rgbClr val="0078BA"/>
                  </a:solidFill>
                  <a:latin typeface="+mn-ea"/>
                  <a:ea typeface="+mn-ea"/>
                </a:endParaRPr>
              </a:p>
              <a:p>
                <a:pPr marL="250190" indent="-186690" algn="l" eaLnBrk="1" fontAlgn="auto" latinLnBrk="1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ko-KR" sz="1600" spc="-7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srgbClr val="0078BA"/>
                    </a:solidFill>
                    <a:latin typeface="+mn-ea"/>
                    <a:ea typeface="+mn-ea"/>
                  </a:rPr>
                  <a:t>1.65 hours</a:t>
                </a:r>
                <a:endParaRPr lang="en-US" altLang="ko-KR" sz="1600" spc="-7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srgbClr val="0078BA"/>
                  </a:solidFill>
                  <a:latin typeface="+mn-ea"/>
                  <a:ea typeface="+mn-ea"/>
                </a:endParaRPr>
              </a:p>
            </p:txBody>
          </p:sp>
          <p:pic>
            <p:nvPicPr>
              <p:cNvPr id="214" name="Picture 2" descr="http://icons.iconarchive.com/icons/iconleak/or/256/sand-glass-icon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7016" y="5863666"/>
                <a:ext cx="467111" cy="46711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5" name="한쪽 모서리가 둥근 사각형 214"/>
              <p:cNvSpPr/>
              <p:nvPr/>
            </p:nvSpPr>
            <p:spPr>
              <a:xfrm>
                <a:off x="4463845" y="5073203"/>
                <a:ext cx="2097632" cy="541999"/>
              </a:xfrm>
              <a:prstGeom prst="round1Rect">
                <a:avLst>
                  <a:gd name="adj" fmla="val 0"/>
                </a:avLst>
              </a:prstGeom>
              <a:blipFill>
                <a:blip r:embed="rId5"/>
                <a:stretch>
                  <a:fillRect/>
                </a:stretch>
              </a:blipFill>
              <a:ln w="3175">
                <a:solidFill>
                  <a:srgbClr val="EEEEEE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eaLnBrk="1" fontAlgn="auto" latinLnBrk="1" hangingPunct="1">
                  <a:spcBef>
                    <a:spcPts val="0"/>
                  </a:spcBef>
                  <a:spcAft>
                    <a:spcPts val="0"/>
                  </a:spcAft>
                </a:pPr>
                <a:endParaRPr lang="ko-KR" altLang="en-US" sz="180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+mn-ea"/>
                </a:endParaRPr>
              </a:p>
            </p:txBody>
          </p:sp>
          <p:pic>
            <p:nvPicPr>
              <p:cNvPr id="216" name="그림 215"/>
              <p:cNvPicPr>
                <a:picLocks noChangeAspect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4345006" y="5112066"/>
                <a:ext cx="757049" cy="504700"/>
              </a:xfrm>
              <a:prstGeom prst="rect">
                <a:avLst/>
              </a:prstGeom>
            </p:spPr>
          </p:pic>
          <p:sp>
            <p:nvSpPr>
              <p:cNvPr id="217" name="직사각형 216"/>
              <p:cNvSpPr/>
              <p:nvPr/>
            </p:nvSpPr>
            <p:spPr>
              <a:xfrm>
                <a:off x="4967991" y="5056946"/>
                <a:ext cx="1686770" cy="6764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 eaLnBrk="1" fontAlgn="auto" latinLnBrk="1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ko-KR" sz="1200" dirty="0" smtClean="0">
                    <a:ln>
                      <a:solidFill>
                        <a:srgbClr val="4F81BD">
                          <a:alpha val="0"/>
                        </a:srgbClr>
                      </a:solidFill>
                    </a:ln>
                    <a:solidFill>
                      <a:prstClr val="black"/>
                    </a:solidFill>
                    <a:latin typeface="+mn-ea"/>
                    <a:ea typeface="+mn-ea"/>
                  </a:rPr>
                  <a:t>Working men’s hours spent with children</a:t>
                </a:r>
                <a:endParaRPr lang="ko-KR" altLang="en-US" sz="1200" dirty="0">
                  <a:ln>
                    <a:solidFill>
                      <a:srgbClr val="4F81BD">
                        <a:alpha val="0"/>
                      </a:srgbClr>
                    </a:solidFill>
                  </a:ln>
                  <a:solidFill>
                    <a:prstClr val="black"/>
                  </a:solidFill>
                  <a:latin typeface="+mn-ea"/>
                  <a:ea typeface="+mn-ea"/>
                </a:endParaRPr>
              </a:p>
            </p:txBody>
          </p:sp>
        </p:grpSp>
        <p:cxnSp>
          <p:nvCxnSpPr>
            <p:cNvPr id="184" name="직선 연결선 183"/>
            <p:cNvCxnSpPr/>
            <p:nvPr/>
          </p:nvCxnSpPr>
          <p:spPr>
            <a:xfrm>
              <a:off x="6531194" y="4906234"/>
              <a:ext cx="0" cy="133033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직선 연결선 185"/>
            <p:cNvCxnSpPr/>
            <p:nvPr/>
          </p:nvCxnSpPr>
          <p:spPr>
            <a:xfrm>
              <a:off x="3957608" y="4906234"/>
              <a:ext cx="0" cy="133033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0" name="직사각형 99"/>
          <p:cNvSpPr/>
          <p:nvPr/>
        </p:nvSpPr>
        <p:spPr bwMode="auto">
          <a:xfrm>
            <a:off x="0" y="239558"/>
            <a:ext cx="9906000" cy="789465"/>
          </a:xfrm>
          <a:prstGeom prst="rect">
            <a:avLst/>
          </a:prstGeom>
          <a:blipFill dpi="0" rotWithShape="1">
            <a:blip r:embed="rId10" cstate="print"/>
            <a:srcRect/>
            <a:tile tx="0" ty="0" sx="100000" sy="100000" flip="none" algn="tl"/>
          </a:blipFill>
          <a:ln w="0">
            <a:noFill/>
          </a:ln>
          <a:effectLst/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rIns="36000" anchor="ctr">
            <a:sp3d>
              <a:bevelT w="0" h="38100"/>
            </a:sp3d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3150" indent="-446088"/>
            <a:r>
              <a:rPr lang="en-US" altLang="ko-KR" sz="2400" dirty="0" smtClean="0">
                <a:solidFill>
                  <a:schemeClr val="bg1"/>
                </a:solidFill>
              </a:rPr>
              <a:t>5. Work-Life Balance is the Issue for Men, not only Women</a:t>
            </a:r>
            <a:endParaRPr lang="en-US" altLang="ko-KR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1382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BainBulletsConfiguration" hidden="1"/>
          <p:cNvSpPr txBox="1"/>
          <p:nvPr/>
        </p:nvSpPr>
        <p:spPr>
          <a:xfrm>
            <a:off x="12151" y="12059"/>
            <a:ext cx="8500398" cy="84703"/>
          </a:xfrm>
          <a:prstGeom prst="rect">
            <a:avLst/>
          </a:prstGeom>
          <a:noFill/>
        </p:spPr>
        <p:txBody>
          <a:bodyPr vert="horz" wrap="square" lIns="34322" tIns="34322" rIns="34322" bIns="34322" rtlCol="0">
            <a:spAutoFit/>
          </a:bodyPr>
          <a:lstStyle/>
          <a:p>
            <a:pPr algn="l" eaLnBrk="1" fontAlgn="auto" latinLnBrk="1" hangingPunct="1">
              <a:spcBef>
                <a:spcPts val="0"/>
              </a:spcBef>
              <a:spcAft>
                <a:spcPts val="0"/>
              </a:spcAft>
            </a:pPr>
            <a:r>
              <a:rPr lang="en-US" sz="100" b="0" dirty="0">
                <a:solidFill>
                  <a:srgbClr val="FFFFFF"/>
                </a:solidFill>
                <a:latin typeface="맑은 고딕"/>
                <a:ea typeface="+mn-ea"/>
              </a:rPr>
              <a:t>14_84</a:t>
            </a:r>
          </a:p>
        </p:txBody>
      </p:sp>
      <p:sp>
        <p:nvSpPr>
          <p:cNvPr id="100" name="직사각형 99"/>
          <p:cNvSpPr/>
          <p:nvPr/>
        </p:nvSpPr>
        <p:spPr bwMode="auto">
          <a:xfrm>
            <a:off x="0" y="239558"/>
            <a:ext cx="9906000" cy="789465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0">
            <a:noFill/>
          </a:ln>
          <a:effectLst/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6000" rIns="36000" anchor="ctr">
            <a:sp3d>
              <a:bevelT w="0" h="38100"/>
            </a:sp3d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7063"/>
            <a:r>
              <a:rPr lang="en-US" altLang="ko-KR" sz="2800" b="1" dirty="0" smtClean="0">
                <a:solidFill>
                  <a:schemeClr val="bg1"/>
                </a:solidFill>
              </a:rPr>
              <a:t>6</a:t>
            </a:r>
            <a:r>
              <a:rPr lang="en-US" altLang="ko-KR" sz="2800" dirty="0" smtClean="0">
                <a:solidFill>
                  <a:schemeClr val="bg1"/>
                </a:solidFill>
              </a:rPr>
              <a:t>. Decrease in Total Fertility Rate</a:t>
            </a:r>
            <a:endParaRPr lang="en-US" altLang="ko-KR" sz="2800" b="1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2708920"/>
            <a:ext cx="8304213" cy="3490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0" name="Rectangle 1"/>
          <p:cNvSpPr>
            <a:spLocks noChangeArrowheads="1"/>
          </p:cNvSpPr>
          <p:nvPr/>
        </p:nvSpPr>
        <p:spPr bwMode="auto">
          <a:xfrm>
            <a:off x="712736" y="6199188"/>
            <a:ext cx="281198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lang="en-US" altLang="ko-KR" sz="1100" dirty="0" smtClean="0">
                <a:solidFill>
                  <a:srgbClr val="000000"/>
                </a:solidFill>
                <a:latin typeface="+mn-ea"/>
              </a:rPr>
              <a:t>Source</a:t>
            </a:r>
            <a:r>
              <a:rPr kumimoji="0" lang="en-US" altLang="ko-KR" sz="11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: </a:t>
            </a:r>
            <a:r>
              <a:rPr lang="en-US" altLang="ko-KR" sz="1100" dirty="0" smtClean="0">
                <a:solidFill>
                  <a:srgbClr val="000000"/>
                </a:solidFill>
                <a:latin typeface="+mn-ea"/>
              </a:rPr>
              <a:t>Statistics Korea</a:t>
            </a:r>
            <a:r>
              <a:rPr kumimoji="0" lang="en-US" altLang="ko-KR" sz="11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ea"/>
              </a:rPr>
              <a:t>. </a:t>
            </a:r>
            <a:r>
              <a:rPr lang="en-US" altLang="ko-KR" sz="1100" dirty="0"/>
              <a:t>Vital Statistics</a:t>
            </a:r>
            <a:endParaRPr kumimoji="0" lang="en-US" altLang="ko-KR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334663" y="1124744"/>
            <a:ext cx="9235085" cy="1368152"/>
          </a:xfrm>
          <a:prstGeom prst="rect">
            <a:avLst/>
          </a:prstGeom>
        </p:spPr>
        <p:txBody>
          <a:bodyPr wrap="square" lIns="0" tIns="0" rIns="0" bIns="0" anchor="ctr" anchorCtr="0">
            <a:noAutofit/>
            <a:scene3d>
              <a:camera prst="orthographicFront"/>
              <a:lightRig rig="threePt" dir="t"/>
            </a:scene3d>
            <a:sp3d contourW="31750">
              <a:bevelT w="0" h="38100"/>
              <a:contourClr>
                <a:schemeClr val="bg1"/>
              </a:contourClr>
            </a:sp3d>
          </a:bodyPr>
          <a:lstStyle/>
          <a:p>
            <a:pPr algn="l"/>
            <a:r>
              <a:rPr lang="en-US" altLang="ko-KR" sz="2000" dirty="0">
                <a:solidFill>
                  <a:schemeClr val="accent5">
                    <a:lumMod val="75000"/>
                  </a:schemeClr>
                </a:solidFill>
              </a:rPr>
              <a:t>● </a:t>
            </a:r>
            <a:r>
              <a:rPr lang="en-US" altLang="ko-KR" sz="2000" dirty="0" smtClean="0">
                <a:latin typeface="+mj-ea"/>
                <a:ea typeface="+mj-ea"/>
              </a:rPr>
              <a:t>Total Fertility Rate of South Korea has been constantly decreasing.</a:t>
            </a:r>
            <a:endParaRPr lang="en-US" altLang="ko-KR" sz="2000" b="1" dirty="0" smtClean="0">
              <a:latin typeface="+mj-ea"/>
              <a:ea typeface="+mj-ea"/>
            </a:endParaRPr>
          </a:p>
          <a:p>
            <a:pPr marL="361950" indent="-361950" algn="l"/>
            <a:r>
              <a:rPr lang="en-US" altLang="ko-KR" sz="2000" dirty="0" smtClean="0">
                <a:solidFill>
                  <a:schemeClr val="accent5">
                    <a:lumMod val="75000"/>
                  </a:schemeClr>
                </a:solidFill>
              </a:rPr>
              <a:t>● </a:t>
            </a:r>
            <a:r>
              <a:rPr lang="en-US" altLang="ko-KR" sz="2000" dirty="0" smtClean="0">
                <a:latin typeface="+mj-ea"/>
                <a:ea typeface="+mj-ea"/>
              </a:rPr>
              <a:t>Low birth rate and aging population led to a decrease in working age population.</a:t>
            </a:r>
            <a:endParaRPr lang="ko-KR" altLang="en-US" sz="2000" b="1" dirty="0">
              <a:latin typeface="+mj-ea"/>
              <a:ea typeface="+mj-ea"/>
            </a:endParaRPr>
          </a:p>
        </p:txBody>
      </p:sp>
      <p:sp>
        <p:nvSpPr>
          <p:cNvPr id="82" name="모서리가 둥근 직사각형 81"/>
          <p:cNvSpPr/>
          <p:nvPr/>
        </p:nvSpPr>
        <p:spPr>
          <a:xfrm>
            <a:off x="2639797" y="2331009"/>
            <a:ext cx="4896544" cy="403200"/>
          </a:xfrm>
          <a:prstGeom prst="roundRect">
            <a:avLst>
              <a:gd name="adj" fmla="val 50000"/>
            </a:avLst>
          </a:prstGeom>
          <a:blipFill dpi="0"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scene3d>
              <a:camera prst="orthographicFront"/>
              <a:lightRig rig="threePt" dir="t"/>
            </a:scene3d>
            <a:sp3d>
              <a:bevelT w="0" h="38100"/>
            </a:sp3d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tabLst>
                <a:tab pos="511175" algn="l"/>
                <a:tab pos="1023938" algn="l"/>
                <a:tab pos="1536700" algn="l"/>
                <a:tab pos="2047875" algn="l"/>
                <a:tab pos="2560638" algn="l"/>
                <a:tab pos="3071813" algn="l"/>
                <a:tab pos="3584575" algn="l"/>
                <a:tab pos="4097338" algn="l"/>
                <a:tab pos="4608513" algn="l"/>
                <a:tab pos="5121275" algn="l"/>
                <a:tab pos="5632450" algn="l"/>
                <a:tab pos="6143625" algn="l"/>
                <a:tab pos="6657975" algn="l"/>
                <a:tab pos="7169150" algn="l"/>
                <a:tab pos="7680325" algn="l"/>
                <a:tab pos="8193088" algn="l"/>
                <a:tab pos="8704263" algn="l"/>
                <a:tab pos="9217025" algn="l"/>
                <a:tab pos="9729788" algn="l"/>
                <a:tab pos="10240963" algn="l"/>
                <a:tab pos="10753725" algn="l"/>
                <a:tab pos="11264900" algn="l"/>
                <a:tab pos="11777663" algn="l"/>
                <a:tab pos="12290425" algn="l"/>
                <a:tab pos="12801600" algn="l"/>
                <a:tab pos="13312775" algn="l"/>
                <a:tab pos="13825538" algn="l"/>
                <a:tab pos="14338300" algn="l"/>
                <a:tab pos="14849475" algn="l"/>
                <a:tab pos="15362238" algn="l"/>
                <a:tab pos="15873413" algn="l"/>
                <a:tab pos="16386175" algn="l"/>
              </a:tabLst>
            </a:pPr>
            <a:r>
              <a:rPr kumimoji="1" lang="en-US" altLang="ko-KR" sz="2000" spc="-70" dirty="0" smtClean="0"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Arial" pitchFamily="34" charset="0"/>
              </a:rPr>
              <a:t>South Korea’s</a:t>
            </a:r>
            <a:r>
              <a:rPr kumimoji="1" lang="ko-KR" altLang="en-US" sz="2000" spc="-70" dirty="0" smtClean="0"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Arial" pitchFamily="34" charset="0"/>
              </a:rPr>
              <a:t> </a:t>
            </a:r>
            <a:r>
              <a:rPr kumimoji="1" lang="en-US" altLang="ko-KR" sz="2000" spc="-70" dirty="0" smtClean="0">
                <a:solidFill>
                  <a:prstClr val="white"/>
                </a:solidFill>
                <a:effectLst>
                  <a:outerShdw blurRad="127000" algn="ctr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Arial" pitchFamily="34" charset="0"/>
              </a:rPr>
              <a:t>Total Fertility Rate (TFR)</a:t>
            </a:r>
            <a:endParaRPr kumimoji="1" lang="en-US" altLang="ko-KR" sz="1600" b="1" spc="-70" dirty="0">
              <a:solidFill>
                <a:prstClr val="white"/>
              </a:solidFill>
              <a:effectLst>
                <a:outerShdw blurRad="127000" algn="ctr" rotWithShape="0">
                  <a:prstClr val="black">
                    <a:alpha val="40000"/>
                  </a:prstClr>
                </a:outerShdw>
              </a:effectLst>
              <a:latin typeface="+mj-ea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86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9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0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2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2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29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30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42502</TotalTime>
  <Words>1497</Words>
  <Application>Microsoft Office PowerPoint</Application>
  <PresentationFormat>A4 용지(210x297mm)</PresentationFormat>
  <Paragraphs>154</Paragraphs>
  <Slides>26</Slides>
  <Notes>14</Notes>
  <HiddenSlides>0</HiddenSlides>
  <MMClips>0</MMClips>
  <ScaleCrop>false</ScaleCrop>
  <HeadingPairs>
    <vt:vector size="6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30</vt:i4>
      </vt:variant>
      <vt:variant>
        <vt:lpstr>슬라이드 제목</vt:lpstr>
      </vt:variant>
      <vt:variant>
        <vt:i4>26</vt:i4>
      </vt:variant>
    </vt:vector>
  </HeadingPairs>
  <TitlesOfParts>
    <vt:vector size="66" baseType="lpstr">
      <vt:lpstr>굴림</vt:lpstr>
      <vt:lpstr>Arial</vt:lpstr>
      <vt:lpstr>휴먼고딕</vt:lpstr>
      <vt:lpstr>Times New Roman</vt:lpstr>
      <vt:lpstr>Rix밝은고딕 B</vt:lpstr>
      <vt:lpstr>Wingdings</vt:lpstr>
      <vt:lpstr>YD윤고딕 340</vt:lpstr>
      <vt:lpstr>맑은 고딕</vt:lpstr>
      <vt:lpstr>YD윤고딕 330</vt:lpstr>
      <vt:lpstr>한컴바탕</vt:lpstr>
      <vt:lpstr>1_Office 테마</vt:lpstr>
      <vt:lpstr>2_Office 테마</vt:lpstr>
      <vt:lpstr>3_Office 테마</vt:lpstr>
      <vt:lpstr>4_Office 테마</vt:lpstr>
      <vt:lpstr>5_Office 테마</vt:lpstr>
      <vt:lpstr>6_Office 테마</vt:lpstr>
      <vt:lpstr>7_Office 테마</vt:lpstr>
      <vt:lpstr>8_Office 테마</vt:lpstr>
      <vt:lpstr>9_Office 테마</vt:lpstr>
      <vt:lpstr>10_Office 테마</vt:lpstr>
      <vt:lpstr>11_Office 테마</vt:lpstr>
      <vt:lpstr>12_Office 테마</vt:lpstr>
      <vt:lpstr>13_Office 테마</vt:lpstr>
      <vt:lpstr>14_Office 테마</vt:lpstr>
      <vt:lpstr>15_Office 테마</vt:lpstr>
      <vt:lpstr>16_Office 테마</vt:lpstr>
      <vt:lpstr>17_Office 테마</vt:lpstr>
      <vt:lpstr>18_Office 테마</vt:lpstr>
      <vt:lpstr>19_Office 테마</vt:lpstr>
      <vt:lpstr>20_Office 테마</vt:lpstr>
      <vt:lpstr>21_Office 테마</vt:lpstr>
      <vt:lpstr>22_Office 테마</vt:lpstr>
      <vt:lpstr>23_Office 테마</vt:lpstr>
      <vt:lpstr>24_Office 테마</vt:lpstr>
      <vt:lpstr>25_Office 테마</vt:lpstr>
      <vt:lpstr>26_Office 테마</vt:lpstr>
      <vt:lpstr>27_Office 테마</vt:lpstr>
      <vt:lpstr>28_Office 테마</vt:lpstr>
      <vt:lpstr>29_Office 테마</vt:lpstr>
      <vt:lpstr>30_Office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Gallup Korea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한국갤럽</dc:creator>
  <cp:lastModifiedBy>KWDI</cp:lastModifiedBy>
  <cp:revision>5791</cp:revision>
  <cp:lastPrinted>2016-08-30T06:05:29Z</cp:lastPrinted>
  <dcterms:created xsi:type="dcterms:W3CDTF">2007-03-31T05:32:53Z</dcterms:created>
  <dcterms:modified xsi:type="dcterms:W3CDTF">2017-05-22T10:50:46Z</dcterms:modified>
</cp:coreProperties>
</file>