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3"/>
  </p:notesMasterIdLst>
  <p:sldIdLst>
    <p:sldId id="284" r:id="rId2"/>
    <p:sldId id="285" r:id="rId3"/>
    <p:sldId id="271" r:id="rId4"/>
    <p:sldId id="257" r:id="rId5"/>
    <p:sldId id="286" r:id="rId6"/>
    <p:sldId id="288" r:id="rId7"/>
    <p:sldId id="260" r:id="rId8"/>
    <p:sldId id="290" r:id="rId9"/>
    <p:sldId id="289" r:id="rId10"/>
    <p:sldId id="265" r:id="rId11"/>
    <p:sldId id="29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019B4-EC05-4152-9CEB-BAF41B0E1C46}">
  <a:tblStyle styleId="{E2A019B4-EC05-4152-9CEB-BAF41B0E1C4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>
      <p:cViewPr>
        <p:scale>
          <a:sx n="178" d="100"/>
          <a:sy n="178" d="100"/>
        </p:scale>
        <p:origin x="-3104" y="-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6511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79974" y="2161800"/>
            <a:ext cx="55839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SzPct val="100000"/>
              <a:buFont typeface="Montserrat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3593400" y="212049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ross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 flipH="1">
            <a:off x="667309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4" name="Shape 5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77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‹#›</a:t>
            </a:fld>
            <a:endParaRPr lang="en" sz="6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8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lack textured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57" y="12728"/>
            <a:ext cx="7159217" cy="51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032448" cy="51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0"/>
          <p:cNvSpPr/>
          <p:nvPr/>
        </p:nvSpPr>
        <p:spPr>
          <a:xfrm>
            <a:off x="1115616" y="1563638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1"/>
          <p:cNvSpPr txBox="1">
            <a:spLocks noGrp="1"/>
          </p:cNvSpPr>
          <p:nvPr>
            <p:ph type="ctrTitle"/>
          </p:nvPr>
        </p:nvSpPr>
        <p:spPr>
          <a:xfrm>
            <a:off x="1198800" y="1645200"/>
            <a:ext cx="2232000" cy="2232248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r>
              <a:rPr lang="en-SG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Half-Empty </a:t>
            </a:r>
            <a:br>
              <a:rPr lang="en-SG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</a:br>
            <a:r>
              <a:rPr lang="en-SG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or </a:t>
            </a:r>
            <a:br>
              <a:rPr lang="en-SG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</a:br>
            <a:r>
              <a:rPr lang="en-SG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Half-Full?</a:t>
            </a:r>
            <a:br>
              <a:rPr lang="en-SG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</a:br>
            <a:r>
              <a:rPr lang="en-SG" sz="900" b="0" dirty="0">
                <a:solidFill>
                  <a:schemeClr val="tx1"/>
                </a:solidFill>
              </a:rPr>
              <a:t/>
            </a:r>
            <a:br>
              <a:rPr lang="en-SG" sz="900" b="0" dirty="0">
                <a:solidFill>
                  <a:schemeClr val="tx1"/>
                </a:solidFill>
              </a:rPr>
            </a:br>
            <a:r>
              <a:rPr lang="en-US" sz="1200" u="sng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Lim</a:t>
            </a:r>
            <a:r>
              <a:rPr lang="en-US" sz="1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 Rounded MT Bold"/>
                <a:cs typeface="Arial Rounded MT Bold"/>
              </a:rPr>
              <a:t>Hwee </a:t>
            </a:r>
            <a:r>
              <a:rPr lang="en-US" sz="1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Hua</a:t>
            </a:r>
            <a:r>
              <a:rPr lang="en-US" sz="1200" b="0" dirty="0">
                <a:solidFill>
                  <a:schemeClr val="tx1"/>
                </a:solidFill>
                <a:latin typeface="Arial Rounded MT Bold"/>
                <a:cs typeface="Arial Rounded MT Bold"/>
              </a:rPr>
              <a:t/>
            </a:r>
            <a:br>
              <a:rPr lang="en-US" sz="1200" b="0" dirty="0">
                <a:solidFill>
                  <a:schemeClr val="tx1"/>
                </a:solidFill>
                <a:latin typeface="Arial Rounded MT Bold"/>
                <a:cs typeface="Arial Rounded MT Bold"/>
              </a:rPr>
            </a:br>
            <a:r>
              <a:rPr lang="en-US" sz="1200" b="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/>
            </a:r>
            <a:br>
              <a:rPr lang="en-US" sz="1200" b="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</a:br>
            <a:r>
              <a:rPr lang="en-US" sz="800" b="0" dirty="0">
                <a:solidFill>
                  <a:schemeClr val="tx1"/>
                </a:solidFill>
              </a:rPr>
              <a:t>May </a:t>
            </a:r>
            <a:r>
              <a:rPr lang="en-US" sz="800" b="0" dirty="0" smtClean="0">
                <a:solidFill>
                  <a:schemeClr val="tx1"/>
                </a:solidFill>
              </a:rPr>
              <a:t>2017</a:t>
            </a:r>
            <a:endParaRPr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827584" y="0"/>
            <a:ext cx="288032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  <a:latin typeface="Arial Rounded MT Bold"/>
                <a:cs typeface="Arial Rounded MT Bold"/>
                <a:sym typeface="Raleway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1707654"/>
            <a:ext cx="4788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ü"/>
            </a:pPr>
            <a:r>
              <a:rPr lang="en-SG" sz="20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Be positive about any progress </a:t>
            </a:r>
          </a:p>
          <a:p>
            <a:pPr marL="342900" lvl="0" indent="-342900">
              <a:buFont typeface="Wingdings" charset="2"/>
              <a:buChar char="ü"/>
            </a:pPr>
            <a:endParaRPr lang="en-SG" sz="2000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marL="342900" lvl="0" indent="-342900">
              <a:buFont typeface="Wingdings" charset="2"/>
              <a:buChar char="ü"/>
            </a:pPr>
            <a:r>
              <a:rPr lang="en-SG" sz="20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Persevere despite difficulty</a:t>
            </a:r>
          </a:p>
          <a:p>
            <a:pPr marL="342900" lvl="0" indent="-342900">
              <a:buFont typeface="Wingdings" charset="2"/>
              <a:buChar char="ü"/>
            </a:pPr>
            <a:endParaRPr lang="en-SG" sz="2000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marL="342900" lvl="0" indent="-342900">
              <a:buFont typeface="Wingdings" charset="2"/>
              <a:buChar char="ü"/>
            </a:pPr>
            <a:r>
              <a:rPr lang="en-SG" sz="20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Be courageous</a:t>
            </a:r>
            <a:endParaRPr lang="en-SG" sz="2000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8" name="Shape 728"/>
          <p:cNvGrpSpPr/>
          <p:nvPr/>
        </p:nvGrpSpPr>
        <p:grpSpPr>
          <a:xfrm>
            <a:off x="1619672" y="1632189"/>
            <a:ext cx="1079481" cy="1051467"/>
            <a:chOff x="5916675" y="927975"/>
            <a:chExt cx="516350" cy="502950"/>
          </a:xfrm>
        </p:grpSpPr>
        <p:sp>
          <p:nvSpPr>
            <p:cNvPr id="9" name="Shape 72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3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736"/>
          <p:cNvSpPr/>
          <p:nvPr/>
        </p:nvSpPr>
        <p:spPr>
          <a:xfrm>
            <a:off x="2097511" y="2220203"/>
            <a:ext cx="1000561" cy="5651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02"/>
          <p:cNvSpPr txBox="1">
            <a:spLocks/>
          </p:cNvSpPr>
          <p:nvPr/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10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827584" y="0"/>
            <a:ext cx="288032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bg1"/>
                </a:solidFill>
                <a:latin typeface="Arial Rounded MT Bold"/>
                <a:cs typeface="Arial Rounded MT Bold"/>
                <a:sym typeface="Raleway"/>
              </a:rPr>
              <a:t>THANK YOU</a:t>
            </a:r>
            <a:endParaRPr lang="en" sz="2400" dirty="0">
              <a:solidFill>
                <a:schemeClr val="bg1"/>
              </a:solidFill>
              <a:latin typeface="Arial Rounded MT Bold"/>
              <a:cs typeface="Arial Rounded MT Bold"/>
              <a:sym typeface="Ralewa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1875477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SG" sz="36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PAY IT FORWARD</a:t>
            </a:r>
            <a:endParaRPr lang="en-SG" sz="3600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8" name="Shape 728"/>
          <p:cNvGrpSpPr/>
          <p:nvPr/>
        </p:nvGrpSpPr>
        <p:grpSpPr>
          <a:xfrm>
            <a:off x="1619672" y="1872020"/>
            <a:ext cx="1079481" cy="1051467"/>
            <a:chOff x="5916675" y="927975"/>
            <a:chExt cx="516350" cy="502950"/>
          </a:xfrm>
        </p:grpSpPr>
        <p:sp>
          <p:nvSpPr>
            <p:cNvPr id="9" name="Shape 72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3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736"/>
          <p:cNvSpPr/>
          <p:nvPr/>
        </p:nvSpPr>
        <p:spPr>
          <a:xfrm>
            <a:off x="2097511" y="2460034"/>
            <a:ext cx="1000561" cy="5651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02"/>
          <p:cNvSpPr txBox="1">
            <a:spLocks/>
          </p:cNvSpPr>
          <p:nvPr/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11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 idx="4294967295"/>
          </p:nvPr>
        </p:nvSpPr>
        <p:spPr>
          <a:xfrm>
            <a:off x="755576" y="555526"/>
            <a:ext cx="3267436" cy="6507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THREE ATTITUDES</a:t>
            </a:r>
            <a:endParaRPr lang="en" sz="2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</a:t>
            </a:fld>
            <a:endParaRPr lang="en" dirty="0">
              <a:solidFill>
                <a:schemeClr val="bg1"/>
              </a:solidFill>
            </a:endParaRPr>
          </a:p>
        </p:txBody>
      </p:sp>
      <p:cxnSp>
        <p:nvCxnSpPr>
          <p:cNvPr id="203" name="Shape 203"/>
          <p:cNvCxnSpPr/>
          <p:nvPr/>
        </p:nvCxnSpPr>
        <p:spPr>
          <a:xfrm rot="10800000">
            <a:off x="7900" y="2495550"/>
            <a:ext cx="913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4" name="Shape 204"/>
          <p:cNvSpPr/>
          <p:nvPr/>
        </p:nvSpPr>
        <p:spPr>
          <a:xfrm>
            <a:off x="4526850" y="2450400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285800" y="2450397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6767890" y="2450400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1259632" y="2266950"/>
            <a:ext cx="1852668" cy="160094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FFFFFF"/>
                </a:solidFill>
                <a:latin typeface="Arial Rounded MT Bold"/>
                <a:ea typeface="Varela"/>
                <a:cs typeface="Arial Rounded MT Bold"/>
                <a:sym typeface="Varela"/>
              </a:rPr>
              <a:t>P</a:t>
            </a:r>
            <a:r>
              <a:rPr lang="en" sz="1600" dirty="0" smtClean="0">
                <a:solidFill>
                  <a:srgbClr val="FFFFFF"/>
                </a:solidFill>
                <a:latin typeface="Arial Rounded MT Bold"/>
                <a:ea typeface="Varela"/>
                <a:cs typeface="Arial Rounded MT Bold"/>
                <a:sym typeface="Varela"/>
              </a:rPr>
              <a:t>ERSPECTIVE</a:t>
            </a:r>
            <a:endParaRPr lang="en" sz="1600" dirty="0">
              <a:solidFill>
                <a:srgbClr val="FFFFFF"/>
              </a:solidFill>
              <a:latin typeface="Arial Rounded MT Bold"/>
              <a:ea typeface="Varela"/>
              <a:cs typeface="Arial Rounded MT Bold"/>
              <a:sym typeface="Varela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5940152" y="2266951"/>
            <a:ext cx="1800200" cy="160094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FFFFFF"/>
                </a:solidFill>
                <a:latin typeface="Arial Rounded MT Bold"/>
                <a:ea typeface="Varela"/>
                <a:cs typeface="Arial Rounded MT Bold"/>
                <a:sym typeface="Varela"/>
              </a:rPr>
              <a:t>P</a:t>
            </a:r>
            <a:r>
              <a:rPr lang="en" sz="1600" dirty="0" smtClean="0">
                <a:solidFill>
                  <a:srgbClr val="FFFFFF"/>
                </a:solidFill>
                <a:latin typeface="Arial Rounded MT Bold"/>
                <a:ea typeface="Varela"/>
                <a:cs typeface="Arial Rounded MT Bold"/>
                <a:sym typeface="Varela"/>
              </a:rPr>
              <a:t>ATIENCE</a:t>
            </a:r>
            <a:endParaRPr lang="en" sz="1600" dirty="0">
              <a:solidFill>
                <a:srgbClr val="FFFFFF"/>
              </a:solidFill>
              <a:latin typeface="Arial Rounded MT Bold"/>
              <a:ea typeface="Varela"/>
              <a:cs typeface="Arial Rounded MT Bold"/>
              <a:sym typeface="Varela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3572426" y="2266953"/>
            <a:ext cx="1935678" cy="160094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FFFFFF"/>
                </a:solidFill>
                <a:latin typeface="Arial Rounded MT Bold"/>
                <a:ea typeface="Varela"/>
                <a:cs typeface="Arial Rounded MT Bold"/>
                <a:sym typeface="Varela"/>
              </a:rPr>
              <a:t>P</a:t>
            </a:r>
            <a:r>
              <a:rPr lang="en" sz="1600" dirty="0" smtClean="0">
                <a:solidFill>
                  <a:srgbClr val="FFFFFF"/>
                </a:solidFill>
                <a:latin typeface="Arial Rounded MT Bold"/>
                <a:ea typeface="Varela"/>
                <a:cs typeface="Arial Rounded MT Bold"/>
                <a:sym typeface="Varela"/>
              </a:rPr>
              <a:t>ERSEVERANCE</a:t>
            </a:r>
            <a:endParaRPr lang="en" sz="1600" dirty="0">
              <a:solidFill>
                <a:srgbClr val="FFFFFF"/>
              </a:solidFill>
              <a:latin typeface="Arial Rounded MT Bold"/>
              <a:ea typeface="Varela"/>
              <a:cs typeface="Arial Rounded MT Bold"/>
              <a:sym typeface="Varela"/>
            </a:endParaRPr>
          </a:p>
        </p:txBody>
      </p:sp>
    </p:spTree>
    <p:extLst>
      <p:ext uri="{BB962C8B-B14F-4D97-AF65-F5344CB8AC3E}">
        <p14:creationId xmlns:p14="http://schemas.microsoft.com/office/powerpoint/2010/main" val="25155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Arial Rounded MT Bold"/>
                <a:cs typeface="Arial Rounded MT Bold"/>
              </a:rPr>
              <a:t>PERSPECTIVES</a:t>
            </a:r>
            <a:endParaRPr lang="en" sz="2400" dirty="0">
              <a:latin typeface="Arial Rounded MT Bold"/>
              <a:cs typeface="Arial Rounded MT Bold"/>
            </a:endParaRPr>
          </a:p>
        </p:txBody>
      </p:sp>
      <p:cxnSp>
        <p:nvCxnSpPr>
          <p:cNvPr id="200" name="Shape 200"/>
          <p:cNvCxnSpPr>
            <a:stCxn id="201" idx="2"/>
          </p:cNvCxnSpPr>
          <p:nvPr/>
        </p:nvCxnSpPr>
        <p:spPr>
          <a:xfrm>
            <a:off x="6858050" y="3953662"/>
            <a:ext cx="0" cy="832200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02" name="Shape 202"/>
          <p:cNvCxnSpPr>
            <a:stCxn id="203" idx="2"/>
            <a:endCxn id="201" idx="0"/>
          </p:cNvCxnSpPr>
          <p:nvPr/>
        </p:nvCxnSpPr>
        <p:spPr>
          <a:xfrm>
            <a:off x="6858050" y="2513501"/>
            <a:ext cx="0" cy="1066361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201" name="Shape 201"/>
          <p:cNvSpPr txBox="1"/>
          <p:nvPr/>
        </p:nvSpPr>
        <p:spPr>
          <a:xfrm>
            <a:off x="5722100" y="357986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576574"/>
                </a:solidFill>
                <a:latin typeface="Arial Rounded MT Bold"/>
                <a:ea typeface="Raleway"/>
                <a:cs typeface="Arial Rounded MT Bold"/>
                <a:sym typeface="Raleway"/>
              </a:rPr>
              <a:t>CORPORATE</a:t>
            </a:r>
            <a:endParaRPr lang="en" sz="2000" dirty="0">
              <a:solidFill>
                <a:srgbClr val="576574"/>
              </a:solidFill>
              <a:latin typeface="Arial Rounded MT Bold"/>
              <a:ea typeface="Raleway"/>
              <a:cs typeface="Arial Rounded MT Bold"/>
              <a:sym typeface="Raleway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5722100" y="2139702"/>
            <a:ext cx="2271900" cy="37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576574"/>
                </a:solidFill>
                <a:latin typeface="Arial Rounded MT Bold"/>
                <a:ea typeface="Raleway"/>
                <a:cs typeface="Arial Rounded MT Bold"/>
                <a:sym typeface="Raleway"/>
              </a:rPr>
              <a:t>POLITICAL</a:t>
            </a:r>
            <a:endParaRPr lang="en" sz="2000" dirty="0">
              <a:solidFill>
                <a:srgbClr val="576574"/>
              </a:solidFill>
              <a:latin typeface="Arial Rounded MT Bold"/>
              <a:ea typeface="Raleway"/>
              <a:cs typeface="Arial Rounded MT Bold"/>
              <a:sym typeface="Raleway"/>
            </a:endParaRPr>
          </a:p>
        </p:txBody>
      </p:sp>
      <p:cxnSp>
        <p:nvCxnSpPr>
          <p:cNvPr id="205" name="Shape 205"/>
          <p:cNvCxnSpPr>
            <a:endCxn id="203" idx="0"/>
          </p:cNvCxnSpPr>
          <p:nvPr/>
        </p:nvCxnSpPr>
        <p:spPr>
          <a:xfrm>
            <a:off x="6858050" y="1524833"/>
            <a:ext cx="0" cy="614869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206" name="Shape 206"/>
          <p:cNvCxnSpPr/>
          <p:nvPr/>
        </p:nvCxnSpPr>
        <p:spPr>
          <a:xfrm flipV="1">
            <a:off x="6858050" y="1177002"/>
            <a:ext cx="0" cy="782100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none" w="lg" len="lg"/>
          </a:ln>
        </p:spPr>
      </p:cxnSp>
      <p:pic>
        <p:nvPicPr>
          <p:cNvPr id="12" name="Picture 11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-1"/>
            <a:ext cx="5184576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552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Half Empty?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399274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Half Full?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5" name="Shape 20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3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2057" y="0"/>
            <a:ext cx="4664057" cy="51435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876256" y="1491630"/>
            <a:ext cx="1872209" cy="2520280"/>
          </a:xfrm>
          <a:prstGeom prst="rect">
            <a:avLst/>
          </a:prstGeom>
          <a:noFill/>
          <a:ln>
            <a:solidFill>
              <a:srgbClr val="3A81BA"/>
            </a:solidFill>
            <a:prstDash val="dot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2009 - First female cabinet minister appointed (5%)</a:t>
            </a:r>
          </a:p>
          <a:p>
            <a:pPr>
              <a:buClr>
                <a:schemeClr val="dk1"/>
              </a:buClr>
              <a:buSzPct val="122222"/>
              <a:buNone/>
            </a:pPr>
            <a:endParaRPr lang="en-SG"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2017 - </a:t>
            </a: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Two 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female ministers in a 22-strong cabinet (9%) </a:t>
            </a:r>
          </a:p>
          <a:p>
            <a:pPr>
              <a:buClr>
                <a:schemeClr val="dk1"/>
              </a:buClr>
              <a:buSzPct val="122222"/>
              <a:buNone/>
            </a:pPr>
            <a:endParaRPr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88024" y="1491630"/>
            <a:ext cx="1968214" cy="2520280"/>
          </a:xfrm>
          <a:prstGeom prst="rect">
            <a:avLst/>
          </a:prstGeom>
          <a:ln>
            <a:solidFill>
              <a:srgbClr val="3A81BA"/>
            </a:solidFill>
            <a:prstDash val="dot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22222"/>
              <a:buNone/>
            </a:pPr>
            <a:r>
              <a:rPr lang="en-GB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Till 1984      </a:t>
            </a:r>
            <a:r>
              <a:rPr lang="en-GB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0  (0%)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1984</a:t>
            </a:r>
            <a:r>
              <a:rPr lang="en-GB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             </a:t>
            </a:r>
            <a:r>
              <a:rPr lang="en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3 </a:t>
            </a:r>
            <a:r>
              <a:rPr lang="en-GB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(</a:t>
            </a:r>
            <a:r>
              <a:rPr lang="en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4</a:t>
            </a:r>
            <a:r>
              <a:rPr lang="en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%) </a:t>
            </a:r>
            <a:endParaRPr lang="en-GB" sz="1400" b="1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2015           </a:t>
            </a:r>
            <a:r>
              <a:rPr lang="en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22 (24%)</a:t>
            </a:r>
          </a:p>
          <a:p>
            <a:pPr>
              <a:buClr>
                <a:schemeClr val="dk1"/>
              </a:buClr>
              <a:buSzPct val="122222"/>
              <a:buNone/>
            </a:pPr>
            <a:endParaRPr lang="en-US"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CEDAW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target              </a:t>
            </a:r>
            <a:r>
              <a:rPr lang="en-US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30%</a:t>
            </a:r>
          </a:p>
          <a:p>
            <a:pPr>
              <a:buClr>
                <a:schemeClr val="dk1"/>
              </a:buClr>
              <a:buSzPct val="122222"/>
              <a:buNone/>
            </a:pPr>
            <a:endParaRPr lang="en-US" sz="14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Nordic average 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US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    more </a:t>
            </a:r>
            <a:r>
              <a:rPr lang="en-US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than </a:t>
            </a:r>
            <a:r>
              <a:rPr lang="en-US" sz="1400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40</a:t>
            </a:r>
            <a:r>
              <a:rPr lang="en-US" sz="1400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0112" y="267494"/>
            <a:ext cx="2346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122222"/>
            </a:pPr>
            <a:r>
              <a:rPr lang="en" sz="1800" b="1" dirty="0">
                <a:solidFill>
                  <a:srgbClr val="0000FF"/>
                </a:solidFill>
                <a:latin typeface="Arial Rounded MT Bold"/>
                <a:cs typeface="Arial Rounded MT Bold"/>
              </a:rPr>
              <a:t>POLITICAL </a:t>
            </a:r>
            <a:endParaRPr lang="en" sz="1800" b="1" dirty="0" smtClean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pPr lvl="0" algn="ctr">
              <a:buClr>
                <a:schemeClr val="dk1"/>
              </a:buClr>
              <a:buSzPct val="122222"/>
            </a:pPr>
            <a:r>
              <a:rPr lang="en" sz="1800" b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REPRESENTATION</a:t>
            </a:r>
            <a:endParaRPr lang="en-GB" sz="1800" b="1" dirty="0" smtClean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pPr lvl="0" algn="ctr">
              <a:buClr>
                <a:schemeClr val="dk1"/>
              </a:buClr>
              <a:buSzPct val="122222"/>
            </a:pPr>
            <a:r>
              <a:rPr lang="en-GB" sz="1800" b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SINGAPORE</a:t>
            </a:r>
            <a:endParaRPr lang="en" sz="1800" b="1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60032" y="242773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60032" y="314781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48264" y="242773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60032" y="386789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48264" y="350785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48264" y="1563638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60032" y="1563638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hape 20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4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oardroo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1625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56"/>
          <p:cNvSpPr txBox="1">
            <a:spLocks noGrp="1"/>
          </p:cNvSpPr>
          <p:nvPr>
            <p:ph type="body" idx="2"/>
          </p:nvPr>
        </p:nvSpPr>
        <p:spPr>
          <a:xfrm>
            <a:off x="4716016" y="1275606"/>
            <a:ext cx="1944216" cy="3456384"/>
          </a:xfrm>
          <a:prstGeom prst="rect">
            <a:avLst/>
          </a:prstGeom>
          <a:noFill/>
          <a:ln>
            <a:solidFill>
              <a:srgbClr val="3A81BA"/>
            </a:solidFill>
            <a:prstDash val="dot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Female participation on large, listed corporate boards: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2011 </a:t>
            </a: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     6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% 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2016  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~ 10% 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Absolute number </a:t>
            </a: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stagnated </a:t>
            </a:r>
            <a:endParaRPr lang="en-SG"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endParaRPr lang="en-SG"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Female labour force participation rate of 60% vs 76% for males</a:t>
            </a:r>
            <a:endParaRPr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Shape 59"/>
          <p:cNvSpPr txBox="1">
            <a:spLocks noGrp="1"/>
          </p:cNvSpPr>
          <p:nvPr>
            <p:ph type="body" idx="1"/>
          </p:nvPr>
        </p:nvSpPr>
        <p:spPr>
          <a:xfrm>
            <a:off x="6732240" y="1275606"/>
            <a:ext cx="2016224" cy="3456384"/>
          </a:xfrm>
          <a:prstGeom prst="rect">
            <a:avLst/>
          </a:prstGeom>
          <a:noFill/>
          <a:ln>
            <a:solidFill>
              <a:srgbClr val="3A81BA"/>
            </a:solidFill>
            <a:prstDash val="dot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Senior 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business roles held by women in </a:t>
            </a: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APAC: 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2016    23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% </a:t>
            </a:r>
            <a:endParaRPr lang="en-SG" sz="14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2017    25%</a:t>
            </a:r>
          </a:p>
          <a:p>
            <a:pPr>
              <a:buClr>
                <a:schemeClr val="dk1"/>
              </a:buClr>
              <a:buSzPct val="122222"/>
              <a:buNone/>
            </a:pPr>
            <a:endParaRPr lang="en-SG"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Businesses 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with no women in senior </a:t>
            </a: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roles:</a:t>
            </a: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2016     25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% </a:t>
            </a:r>
            <a:endParaRPr lang="en-SG" sz="14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dk1"/>
              </a:buClr>
              <a:buSzPct val="122222"/>
              <a:buNone/>
            </a:pP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2017     </a:t>
            </a:r>
            <a:r>
              <a:rPr lang="en-SG" sz="1400" dirty="0">
                <a:solidFill>
                  <a:schemeClr val="tx1"/>
                </a:solidFill>
                <a:latin typeface="Arial Rounded MT Bold"/>
                <a:cs typeface="Arial Rounded MT Bold"/>
              </a:rPr>
              <a:t>36</a:t>
            </a:r>
            <a:r>
              <a:rPr lang="en-SG" sz="14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%</a:t>
            </a:r>
            <a:endParaRPr lang="en-US" sz="14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195486"/>
            <a:ext cx="2346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122222"/>
            </a:pPr>
            <a:r>
              <a:rPr lang="en-GB" sz="1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CORPORATE</a:t>
            </a:r>
            <a:r>
              <a:rPr lang="en" sz="1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</a:p>
          <a:p>
            <a:pPr lvl="0" algn="ctr">
              <a:buClr>
                <a:schemeClr val="dk1"/>
              </a:buClr>
              <a:buSzPct val="122222"/>
            </a:pPr>
            <a:r>
              <a:rPr lang="en" sz="1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REPRESENTATION</a:t>
            </a:r>
            <a:endParaRPr lang="en-GB" sz="1800" b="1" dirty="0" smtClean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lvl="0" algn="ctr">
              <a:buClr>
                <a:schemeClr val="dk1"/>
              </a:buClr>
              <a:buSzPct val="122222"/>
            </a:pPr>
            <a:r>
              <a:rPr lang="en-GB" sz="1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SINGAPORE</a:t>
            </a:r>
            <a:endParaRPr lang="en" sz="1800" b="1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88024" y="134761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8024" y="350785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04248" y="134761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04248" y="2715766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04248" y="422793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88024" y="4659982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hape 20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5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0" y="-20538"/>
            <a:ext cx="4608512" cy="5184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Shape 78"/>
          <p:cNvSpPr txBox="1">
            <a:spLocks/>
          </p:cNvSpPr>
          <p:nvPr/>
        </p:nvSpPr>
        <p:spPr>
          <a:xfrm>
            <a:off x="1403648" y="1203598"/>
            <a:ext cx="2880320" cy="36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576574"/>
              </a:buClr>
              <a:buSzPct val="1000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Create opportunities</a:t>
            </a:r>
            <a:endParaRPr lang="en-GB" sz="1400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 lvl="7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Formulate the right policies</a:t>
            </a:r>
            <a:endParaRPr lang="en-GB" sz="1400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 lvl="7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Build a pipeline</a:t>
            </a:r>
          </a:p>
          <a:p>
            <a:pPr lvl="7">
              <a:spcBef>
                <a:spcPts val="0"/>
              </a:spcBef>
              <a:buNone/>
            </a:pPr>
            <a:endParaRPr lang="en" sz="1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 lvl="7">
              <a:spcBef>
                <a:spcPts val="0"/>
              </a:spcBef>
              <a:buNone/>
            </a:pPr>
            <a:r>
              <a:rPr lang="en-SG" sz="1600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Overcome unconstructive social norms</a:t>
            </a:r>
          </a:p>
          <a:p>
            <a:pPr lvl="7">
              <a:spcBef>
                <a:spcPts val="0"/>
              </a:spcBef>
              <a:buNone/>
            </a:pPr>
            <a:r>
              <a:rPr lang="en-SG" sz="14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Recognise that changing mind sets </a:t>
            </a:r>
            <a:r>
              <a:rPr lang="en-SG" sz="1400" dirty="0">
                <a:solidFill>
                  <a:schemeClr val="bg1"/>
                </a:solidFill>
                <a:latin typeface="Arial Rounded MT Bold"/>
                <a:cs typeface="Arial Rounded MT Bold"/>
              </a:rPr>
              <a:t>and stereotypes is more than a gender </a:t>
            </a:r>
            <a:r>
              <a:rPr lang="en-SG" sz="14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issue</a:t>
            </a:r>
          </a:p>
          <a:p>
            <a:pPr lvl="7">
              <a:spcBef>
                <a:spcPts val="0"/>
              </a:spcBef>
              <a:buNone/>
            </a:pPr>
            <a:r>
              <a:rPr lang="en-SG" sz="1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CEOs have significant influence over ambition levels</a:t>
            </a:r>
            <a:endParaRPr lang="en" sz="1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 lvl="7">
              <a:spcBef>
                <a:spcPts val="0"/>
              </a:spcBef>
              <a:buNone/>
            </a:pPr>
            <a:endParaRPr lang="en" sz="1400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 lvl="7">
              <a:spcBef>
                <a:spcPts val="0"/>
              </a:spcBef>
              <a:buNone/>
            </a:pPr>
            <a:r>
              <a:rPr lang="en" sz="1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	</a:t>
            </a:r>
          </a:p>
        </p:txBody>
      </p:sp>
      <p:sp>
        <p:nvSpPr>
          <p:cNvPr id="11" name="Shape 55"/>
          <p:cNvSpPr txBox="1">
            <a:spLocks noGrp="1"/>
          </p:cNvSpPr>
          <p:nvPr>
            <p:ph type="title"/>
          </p:nvPr>
        </p:nvSpPr>
        <p:spPr>
          <a:xfrm>
            <a:off x="395536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PERSEVERANCE</a:t>
            </a:r>
            <a:endParaRPr lang="en" sz="2400" dirty="0">
              <a:latin typeface="Arial Rounded MT Bold"/>
              <a:cs typeface="Arial Rounded MT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75656" y="1836000"/>
            <a:ext cx="266429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75656" y="3618000"/>
            <a:ext cx="266429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Shape 20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6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ord patienc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5" name="Shape 16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Down Arrow 2"/>
          <p:cNvSpPr/>
          <p:nvPr/>
        </p:nvSpPr>
        <p:spPr>
          <a:xfrm>
            <a:off x="4355976" y="2427734"/>
            <a:ext cx="504056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249974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Caveo Expanded Regular"/>
                <a:cs typeface="Caveo Expanded Regular"/>
              </a:rPr>
              <a:t>Courage</a:t>
            </a:r>
            <a:endParaRPr lang="en-US" sz="7200" b="1" dirty="0">
              <a:latin typeface="Caveo Expanded Regular"/>
              <a:cs typeface="Caveo Expanded Regular"/>
            </a:endParaRPr>
          </a:p>
        </p:txBody>
      </p:sp>
      <p:sp>
        <p:nvSpPr>
          <p:cNvPr id="9" name="Shape 20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7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ord patienc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63688" y="3219822"/>
            <a:ext cx="5583900" cy="127404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aveo Expanded Regular"/>
                <a:cs typeface="Caveo Expanded Regular"/>
              </a:rPr>
              <a:t>Set</a:t>
            </a:r>
            <a:r>
              <a:rPr lang="en" sz="2800" dirty="0" smtClean="0">
                <a:solidFill>
                  <a:schemeClr val="accent6">
                    <a:lumMod val="50000"/>
                  </a:schemeClr>
                </a:solidFill>
                <a:latin typeface="Caveo Expanded Regular"/>
                <a:cs typeface="Caveo Expanded Regular"/>
              </a:rPr>
              <a:t> stretched goals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accent6">
                    <a:lumMod val="50000"/>
                  </a:schemeClr>
                </a:solidFill>
                <a:latin typeface="Caveo Expanded Regular"/>
                <a:cs typeface="Caveo Expanded Regular"/>
              </a:rPr>
              <a:t>Step forward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accent6">
                    <a:lumMod val="50000"/>
                  </a:schemeClr>
                </a:solidFill>
                <a:latin typeface="Caveo Expanded Regular"/>
                <a:cs typeface="Caveo Expanded Regular"/>
              </a:rPr>
              <a:t>Press for change</a:t>
            </a:r>
            <a:endParaRPr lang="en" sz="2800" dirty="0">
              <a:solidFill>
                <a:schemeClr val="accent6">
                  <a:lumMod val="50000"/>
                </a:schemeClr>
              </a:solidFill>
              <a:latin typeface="Caveo Expanded Regular"/>
              <a:cs typeface="Caveo Expanded Regular"/>
            </a:endParaRPr>
          </a:p>
        </p:txBody>
      </p:sp>
      <p:sp>
        <p:nvSpPr>
          <p:cNvPr id="5" name="Shape 16"/>
          <p:cNvSpPr/>
          <p:nvPr/>
        </p:nvSpPr>
        <p:spPr>
          <a:xfrm>
            <a:off x="1188450" y="987574"/>
            <a:ext cx="6767100" cy="3816424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627784" y="199568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Caveo Expanded Regular"/>
                <a:cs typeface="Caveo Expanded Regular"/>
              </a:rPr>
              <a:t>Courage</a:t>
            </a:r>
            <a:endParaRPr lang="en-US" sz="7200" b="1" dirty="0">
              <a:latin typeface="Caveo Expanded Regular"/>
              <a:cs typeface="Caveo Expanded Regular"/>
            </a:endParaRPr>
          </a:p>
        </p:txBody>
      </p:sp>
      <p:sp>
        <p:nvSpPr>
          <p:cNvPr id="7" name="Down Arrow 6"/>
          <p:cNvSpPr/>
          <p:nvPr/>
        </p:nvSpPr>
        <p:spPr>
          <a:xfrm rot="18559268">
            <a:off x="2327344" y="2051596"/>
            <a:ext cx="504056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20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8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1D1D1B"/>
                </a:solidFill>
              </a:rPr>
              <a:t>9</a:t>
            </a:fld>
            <a:endParaRPr lang="en">
              <a:solidFill>
                <a:srgbClr val="1D1D1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252520" cy="51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55"/>
          <p:cNvSpPr txBox="1">
            <a:spLocks/>
          </p:cNvSpPr>
          <p:nvPr/>
        </p:nvSpPr>
        <p:spPr>
          <a:xfrm>
            <a:off x="611560" y="771550"/>
            <a:ext cx="1728192" cy="9361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2800" b="1" dirty="0" smtClean="0">
                <a:solidFill>
                  <a:schemeClr val="bg1"/>
                </a:solidFill>
                <a:latin typeface="Montserrat" panose="020B0604020202020204" charset="0"/>
              </a:rPr>
              <a:t>About</a:t>
            </a:r>
            <a:endParaRPr lang="en" sz="2800" b="1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Montserrat" panose="020B0604020202020204" charset="0"/>
              </a:rPr>
              <a:t>Q</a:t>
            </a:r>
            <a:r>
              <a:rPr lang="en" sz="2800" b="1" dirty="0" smtClean="0">
                <a:solidFill>
                  <a:schemeClr val="bg1"/>
                </a:solidFill>
                <a:latin typeface="Montserrat" panose="020B0604020202020204" charset="0"/>
              </a:rPr>
              <a:t>uotas</a:t>
            </a:r>
            <a:endParaRPr lang="en" sz="2800" b="1" dirty="0">
              <a:latin typeface="Montserrat" panose="020B0604020202020204" charset="0"/>
            </a:endParaRPr>
          </a:p>
        </p:txBody>
      </p:sp>
      <p:sp>
        <p:nvSpPr>
          <p:cNvPr id="6" name="Shape 202"/>
          <p:cNvSpPr txBox="1">
            <a:spLocks/>
          </p:cNvSpPr>
          <p:nvPr/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9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205</Words>
  <Application>Microsoft Macintosh PowerPoint</Application>
  <PresentationFormat>On-screen Show (16:9)</PresentationFormat>
  <Paragraphs>77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Rounded MT Bold</vt:lpstr>
      <vt:lpstr>Caveo Expanded Regular</vt:lpstr>
      <vt:lpstr>Montserrat</vt:lpstr>
      <vt:lpstr>Raleway</vt:lpstr>
      <vt:lpstr>Varela</vt:lpstr>
      <vt:lpstr>Vidaloka</vt:lpstr>
      <vt:lpstr>Wingdings</vt:lpstr>
      <vt:lpstr>Arial</vt:lpstr>
      <vt:lpstr>Gertrude template</vt:lpstr>
      <vt:lpstr>Half-Empty  or  Half-Full?  Lim Hwee Hua  May 2017</vt:lpstr>
      <vt:lpstr>THREE ATTITUDES</vt:lpstr>
      <vt:lpstr>PERSPECTIVES</vt:lpstr>
      <vt:lpstr>PowerPoint Presentation</vt:lpstr>
      <vt:lpstr>PowerPoint Presentation</vt:lpstr>
      <vt:lpstr>PERSEVERANCE</vt:lpstr>
      <vt:lpstr>PowerPoint Presentation</vt:lpstr>
      <vt:lpstr>PowerPoint Presentation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Theodora</dc:creator>
  <cp:lastModifiedBy>Theodora Lai</cp:lastModifiedBy>
  <cp:revision>48</cp:revision>
  <dcterms:modified xsi:type="dcterms:W3CDTF">2017-05-16T16:56:37Z</dcterms:modified>
</cp:coreProperties>
</file>