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1" r:id="rId6"/>
    <p:sldId id="263" r:id="rId7"/>
    <p:sldId id="265" r:id="rId8"/>
    <p:sldId id="266" r:id="rId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7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68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669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670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8671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b" anchorCtr="0" compatLnSpc="1">
            <a:prstTxWarp prst="textNoShape">
              <a:avLst/>
            </a:prstTxWarp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7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b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>
  <p:cSld name="标题幻灯片"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3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112"/>
            <a:ext cx="12217400" cy="6869112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48581" name="标题 2050"/>
          <p:cNvSpPr>
            <a:spLocks noGrp="1"/>
          </p:cNvSpPr>
          <p:nvPr>
            <p:ph type="ctrTitle"/>
          </p:nvPr>
        </p:nvSpPr>
        <p:spPr>
          <a:xfrm>
            <a:off x="1488017" y="1196975"/>
            <a:ext cx="9211733" cy="108267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>
            <a:lvl1pPr lvl="0" algn="ctr">
              <a:defRPr kern="1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48582" name="副标题 2051"/>
          <p:cNvSpPr>
            <a:spLocks noGrp="1"/>
          </p:cNvSpPr>
          <p:nvPr>
            <p:ph type="subTitle" idx="1"/>
          </p:nvPr>
        </p:nvSpPr>
        <p:spPr>
          <a:xfrm>
            <a:off x="1488017" y="2422525"/>
            <a:ext cx="9218083" cy="17526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t"/>
          <a:lstStyle>
            <a:lvl1pPr marL="0" lvl="0" indent="0" algn="ctr">
              <a:buNone/>
              <a:defRPr kern="1200">
                <a:solidFill>
                  <a:schemeClr val="tx1"/>
                </a:solidFill>
              </a:defRPr>
            </a:lvl1pPr>
            <a:lvl2pPr marL="457200" lvl="1" indent="-457200" algn="ctr">
              <a:buNone/>
              <a:defRPr kern="1200">
                <a:solidFill>
                  <a:schemeClr val="tx1"/>
                </a:solidFill>
              </a:defRPr>
            </a:lvl2pPr>
            <a:lvl3pPr marL="914400" lvl="2" indent="-914400" algn="ctr">
              <a:buNone/>
              <a:defRPr kern="1200">
                <a:solidFill>
                  <a:schemeClr val="tx1"/>
                </a:solidFill>
              </a:defRPr>
            </a:lvl3pPr>
            <a:lvl4pPr marL="1371600" lvl="3" indent="-1371600" algn="ctr">
              <a:buNone/>
              <a:defRPr kern="1200">
                <a:solidFill>
                  <a:schemeClr val="tx1"/>
                </a:solidFill>
              </a:defRPr>
            </a:lvl4pPr>
            <a:lvl5pPr marL="1828800" lvl="4" indent="-1828800" algn="ctr">
              <a:buNone/>
              <a:defRPr kern="1200"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/>
              <a:t>单击此处编辑母版副标题样式</a:t>
            </a:r>
          </a:p>
        </p:txBody>
      </p:sp>
      <p:sp>
        <p:nvSpPr>
          <p:cNvPr id="1048583" name="日期占位符 2052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t"/>
          <a:lstStyle/>
          <a:p>
            <a:endParaRPr lang="zh-CN" altLang="en-US"/>
          </a:p>
        </p:txBody>
      </p:sp>
      <p:sp>
        <p:nvSpPr>
          <p:cNvPr id="1048584" name="页脚占位符 2053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t"/>
          <a:lstStyle/>
          <a:p>
            <a:endParaRPr lang="zh-CN" altLang="en-US"/>
          </a:p>
        </p:txBody>
      </p:sp>
      <p:sp>
        <p:nvSpPr>
          <p:cNvPr id="1048585" name="灯片编号占位符 2054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t"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6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1048647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1048648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2017/7/11</a:t>
            </a:fld>
            <a:endParaRPr lang="zh-CN" altLang="en-US"/>
          </a:p>
        </p:txBody>
      </p:sp>
      <p:sp>
        <p:nvSpPr>
          <p:cNvPr id="1048649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50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1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1048642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70573" cy="593725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104864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2017/7/11</a:t>
            </a:fld>
            <a:endParaRPr lang="zh-CN" altLang="en-US"/>
          </a:p>
        </p:txBody>
      </p:sp>
      <p:sp>
        <p:nvSpPr>
          <p:cNvPr id="104864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4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9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1048590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1048591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592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593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3" name="标题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1048634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104863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3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3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5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1048606" name="内容占位符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76672" cy="49530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1048607" name="内容占位符 3"/>
          <p:cNvSpPr>
            <a:spLocks noGrp="1"/>
          </p:cNvSpPr>
          <p:nvPr>
            <p:ph sz="half" idx="2"/>
          </p:nvPr>
        </p:nvSpPr>
        <p:spPr>
          <a:xfrm>
            <a:off x="6205728" y="1174750"/>
            <a:ext cx="5376672" cy="49530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1048608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09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10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6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1048617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1048618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1048619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1048620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1048621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1048622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23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1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104865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2017/7/11</a:t>
            </a:fld>
            <a:endParaRPr lang="zh-CN" altLang="en-US"/>
          </a:p>
        </p:txBody>
      </p:sp>
      <p:sp>
        <p:nvSpPr>
          <p:cNvPr id="104865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5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8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2017/7/11</a:t>
            </a:fld>
            <a:endParaRPr lang="zh-CN" altLang="en-US"/>
          </a:p>
        </p:txBody>
      </p:sp>
      <p:sp>
        <p:nvSpPr>
          <p:cNvPr id="1048639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40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1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1048662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1048663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1048664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2017/7/11</a:t>
            </a:fld>
            <a:endParaRPr lang="zh-CN" altLang="en-US"/>
          </a:p>
        </p:txBody>
      </p:sp>
      <p:sp>
        <p:nvSpPr>
          <p:cNvPr id="1048665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66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5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1048656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1048657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1048658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2017/7/11</a:t>
            </a:fld>
            <a:endParaRPr lang="zh-CN" altLang="en-US"/>
          </a:p>
        </p:txBody>
      </p:sp>
      <p:sp>
        <p:nvSpPr>
          <p:cNvPr id="1048659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60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Picture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48576" name="标题 1026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48577" name="文本占位符 1027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48578" name="日期占位符 1028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>
              <a:defRPr sz="1400"/>
            </a:lvl1pPr>
          </a:lstStyle>
          <a:p>
            <a:endParaRPr lang="zh-CN" altLang="en-US"/>
          </a:p>
        </p:txBody>
      </p:sp>
      <p:sp>
        <p:nvSpPr>
          <p:cNvPr id="1048579" name="页脚占位符 1029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ctr">
              <a:defRPr sz="1400"/>
            </a:lvl1pPr>
          </a:lstStyle>
          <a:p>
            <a:endParaRPr lang="zh-CN" altLang="en-US"/>
          </a:p>
        </p:txBody>
      </p:sp>
      <p:sp>
        <p:nvSpPr>
          <p:cNvPr id="1048580" name="灯片编号占位符 1030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r">
              <a:defRPr sz="1400"/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3600" b="0" i="0" u="none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6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b="1">
                <a:latin typeface="Times New Roman" charset="0"/>
              </a:rPr>
              <a:t>Address on Session One of the First ASEM  Conference on Women's Economic Empowerment</a:t>
            </a:r>
          </a:p>
        </p:txBody>
      </p:sp>
      <p:sp>
        <p:nvSpPr>
          <p:cNvPr id="1048587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  <a:p>
            <a:endParaRPr lang="en-US" altLang="zh-CN" sz="2000" b="1"/>
          </a:p>
          <a:p>
            <a:r>
              <a:rPr lang="en-US" altLang="zh-CN" sz="2000" b="1"/>
              <a:t>TAN LIN</a:t>
            </a:r>
          </a:p>
          <a:p>
            <a:r>
              <a:rPr lang="en-US" altLang="zh-CN" sz="2000"/>
              <a:t>Vice-President of the All-China Women's Federation</a:t>
            </a:r>
          </a:p>
        </p:txBody>
      </p:sp>
      <p:sp>
        <p:nvSpPr>
          <p:cNvPr id="1048588" name="文本框 3"/>
          <p:cNvSpPr txBox="1"/>
          <p:nvPr/>
        </p:nvSpPr>
        <p:spPr>
          <a:xfrm>
            <a:off x="4271010" y="4650740"/>
            <a:ext cx="4143375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May 25th, 2017, Vilnius, Lithuania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4" name="标题 1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773430"/>
          </a:xfrm>
        </p:spPr>
        <p:txBody>
          <a:bodyPr/>
          <a:lstStyle/>
          <a:p>
            <a:pPr algn="ctr"/>
            <a:r>
              <a:rPr lang="zh-CN" altLang="en-US" sz="4000" b="1"/>
              <a:t> </a:t>
            </a:r>
            <a:r>
              <a:rPr lang="en-US" altLang="zh-CN" sz="4000" b="1"/>
              <a:t>W</a:t>
            </a:r>
            <a:r>
              <a:rPr lang="zh-CN" altLang="en-US" sz="4000" b="1"/>
              <a:t>omen </a:t>
            </a:r>
            <a:r>
              <a:rPr lang="en-US" altLang="zh-CN" sz="4000" b="1"/>
              <a:t>H</a:t>
            </a:r>
            <a:r>
              <a:rPr lang="zh-CN" altLang="en-US" sz="4000" b="1"/>
              <a:t>old up </a:t>
            </a:r>
            <a:r>
              <a:rPr lang="en-US" altLang="zh-CN" sz="4000" b="1"/>
              <a:t>H</a:t>
            </a:r>
            <a:r>
              <a:rPr lang="zh-CN" altLang="en-US" sz="4000" b="1"/>
              <a:t>alf the </a:t>
            </a:r>
            <a:r>
              <a:rPr lang="en-US" altLang="zh-CN" sz="4000" b="1"/>
              <a:t>S</a:t>
            </a:r>
            <a:r>
              <a:rPr lang="zh-CN" altLang="en-US" sz="4000" b="1"/>
              <a:t>ky</a:t>
            </a:r>
            <a:r>
              <a:rPr lang="zh-CN" altLang="en-US" b="1"/>
              <a:t> </a:t>
            </a:r>
          </a:p>
        </p:txBody>
      </p:sp>
      <p:sp>
        <p:nvSpPr>
          <p:cNvPr id="1048595" name="内容占位符 2"/>
          <p:cNvSpPr>
            <a:spLocks noGrp="1"/>
          </p:cNvSpPr>
          <p:nvPr>
            <p:ph idx="1"/>
          </p:nvPr>
        </p:nvSpPr>
        <p:spPr>
          <a:xfrm>
            <a:off x="609600" y="1063625"/>
            <a:ext cx="10972800" cy="5065395"/>
          </a:xfrm>
        </p:spPr>
        <p:txBody>
          <a:bodyPr/>
          <a:lstStyle/>
          <a:p>
            <a:r>
              <a:rPr lang="en-US" altLang="zh-CN" sz="2400">
                <a:latin typeface="Times New Roman" charset="0"/>
              </a:rPr>
              <a:t>W</a:t>
            </a:r>
            <a:r>
              <a:rPr lang="zh-CN" altLang="en-US" sz="2400">
                <a:latin typeface="Times New Roman" charset="0"/>
              </a:rPr>
              <a:t>omen</a:t>
            </a:r>
            <a:r>
              <a:rPr lang="en-US" altLang="zh-CN" sz="2400">
                <a:latin typeface="Times New Roman" charset="0"/>
              </a:rPr>
              <a:t>'</a:t>
            </a:r>
            <a:r>
              <a:rPr lang="zh-CN" altLang="en-US" sz="2400">
                <a:latin typeface="Times New Roman" charset="0"/>
              </a:rPr>
              <a:t>s employment sectors and fields of work are expanding</a:t>
            </a:r>
          </a:p>
          <a:p>
            <a:r>
              <a:rPr lang="en-US" altLang="zh-CN" sz="2400">
                <a:latin typeface="Times New Roman" charset="0"/>
              </a:rPr>
              <a:t>W</a:t>
            </a:r>
            <a:r>
              <a:rPr lang="zh-CN" altLang="en-US" sz="2400">
                <a:latin typeface="Times New Roman" charset="0"/>
              </a:rPr>
              <a:t>omen</a:t>
            </a:r>
            <a:r>
              <a:rPr lang="en-US" altLang="zh-CN" sz="2400">
                <a:latin typeface="Times New Roman" charset="0"/>
              </a:rPr>
              <a:t>'</a:t>
            </a:r>
            <a:r>
              <a:rPr lang="zh-CN" altLang="en-US" sz="2400">
                <a:latin typeface="Times New Roman" charset="0"/>
              </a:rPr>
              <a:t>s employment structure becomes more balanced</a:t>
            </a:r>
          </a:p>
          <a:p>
            <a:r>
              <a:rPr lang="zh-CN" altLang="en-US" sz="2400">
                <a:latin typeface="Times New Roman" charset="0"/>
              </a:rPr>
              <a:t>More and more women are taking jobs in technology and knowledge-intensive industries</a:t>
            </a:r>
          </a:p>
          <a:p>
            <a:r>
              <a:rPr lang="zh-CN" altLang="en-US" sz="2400">
                <a:latin typeface="Times New Roman" charset="0"/>
              </a:rPr>
              <a:t>Women shine in every field in China. </a:t>
            </a:r>
          </a:p>
          <a:p>
            <a:r>
              <a:rPr lang="zh-CN" altLang="en-US" sz="2400">
                <a:latin typeface="Times New Roman" charset="0"/>
              </a:rPr>
              <a:t>Chinese women are weaving the "Chinese Dream" with wisdom, courage, determination and devotion.</a:t>
            </a:r>
          </a:p>
        </p:txBody>
      </p:sp>
      <p:pic>
        <p:nvPicPr>
          <p:cNvPr id="2097154" name="图片 3" descr="247673332_8(2017-04-14 15_17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05" y="4597400"/>
            <a:ext cx="2775585" cy="2242185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2097155" name="图片 1" descr="cfp429002737(2017-04-14 15_2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2440" y="4598035"/>
            <a:ext cx="2422525" cy="2224405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2097156" name="内容占位符 17410" descr="2十二届全国人大会议新闻发言人傅莹，曾任中国驻菲律宾、澳大利亚、英国等国大使，外交部副部长等职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9265920" y="4616450"/>
            <a:ext cx="2840990" cy="2164715"/>
          </a:xfrm>
          <a:ln w="9525">
            <a:noFill/>
            <a:miter/>
          </a:ln>
        </p:spPr>
      </p:pic>
      <p:pic>
        <p:nvPicPr>
          <p:cNvPr id="2097157" name="图片 3" descr="女企业家高峰论坛—中国妇女报徐建军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1010" y="4619625"/>
            <a:ext cx="3591560" cy="223139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6" name="标题 1"/>
          <p:cNvSpPr>
            <a:spLocks noGrp="1"/>
          </p:cNvSpPr>
          <p:nvPr>
            <p:ph type="title"/>
          </p:nvPr>
        </p:nvSpPr>
        <p:spPr>
          <a:xfrm>
            <a:off x="-307340" y="274955"/>
            <a:ext cx="12943840" cy="1143000"/>
          </a:xfrm>
        </p:spPr>
        <p:txBody>
          <a:bodyPr/>
          <a:lstStyle/>
          <a:p>
            <a:pPr algn="ctr"/>
            <a:r>
              <a:rPr lang="zh-CN" altLang="en-US">
                <a:sym typeface="+mn-ea"/>
              </a:rPr>
              <a:t/>
            </a:r>
            <a:br>
              <a:rPr lang="zh-CN" altLang="en-US">
                <a:sym typeface="+mn-ea"/>
              </a:rPr>
            </a:br>
            <a:r>
              <a:rPr lang="zh-CN" altLang="en-US">
                <a:cs typeface="微软雅黑" charset="0"/>
                <a:sym typeface="+mn-ea"/>
              </a:rPr>
              <a:t>Ⅰ</a:t>
            </a:r>
            <a:r>
              <a:rPr lang="en-US" altLang="zh-CN" sz="4000">
                <a:sym typeface="+mn-ea"/>
              </a:rPr>
              <a:t>. C</a:t>
            </a:r>
            <a:r>
              <a:rPr lang="zh-CN" altLang="en-US" sz="4000">
                <a:sym typeface="+mn-ea"/>
              </a:rPr>
              <a:t>reating </a:t>
            </a:r>
            <a:r>
              <a:rPr lang="en-US" altLang="zh-CN" sz="4000">
                <a:sym typeface="+mn-ea"/>
              </a:rPr>
              <a:t>F</a:t>
            </a:r>
            <a:r>
              <a:rPr lang="zh-CN" altLang="en-US" sz="4000">
                <a:sym typeface="+mn-ea"/>
              </a:rPr>
              <a:t>avorable </a:t>
            </a:r>
            <a:r>
              <a:rPr lang="en-US" altLang="zh-CN" sz="4000">
                <a:sym typeface="+mn-ea"/>
              </a:rPr>
              <a:t>L</a:t>
            </a:r>
            <a:r>
              <a:rPr lang="zh-CN" altLang="en-US" sz="4000">
                <a:sym typeface="+mn-ea"/>
              </a:rPr>
              <a:t>egal and </a:t>
            </a:r>
            <a:r>
              <a:rPr lang="en-US" altLang="zh-CN" sz="4000">
                <a:sym typeface="+mn-ea"/>
              </a:rPr>
              <a:t>P</a:t>
            </a:r>
            <a:r>
              <a:rPr lang="zh-CN" altLang="en-US" sz="4000">
                <a:sym typeface="+mn-ea"/>
              </a:rPr>
              <a:t>olicy </a:t>
            </a:r>
            <a:r>
              <a:rPr lang="en-US" altLang="zh-CN" sz="4000">
                <a:sym typeface="+mn-ea"/>
              </a:rPr>
              <a:t>E</a:t>
            </a:r>
            <a:r>
              <a:rPr lang="zh-CN" altLang="en-US" sz="4000">
                <a:sym typeface="+mn-ea"/>
              </a:rPr>
              <a:t>nvironment</a:t>
            </a:r>
          </a:p>
          <a:p>
            <a:endParaRPr lang="zh-CN" altLang="en-US"/>
          </a:p>
        </p:txBody>
      </p:sp>
      <p:sp>
        <p:nvSpPr>
          <p:cNvPr id="1048597" name="内容占位符 2"/>
          <p:cNvSpPr>
            <a:spLocks noGrp="1"/>
          </p:cNvSpPr>
          <p:nvPr>
            <p:ph idx="1"/>
          </p:nvPr>
        </p:nvSpPr>
        <p:spPr>
          <a:xfrm>
            <a:off x="609600" y="1692910"/>
            <a:ext cx="10972800" cy="4435475"/>
          </a:xfrm>
        </p:spPr>
        <p:txBody>
          <a:bodyPr/>
          <a:lstStyle/>
          <a:p>
            <a:r>
              <a:rPr lang="en-US" altLang="zh-CN" sz="2400">
                <a:latin typeface="Times New Roman" charset="0"/>
                <a:sym typeface="+mn-ea"/>
              </a:rPr>
              <a:t>T</a:t>
            </a:r>
            <a:r>
              <a:rPr lang="zh-CN" altLang="en-US" sz="2400">
                <a:latin typeface="Times New Roman" charset="0"/>
                <a:sym typeface="+mn-ea"/>
              </a:rPr>
              <a:t>he government firmly put forward the goal of </a:t>
            </a:r>
            <a:r>
              <a:rPr lang="en-US" altLang="zh-CN" sz="2400">
                <a:latin typeface="Times New Roman" charset="0"/>
                <a:sym typeface="+mn-ea"/>
              </a:rPr>
              <a:t>"</a:t>
            </a:r>
            <a:r>
              <a:rPr lang="zh-CN" altLang="en-US" sz="2400">
                <a:latin typeface="Times New Roman" charset="0"/>
                <a:sym typeface="+mn-ea"/>
              </a:rPr>
              <a:t>promoting women</a:t>
            </a:r>
            <a:r>
              <a:rPr lang="en-US" altLang="zh-CN" sz="2400">
                <a:latin typeface="Times New Roman" charset="0"/>
                <a:sym typeface="+mn-ea"/>
              </a:rPr>
              <a:t>'</a:t>
            </a:r>
            <a:r>
              <a:rPr lang="zh-CN" altLang="en-US" sz="2400">
                <a:latin typeface="Times New Roman" charset="0"/>
                <a:sym typeface="+mn-ea"/>
              </a:rPr>
              <a:t>s all-round development</a:t>
            </a:r>
            <a:r>
              <a:rPr lang="en-US" altLang="zh-CN" sz="2400">
                <a:latin typeface="Times New Roman" charset="0"/>
                <a:sym typeface="+mn-ea"/>
              </a:rPr>
              <a:t>" i</a:t>
            </a:r>
            <a:r>
              <a:rPr lang="zh-CN" altLang="en-US" sz="2400">
                <a:latin typeface="Times New Roman" charset="0"/>
              </a:rPr>
              <a:t>n the 13th Five-Year Plan for National Economic and Social Development</a:t>
            </a:r>
            <a:r>
              <a:rPr lang="en-US" altLang="zh-CN" sz="2400">
                <a:latin typeface="Times New Roman" charset="0"/>
              </a:rPr>
              <a:t>.</a:t>
            </a:r>
          </a:p>
          <a:p>
            <a:endParaRPr lang="en-US" altLang="zh-CN" sz="2400">
              <a:latin typeface="Times New Roman" charset="0"/>
            </a:endParaRPr>
          </a:p>
          <a:p>
            <a:r>
              <a:rPr lang="en-US" altLang="zh-CN" sz="2400">
                <a:latin typeface="Times New Roman" charset="0"/>
                <a:sym typeface="+mn-ea"/>
              </a:rPr>
              <a:t>F</a:t>
            </a:r>
            <a:r>
              <a:rPr lang="zh-CN" altLang="en-US" sz="2400">
                <a:latin typeface="Times New Roman" charset="0"/>
                <a:sym typeface="+mn-ea"/>
              </a:rPr>
              <a:t>ormulat</a:t>
            </a:r>
            <a:r>
              <a:rPr lang="en-US" altLang="zh-CN" sz="2400">
                <a:latin typeface="Times New Roman" charset="0"/>
                <a:sym typeface="+mn-ea"/>
              </a:rPr>
              <a:t>ing</a:t>
            </a:r>
            <a:r>
              <a:rPr lang="zh-CN" altLang="en-US" sz="2400">
                <a:latin typeface="Times New Roman" charset="0"/>
                <a:sym typeface="+mn-ea"/>
              </a:rPr>
              <a:t> and implement</a:t>
            </a:r>
            <a:r>
              <a:rPr lang="en-US" altLang="zh-CN" sz="2400">
                <a:latin typeface="Times New Roman" charset="0"/>
                <a:sym typeface="+mn-ea"/>
              </a:rPr>
              <a:t>ing</a:t>
            </a:r>
            <a:r>
              <a:rPr lang="zh-CN" altLang="en-US" sz="2400">
                <a:latin typeface="Times New Roman" charset="0"/>
                <a:sym typeface="+mn-ea"/>
              </a:rPr>
              <a:t> 3 rounds of National Programs for Women</a:t>
            </a:r>
            <a:r>
              <a:rPr lang="en-US" altLang="zh-CN" sz="2400">
                <a:latin typeface="Times New Roman" charset="0"/>
                <a:sym typeface="+mn-ea"/>
              </a:rPr>
              <a:t>'</a:t>
            </a:r>
            <a:r>
              <a:rPr lang="zh-CN" altLang="en-US" sz="2400">
                <a:latin typeface="Times New Roman" charset="0"/>
                <a:sym typeface="+mn-ea"/>
              </a:rPr>
              <a:t>s Development. </a:t>
            </a:r>
          </a:p>
          <a:p>
            <a:endParaRPr lang="zh-CN" altLang="en-US" sz="2400">
              <a:latin typeface="Times New Roman" charset="0"/>
              <a:sym typeface="+mn-ea"/>
            </a:endParaRPr>
          </a:p>
          <a:p>
            <a:r>
              <a:rPr lang="en-US" altLang="zh-CN" sz="2400">
                <a:latin typeface="Times New Roman" charset="0"/>
              </a:rPr>
              <a:t>S</a:t>
            </a:r>
            <a:r>
              <a:rPr lang="zh-CN" altLang="en-US" sz="2400">
                <a:latin typeface="Times New Roman" charset="0"/>
              </a:rPr>
              <a:t>etting up gender equality evaluation mechanisms to assess policies, laws and regulations, so as to improve gender awareness of policy makers.</a:t>
            </a:r>
          </a:p>
          <a:p>
            <a:pPr marL="0" indent="0">
              <a:buNone/>
            </a:pPr>
            <a:endParaRPr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8" name="标题 1"/>
          <p:cNvSpPr>
            <a:spLocks noGrp="1"/>
          </p:cNvSpPr>
          <p:nvPr>
            <p:ph type="title"/>
          </p:nvPr>
        </p:nvSpPr>
        <p:spPr>
          <a:xfrm>
            <a:off x="-126365" y="286385"/>
            <a:ext cx="12600940" cy="1143000"/>
          </a:xfrm>
        </p:spPr>
        <p:txBody>
          <a:bodyPr/>
          <a:lstStyle/>
          <a:p>
            <a:pPr algn="ctr"/>
            <a:r>
              <a:rPr lang="en-US" altLang="zh-CN" sz="3600">
                <a:cs typeface="微软雅黑" charset="0"/>
              </a:rPr>
              <a:t>Ⅱ</a:t>
            </a:r>
            <a:r>
              <a:rPr lang="en-US" altLang="zh-CN" sz="3600"/>
              <a:t>. Enhancing Women's Employment and Entrepreneurship</a:t>
            </a:r>
          </a:p>
        </p:txBody>
      </p:sp>
      <p:sp>
        <p:nvSpPr>
          <p:cNvPr id="1048599" name="内容占位符 2"/>
          <p:cNvSpPr>
            <a:spLocks noGrp="1"/>
          </p:cNvSpPr>
          <p:nvPr>
            <p:ph idx="1"/>
          </p:nvPr>
        </p:nvSpPr>
        <p:spPr>
          <a:xfrm>
            <a:off x="609600" y="1461135"/>
            <a:ext cx="10972800" cy="4885055"/>
          </a:xfrm>
        </p:spPr>
        <p:txBody>
          <a:bodyPr/>
          <a:lstStyle/>
          <a:p>
            <a:r>
              <a:rPr lang="zh-CN" altLang="en-US" sz="2400" b="1">
                <a:latin typeface="Times New Roman" charset="0"/>
              </a:rPr>
              <a:t> </a:t>
            </a:r>
            <a:r>
              <a:rPr lang="en-US" altLang="zh-CN" sz="2400" b="1">
                <a:latin typeface="Times New Roman" charset="0"/>
              </a:rPr>
              <a:t>P</a:t>
            </a:r>
            <a:r>
              <a:rPr lang="zh-CN" altLang="en-US" sz="2400" b="1">
                <a:latin typeface="Times New Roman" charset="0"/>
              </a:rPr>
              <a:t>olicy of subsidized micro-credit scheme for women</a:t>
            </a:r>
          </a:p>
          <a:p>
            <a:pPr marL="0" indent="0">
              <a:buNone/>
            </a:pPr>
            <a:r>
              <a:rPr lang="en-US" altLang="zh-CN" sz="2400">
                <a:latin typeface="Times New Roman" charset="0"/>
              </a:rPr>
              <a:t>    --</a:t>
            </a:r>
            <a:r>
              <a:rPr lang="zh-CN" altLang="en-US" sz="2400">
                <a:latin typeface="Times New Roman" charset="0"/>
              </a:rPr>
              <a:t>30</a:t>
            </a:r>
            <a:r>
              <a:rPr lang="en-US" altLang="zh-CN" sz="2400">
                <a:latin typeface="Times New Roman" charset="0"/>
              </a:rPr>
              <a:t>.</a:t>
            </a:r>
            <a:r>
              <a:rPr lang="zh-CN" altLang="en-US" sz="2400">
                <a:latin typeface="Times New Roman" charset="0"/>
              </a:rPr>
              <a:t>19 billion yuan of loans have been issued</a:t>
            </a:r>
          </a:p>
          <a:p>
            <a:pPr marL="0" indent="0">
              <a:buNone/>
            </a:pPr>
            <a:r>
              <a:rPr lang="en-US" altLang="zh-CN" sz="2400">
                <a:latin typeface="Times New Roman" charset="0"/>
              </a:rPr>
              <a:t>    --27.1 billion yuan of interest paid by central and local government</a:t>
            </a:r>
          </a:p>
          <a:p>
            <a:pPr marL="0" indent="0">
              <a:buNone/>
            </a:pPr>
            <a:r>
              <a:rPr lang="en-US" altLang="zh-CN" sz="2400">
                <a:latin typeface="Times New Roman" charset="0"/>
              </a:rPr>
              <a:t>    --5.75 million women received the loans and tens of millions of women started their own businesses</a:t>
            </a:r>
          </a:p>
          <a:p>
            <a:pPr marL="0" indent="0">
              <a:buNone/>
            </a:pPr>
            <a:endParaRPr lang="en-US" altLang="zh-CN" sz="2400">
              <a:latin typeface="Times New Roman" charset="0"/>
            </a:endParaRPr>
          </a:p>
          <a:p>
            <a:r>
              <a:rPr lang="en-US" sz="2400" b="1">
                <a:latin typeface="Times New Roman" charset="0"/>
              </a:rPr>
              <a:t>V</a:t>
            </a:r>
            <a:r>
              <a:rPr lang="zh-CN" altLang="en-US" sz="2400" b="1">
                <a:latin typeface="Times New Roman" charset="0"/>
              </a:rPr>
              <a:t>arious professional skill training and guidance programs for women</a:t>
            </a:r>
          </a:p>
          <a:p>
            <a:r>
              <a:rPr lang="en-US" altLang="zh-CN" sz="2400" b="1">
                <a:latin typeface="Times New Roman" charset="0"/>
              </a:rPr>
              <a:t>E</a:t>
            </a:r>
            <a:r>
              <a:rPr lang="zh-CN" altLang="en-US" sz="2400" b="1">
                <a:latin typeface="Times New Roman" charset="0"/>
              </a:rPr>
              <a:t>stablishment of diverse specialized cooperatives and associations</a:t>
            </a:r>
          </a:p>
          <a:p>
            <a:r>
              <a:rPr lang="en-US" altLang="zh-CN" sz="2400" b="1">
                <a:latin typeface="Times New Roman" charset="0"/>
              </a:rPr>
              <a:t>M</a:t>
            </a:r>
            <a:r>
              <a:rPr lang="zh-CN" altLang="en-US" sz="2400" b="1">
                <a:latin typeface="Times New Roman" charset="0"/>
              </a:rPr>
              <a:t>entor programs for female college graduates</a:t>
            </a:r>
          </a:p>
          <a:p>
            <a:endParaRPr lang="zh-CN" altLang="en-US" sz="2400">
              <a:latin typeface="Times New Roman" charset="0"/>
            </a:endParaRPr>
          </a:p>
          <a:p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3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sz="4000" b="1"/>
              <a:t/>
            </a:r>
            <a:br>
              <a:rPr lang="en-US" altLang="zh-CN" sz="4000" b="1"/>
            </a:br>
            <a:r>
              <a:rPr lang="en-US" altLang="zh-CN" sz="4000">
                <a:cs typeface="微软雅黑" charset="0"/>
              </a:rPr>
              <a:t>Ⅲ</a:t>
            </a:r>
            <a:r>
              <a:rPr lang="en-US" altLang="zh-CN" sz="4000"/>
              <a:t>. Supporting Women's Participation in Innovative Development</a:t>
            </a:r>
          </a:p>
        </p:txBody>
      </p:sp>
      <p:sp>
        <p:nvSpPr>
          <p:cNvPr id="1048604" name="内容占位符 2"/>
          <p:cNvSpPr>
            <a:spLocks noGrp="1"/>
          </p:cNvSpPr>
          <p:nvPr>
            <p:ph idx="1"/>
          </p:nvPr>
        </p:nvSpPr>
        <p:spPr>
          <a:xfrm>
            <a:off x="609600" y="1772920"/>
            <a:ext cx="10972800" cy="4354830"/>
          </a:xfrm>
        </p:spPr>
        <p:txBody>
          <a:bodyPr/>
          <a:lstStyle/>
          <a:p>
            <a:endParaRPr lang="zh-CN" altLang="en-US" sz="2400">
              <a:latin typeface="Times New Roman" charset="0"/>
            </a:endParaRPr>
          </a:p>
          <a:p>
            <a:r>
              <a:rPr lang="zh-CN" altLang="en-US" sz="2400">
                <a:latin typeface="Times New Roman" charset="0"/>
              </a:rPr>
              <a:t> </a:t>
            </a:r>
            <a:r>
              <a:rPr lang="en-US" altLang="zh-CN" sz="2400">
                <a:latin typeface="Times New Roman" charset="0"/>
              </a:rPr>
              <a:t>D</a:t>
            </a:r>
            <a:r>
              <a:rPr lang="zh-CN" altLang="en-US" sz="2400">
                <a:latin typeface="Times New Roman" charset="0"/>
              </a:rPr>
              <a:t>igital literacy training</a:t>
            </a:r>
          </a:p>
          <a:p>
            <a:r>
              <a:rPr lang="en-US" altLang="zh-CN" sz="2400">
                <a:latin typeface="Times New Roman" charset="0"/>
              </a:rPr>
              <a:t> E</a:t>
            </a:r>
            <a:r>
              <a:rPr lang="zh-CN" altLang="en-US" sz="2400">
                <a:latin typeface="Times New Roman" charset="0"/>
              </a:rPr>
              <a:t>-</a:t>
            </a:r>
            <a:r>
              <a:rPr lang="en-US" altLang="zh-CN" sz="2400">
                <a:latin typeface="Times New Roman" charset="0"/>
              </a:rPr>
              <a:t>C</a:t>
            </a:r>
            <a:r>
              <a:rPr lang="zh-CN" altLang="en-US" sz="2400">
                <a:latin typeface="Times New Roman" charset="0"/>
              </a:rPr>
              <a:t>ommerce training</a:t>
            </a:r>
          </a:p>
          <a:p>
            <a:r>
              <a:rPr lang="en-US" altLang="zh-CN" sz="2400">
                <a:latin typeface="Times New Roman" charset="0"/>
              </a:rPr>
              <a:t> S</a:t>
            </a:r>
            <a:r>
              <a:rPr lang="zh-CN" altLang="en-US" sz="2400">
                <a:latin typeface="Times New Roman" charset="0"/>
              </a:rPr>
              <a:t>tart-up centers and incubators for businesses with new technologies</a:t>
            </a:r>
          </a:p>
          <a:p>
            <a:endParaRPr lang="zh-CN" altLang="en-US" sz="2400" b="1">
              <a:latin typeface="Times New Roman" charset="0"/>
            </a:endParaRPr>
          </a:p>
          <a:p>
            <a:r>
              <a:rPr lang="zh-CN" altLang="en-US" sz="2400" b="1">
                <a:latin typeface="Times New Roman" charset="0"/>
              </a:rPr>
              <a:t>In China, women account for 55% of Internet entrepreneurs and 43% of the Internet employees.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3" name="标题 1"/>
          <p:cNvSpPr>
            <a:spLocks noGrp="1"/>
          </p:cNvSpPr>
          <p:nvPr>
            <p:ph type="title"/>
          </p:nvPr>
        </p:nvSpPr>
        <p:spPr>
          <a:xfrm>
            <a:off x="-135255" y="274955"/>
            <a:ext cx="12327255" cy="1143000"/>
          </a:xfrm>
        </p:spPr>
        <p:txBody>
          <a:bodyPr/>
          <a:lstStyle/>
          <a:p>
            <a:pPr algn="ctr"/>
            <a:r>
              <a:rPr lang="en-US" altLang="zh-CN" sz="3600">
                <a:cs typeface="微软雅黑" charset="0"/>
              </a:rPr>
              <a:t>Ⅳ</a:t>
            </a:r>
            <a:r>
              <a:rPr lang="en-US" altLang="zh-CN" sz="3600"/>
              <a:t>.Implementing Targeted Poverty Alleviation for Women</a:t>
            </a:r>
          </a:p>
        </p:txBody>
      </p:sp>
      <p:sp>
        <p:nvSpPr>
          <p:cNvPr id="1048614" name="内容占位符 2"/>
          <p:cNvSpPr>
            <a:spLocks noGrp="1"/>
          </p:cNvSpPr>
          <p:nvPr>
            <p:ph idx="1"/>
          </p:nvPr>
        </p:nvSpPr>
        <p:spPr>
          <a:xfrm>
            <a:off x="609600" y="1637030"/>
            <a:ext cx="10972800" cy="4490720"/>
          </a:xfrm>
        </p:spPr>
        <p:txBody>
          <a:bodyPr/>
          <a:lstStyle/>
          <a:p>
            <a:r>
              <a:rPr lang="en-US" altLang="zh-CN" sz="2400">
                <a:latin typeface="Times New Roman" charset="0"/>
              </a:rPr>
              <a:t>"</a:t>
            </a:r>
            <a:r>
              <a:rPr lang="zh-CN" altLang="en-US" sz="2400">
                <a:latin typeface="Times New Roman" charset="0"/>
              </a:rPr>
              <a:t>Leave no one behind</a:t>
            </a:r>
            <a:r>
              <a:rPr lang="en-US" altLang="zh-CN" sz="2400">
                <a:latin typeface="Times New Roman" charset="0"/>
              </a:rPr>
              <a:t>"</a:t>
            </a:r>
            <a:r>
              <a:rPr lang="zh-CN" altLang="en-US" sz="2400">
                <a:latin typeface="Times New Roman" charset="0"/>
              </a:rPr>
              <a:t> is not only the requirement of sustainable development, but also Chinese government</a:t>
            </a:r>
            <a:r>
              <a:rPr lang="en-US" altLang="zh-CN" sz="2400">
                <a:latin typeface="Times New Roman" charset="0"/>
              </a:rPr>
              <a:t>'</a:t>
            </a:r>
            <a:r>
              <a:rPr lang="zh-CN" altLang="en-US" sz="2400">
                <a:latin typeface="Times New Roman" charset="0"/>
              </a:rPr>
              <a:t>s commitment</a:t>
            </a:r>
            <a:r>
              <a:rPr lang="en-US" altLang="zh-CN" sz="2400">
                <a:latin typeface="Times New Roman" charset="0"/>
              </a:rPr>
              <a:t>.</a:t>
            </a:r>
          </a:p>
          <a:p>
            <a:pPr marL="0" indent="0">
              <a:buNone/>
            </a:pPr>
            <a:endParaRPr lang="en-US" altLang="zh-CN" sz="2400">
              <a:latin typeface="Times New Roman" charset="0"/>
            </a:endParaRPr>
          </a:p>
          <a:p>
            <a:r>
              <a:rPr lang="zh-CN" altLang="en-US" sz="2400">
                <a:latin typeface="Times New Roman" charset="0"/>
              </a:rPr>
              <a:t> The All-China Women</a:t>
            </a:r>
            <a:r>
              <a:rPr lang="en-US" altLang="zh-CN" sz="2400">
                <a:latin typeface="Times New Roman" charset="0"/>
              </a:rPr>
              <a:t>'</a:t>
            </a:r>
            <a:r>
              <a:rPr lang="zh-CN" altLang="en-US" sz="2400">
                <a:latin typeface="Times New Roman" charset="0"/>
              </a:rPr>
              <a:t>s Federation conducts poverty alleviation actions for women focusing on seven priorities, namely, publicity and education, skills training, subsidized micro-credit loans, handicraft and weaving, role models, free health checking and public charity projects</a:t>
            </a:r>
            <a:r>
              <a:rPr lang="en-US" altLang="zh-CN" sz="2400">
                <a:latin typeface="Times New Roman" charset="0"/>
              </a:rPr>
              <a:t>,helping women to get out of poverty.</a:t>
            </a:r>
          </a:p>
          <a:p>
            <a:pPr marL="0" indent="0">
              <a:buNone/>
            </a:pPr>
            <a:endParaRPr lang="zh-CN" altLang="en-US"/>
          </a:p>
        </p:txBody>
      </p:sp>
      <p:sp>
        <p:nvSpPr>
          <p:cNvPr id="1048615" name="未知 99"/>
          <p:cNvSpPr/>
          <p:nvPr/>
        </p:nvSpPr>
        <p:spPr>
          <a:xfrm>
            <a:off x="63500" y="63500"/>
            <a:ext cx="5080000" cy="635000"/>
          </a:xfrm>
          <a:prstGeom prst="rect">
            <a:avLst/>
          </a:prstGeom>
        </p:spPr>
        <p:txBody>
          <a:bodyPr/>
          <a:lstStyle/>
          <a:p>
            <a:pPr marL="0" indent="0" algn="l"/>
            <a:endParaRPr lang="zh-CN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7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97167" name="图片 3" descr="CqgNOld-EGSAIZueAAAAAAAAAAA115.500x3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80" y="1014730"/>
            <a:ext cx="4417060" cy="3118485"/>
          </a:xfrm>
          <a:prstGeom prst="rect">
            <a:avLst/>
          </a:prstGeom>
        </p:spPr>
      </p:pic>
      <p:sp>
        <p:nvSpPr>
          <p:cNvPr id="1048628" name="文本框 5"/>
          <p:cNvSpPr txBox="1"/>
          <p:nvPr/>
        </p:nvSpPr>
        <p:spPr>
          <a:xfrm>
            <a:off x="1595755" y="4375150"/>
            <a:ext cx="3719195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/>
              <a:t>Asia-Europe Meeting</a:t>
            </a:r>
          </a:p>
        </p:txBody>
      </p:sp>
      <p:sp>
        <p:nvSpPr>
          <p:cNvPr id="1048629" name="文本框 6"/>
          <p:cNvSpPr txBox="1"/>
          <p:nvPr/>
        </p:nvSpPr>
        <p:spPr>
          <a:xfrm>
            <a:off x="6877685" y="4398010"/>
            <a:ext cx="5039995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/>
              <a:t>The "Belt and Road" Initiative</a:t>
            </a:r>
          </a:p>
        </p:txBody>
      </p:sp>
      <p:sp>
        <p:nvSpPr>
          <p:cNvPr id="1048630" name="内容占位符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97168" name="图片 8" descr="huibia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7510" y="1610995"/>
            <a:ext cx="1729740" cy="172974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1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32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zh-CN" altLang="en-US"/>
          </a:p>
          <a:p>
            <a:pPr marL="0" indent="0" algn="ctr">
              <a:buNone/>
            </a:pPr>
            <a:endParaRPr lang="zh-CN" altLang="en-US"/>
          </a:p>
          <a:p>
            <a:pPr marL="0" indent="0" algn="ctr">
              <a:buNone/>
            </a:pPr>
            <a:endParaRPr lang="zh-CN" altLang="en-US"/>
          </a:p>
          <a:p>
            <a:pPr marL="0" indent="0" algn="ctr">
              <a:buNone/>
            </a:pPr>
            <a:r>
              <a:rPr lang="en-US" sz="4000"/>
              <a:t>Thank you all!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蓝色背景">
  <a:themeElements>
    <a:clrScheme name="">
      <a:dk1>
        <a:srgbClr val="FFFFFF"/>
      </a:dk1>
      <a:lt1>
        <a:srgbClr val="000000"/>
      </a:lt1>
      <a:dk2>
        <a:srgbClr val="E3EBF1"/>
      </a:dk2>
      <a:lt2>
        <a:srgbClr val="336699"/>
      </a:lt2>
      <a:accent1>
        <a:srgbClr val="DDDDDD"/>
      </a:accent1>
      <a:accent2>
        <a:srgbClr val="B2B2B2"/>
      </a:accent2>
      <a:accent3>
        <a:srgbClr val="AAAAAA"/>
      </a:accent3>
      <a:accent4>
        <a:srgbClr val="DCDCDC"/>
      </a:accent4>
      <a:accent5>
        <a:srgbClr val="EBEBEB"/>
      </a:accent5>
      <a:accent6>
        <a:srgbClr val="9F9F9F"/>
      </a:accent6>
      <a:hlink>
        <a:srgbClr val="0099FF"/>
      </a:hlink>
      <a:folHlink>
        <a:srgbClr val="0066FF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DDDDDD"/>
        </a:accent1>
        <a:accent2>
          <a:srgbClr val="B2B2B2"/>
        </a:accent2>
        <a:accent3>
          <a:srgbClr val="AAAAAA"/>
        </a:accent3>
        <a:accent4>
          <a:srgbClr val="DCDCDC"/>
        </a:accent4>
        <a:accent5>
          <a:srgbClr val="EBEBEB"/>
        </a:accent5>
        <a:accent6>
          <a:srgbClr val="9F9F9F"/>
        </a:accent6>
        <a:hlink>
          <a:srgbClr val="0099FF"/>
        </a:hlink>
        <a:folHlink>
          <a:srgbClr val="0066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1497</Words>
  <Application>Microsoft Office PowerPoint</Application>
  <PresentationFormat>Widescreen</PresentationFormat>
  <Paragraphs>45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微软雅黑</vt:lpstr>
      <vt:lpstr>宋体</vt:lpstr>
      <vt:lpstr>Arial</vt:lpstr>
      <vt:lpstr>Calibri</vt:lpstr>
      <vt:lpstr>Times New Roman</vt:lpstr>
      <vt:lpstr>蓝色背景</vt:lpstr>
      <vt:lpstr>Address on Session One of the First ASEM  Conference on Women's Economic Empowerment</vt:lpstr>
      <vt:lpstr> Women Hold up Half the Sky </vt:lpstr>
      <vt:lpstr> Ⅰ. Creating Favorable Legal and Policy Environment </vt:lpstr>
      <vt:lpstr>Ⅱ. Enhancing Women's Employment and Entrepreneurship</vt:lpstr>
      <vt:lpstr> Ⅲ. Supporting Women's Participation in Innovative Development</vt:lpstr>
      <vt:lpstr>Ⅳ.Implementing Targeted Poverty Alleviation for Women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Address on Session One of the First ASEM  Conference on Women's Economic Empowerment</dc:title>
  <dc:creator>LHCan</dc:creator>
  <cp:lastModifiedBy>Romantė Šilytė</cp:lastModifiedBy>
  <cp:revision>1</cp:revision>
  <dcterms:created xsi:type="dcterms:W3CDTF">2017-05-18T22:09:00Z</dcterms:created>
  <dcterms:modified xsi:type="dcterms:W3CDTF">2017-07-11T12:32:38Z</dcterms:modified>
</cp:coreProperties>
</file>