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 id="2147483874" r:id="rId2"/>
    <p:sldMasterId id="2147483898" r:id="rId3"/>
  </p:sldMasterIdLst>
  <p:notesMasterIdLst>
    <p:notesMasterId r:id="rId14"/>
  </p:notesMasterIdLst>
  <p:handoutMasterIdLst>
    <p:handoutMasterId r:id="rId15"/>
  </p:handoutMasterIdLst>
  <p:sldIdLst>
    <p:sldId id="299" r:id="rId4"/>
    <p:sldId id="335" r:id="rId5"/>
    <p:sldId id="334" r:id="rId6"/>
    <p:sldId id="288" r:id="rId7"/>
    <p:sldId id="330" r:id="rId8"/>
    <p:sldId id="318" r:id="rId9"/>
    <p:sldId id="329" r:id="rId10"/>
    <p:sldId id="328" r:id="rId11"/>
    <p:sldId id="331" r:id="rId12"/>
    <p:sldId id="279"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6" autoAdjust="0"/>
    <p:restoredTop sz="59287" autoAdjust="0"/>
  </p:normalViewPr>
  <p:slideViewPr>
    <p:cSldViewPr snapToGrid="0">
      <p:cViewPr varScale="1">
        <p:scale>
          <a:sx n="66" d="100"/>
          <a:sy n="66" d="100"/>
        </p:scale>
        <p:origin x="234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4F1DEA-84D7-4286-849E-D7B5EB57EFD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771BB242-3602-4333-97DC-AB6F1F4F4521}">
      <dgm:prSet phldrT="[Text]" custT="1"/>
      <dgm:spPr>
        <a:solidFill>
          <a:schemeClr val="accent2"/>
        </a:solidFill>
      </dgm:spPr>
      <dgm:t>
        <a:bodyPr/>
        <a:lstStyle/>
        <a:p>
          <a:r>
            <a:rPr lang="fr-CH" sz="2000" dirty="0" smtClean="0"/>
            <a:t>Gender </a:t>
          </a:r>
          <a:r>
            <a:rPr lang="fr-CH" sz="2000" dirty="0" err="1" smtClean="0"/>
            <a:t>equality</a:t>
          </a:r>
          <a:r>
            <a:rPr lang="fr-CH" sz="2000" dirty="0" smtClean="0"/>
            <a:t> and </a:t>
          </a:r>
          <a:r>
            <a:rPr lang="fr-CH" sz="2000" dirty="0" err="1" smtClean="0"/>
            <a:t>women’s</a:t>
          </a:r>
          <a:r>
            <a:rPr lang="fr-CH" sz="2000" dirty="0" smtClean="0"/>
            <a:t> </a:t>
          </a:r>
          <a:r>
            <a:rPr lang="fr-CH" sz="2000" dirty="0" err="1" smtClean="0"/>
            <a:t>economic</a:t>
          </a:r>
          <a:r>
            <a:rPr lang="fr-CH" sz="2000" dirty="0" smtClean="0"/>
            <a:t> </a:t>
          </a:r>
          <a:r>
            <a:rPr lang="fr-CH" sz="2000" dirty="0" err="1" smtClean="0"/>
            <a:t>empowerment</a:t>
          </a:r>
          <a:endParaRPr lang="en-GB" sz="2000" dirty="0"/>
        </a:p>
      </dgm:t>
    </dgm:pt>
    <dgm:pt modelId="{38A5E059-D81F-4B0D-9189-2293D27D577C}" type="parTrans" cxnId="{9A0ECB8D-6C15-450F-9648-733E6F75B93F}">
      <dgm:prSet/>
      <dgm:spPr/>
      <dgm:t>
        <a:bodyPr/>
        <a:lstStyle/>
        <a:p>
          <a:endParaRPr lang="en-GB" sz="3200"/>
        </a:p>
      </dgm:t>
    </dgm:pt>
    <dgm:pt modelId="{952190D6-D9B2-4330-9C8A-E5C05E36833C}" type="sibTrans" cxnId="{9A0ECB8D-6C15-450F-9648-733E6F75B93F}">
      <dgm:prSet/>
      <dgm:spPr/>
      <dgm:t>
        <a:bodyPr/>
        <a:lstStyle/>
        <a:p>
          <a:endParaRPr lang="en-GB" sz="3200"/>
        </a:p>
      </dgm:t>
    </dgm:pt>
    <dgm:pt modelId="{7EAF0462-43DA-4AD0-B0A3-84897B6CF5A2}">
      <dgm:prSet phldrT="[Text]" custT="1"/>
      <dgm:spPr>
        <a:solidFill>
          <a:srgbClr val="92D050"/>
        </a:solidFill>
      </dgm:spPr>
      <dgm:t>
        <a:bodyPr/>
        <a:lstStyle/>
        <a:p>
          <a:r>
            <a:rPr lang="en-GB" sz="1600" b="1" dirty="0" smtClean="0"/>
            <a:t>Care  services</a:t>
          </a:r>
        </a:p>
        <a:p>
          <a:r>
            <a:rPr lang="en-GB" sz="1600" b="1" dirty="0" smtClean="0"/>
            <a:t> </a:t>
          </a:r>
          <a:r>
            <a:rPr lang="en-GB" sz="1100" b="0" dirty="0" smtClean="0">
              <a:effectLst/>
            </a:rPr>
            <a:t>(child-,elderly-, sick-,disabled- care)</a:t>
          </a:r>
          <a:endParaRPr lang="en-GB" sz="1100" b="0" dirty="0">
            <a:effectLst/>
          </a:endParaRPr>
        </a:p>
      </dgm:t>
    </dgm:pt>
    <dgm:pt modelId="{CC1DF59D-2E69-4B86-B4E2-B2D964871BC4}" type="parTrans" cxnId="{183EB5BD-66B8-49D4-A874-C28637D7EAC4}">
      <dgm:prSet/>
      <dgm:spPr/>
      <dgm:t>
        <a:bodyPr/>
        <a:lstStyle/>
        <a:p>
          <a:endParaRPr lang="en-GB" sz="3200"/>
        </a:p>
      </dgm:t>
    </dgm:pt>
    <dgm:pt modelId="{FA1CFB6F-C5BB-4A85-8CB2-87C35BC261B9}" type="sibTrans" cxnId="{183EB5BD-66B8-49D4-A874-C28637D7EAC4}">
      <dgm:prSet/>
      <dgm:spPr/>
      <dgm:t>
        <a:bodyPr/>
        <a:lstStyle/>
        <a:p>
          <a:endParaRPr lang="en-GB" sz="3200"/>
        </a:p>
      </dgm:t>
    </dgm:pt>
    <dgm:pt modelId="{CA76BCCB-6BEE-4A0E-922C-3E5A253F6723}">
      <dgm:prSet phldrT="[Text]" custT="1"/>
      <dgm:spPr>
        <a:solidFill>
          <a:srgbClr val="92D050"/>
        </a:solidFill>
      </dgm:spPr>
      <dgm:t>
        <a:bodyPr/>
        <a:lstStyle/>
        <a:p>
          <a:r>
            <a:rPr lang="en-GB" sz="1600" b="1" dirty="0" smtClean="0">
              <a:effectLst>
                <a:outerShdw blurRad="38100" dist="38100" dir="2700000" algn="tl">
                  <a:srgbClr val="000000">
                    <a:alpha val="43137"/>
                  </a:srgbClr>
                </a:outerShdw>
              </a:effectLst>
            </a:rPr>
            <a:t>Family friendly working arrangements </a:t>
          </a:r>
        </a:p>
        <a:p>
          <a:r>
            <a:rPr lang="en-GB" sz="1100" b="0" dirty="0" smtClean="0"/>
            <a:t>(adequate and predictable work schedules, flexitime, quality part-time etc.)</a:t>
          </a:r>
          <a:endParaRPr lang="en-GB" sz="1100" b="0" dirty="0"/>
        </a:p>
      </dgm:t>
    </dgm:pt>
    <dgm:pt modelId="{749A675E-06B8-43F4-B215-5065BBA63E37}" type="parTrans" cxnId="{22657BC1-BD49-44DE-B4CA-2B283C6EEA79}">
      <dgm:prSet/>
      <dgm:spPr/>
      <dgm:t>
        <a:bodyPr/>
        <a:lstStyle/>
        <a:p>
          <a:endParaRPr lang="en-GB" sz="3200"/>
        </a:p>
      </dgm:t>
    </dgm:pt>
    <dgm:pt modelId="{304218F6-BC0D-4FFB-B90B-0F64EF1C0B8C}" type="sibTrans" cxnId="{22657BC1-BD49-44DE-B4CA-2B283C6EEA79}">
      <dgm:prSet/>
      <dgm:spPr/>
      <dgm:t>
        <a:bodyPr/>
        <a:lstStyle/>
        <a:p>
          <a:endParaRPr lang="en-GB" sz="3200"/>
        </a:p>
      </dgm:t>
    </dgm:pt>
    <dgm:pt modelId="{323109A5-BE10-4DD9-8A4A-76F4B0B2F811}">
      <dgm:prSet phldrT="[Text]" custT="1"/>
      <dgm:spPr>
        <a:solidFill>
          <a:schemeClr val="accent4"/>
        </a:solidFill>
      </dgm:spPr>
      <dgm:t>
        <a:bodyPr/>
        <a:lstStyle/>
        <a:p>
          <a:r>
            <a:rPr lang="en-GB" sz="1800" b="1" dirty="0" smtClean="0"/>
            <a:t>Social security benefits </a:t>
          </a:r>
        </a:p>
        <a:p>
          <a:r>
            <a:rPr lang="en-GB" sz="1200" b="0" dirty="0" smtClean="0"/>
            <a:t>(e.g. tax breaks, family benefits)</a:t>
          </a:r>
          <a:endParaRPr lang="en-GB" sz="1200" b="0" dirty="0"/>
        </a:p>
      </dgm:t>
    </dgm:pt>
    <dgm:pt modelId="{3D0D7252-BB67-441B-AA4A-3F2EB5F39259}" type="parTrans" cxnId="{1A48B926-145A-49E3-A8A6-D3438DEF22B2}">
      <dgm:prSet/>
      <dgm:spPr/>
      <dgm:t>
        <a:bodyPr/>
        <a:lstStyle/>
        <a:p>
          <a:endParaRPr lang="en-GB" sz="3200"/>
        </a:p>
      </dgm:t>
    </dgm:pt>
    <dgm:pt modelId="{C928B0B1-F864-4EF3-8CE2-1A66365D22EA}" type="sibTrans" cxnId="{1A48B926-145A-49E3-A8A6-D3438DEF22B2}">
      <dgm:prSet/>
      <dgm:spPr/>
      <dgm:t>
        <a:bodyPr/>
        <a:lstStyle/>
        <a:p>
          <a:endParaRPr lang="en-GB" sz="3200"/>
        </a:p>
      </dgm:t>
    </dgm:pt>
    <dgm:pt modelId="{D8020268-7A39-4CFF-B595-7446E33B7DD3}">
      <dgm:prSet phldrT="[Text]" custT="1"/>
      <dgm:spPr>
        <a:solidFill>
          <a:srgbClr val="92D050"/>
        </a:solidFill>
      </dgm:spPr>
      <dgm:t>
        <a:bodyPr/>
        <a:lstStyle/>
        <a:p>
          <a:r>
            <a:rPr lang="en-GB" sz="1600" b="1" dirty="0" smtClean="0">
              <a:effectLst>
                <a:outerShdw blurRad="38100" dist="38100" dir="2700000" algn="tl">
                  <a:srgbClr val="000000">
                    <a:alpha val="43137"/>
                  </a:srgbClr>
                </a:outerShdw>
              </a:effectLst>
            </a:rPr>
            <a:t>Leave policies </a:t>
          </a:r>
        </a:p>
        <a:p>
          <a:r>
            <a:rPr lang="en-GB" sz="1100" dirty="0" smtClean="0"/>
            <a:t>(e.g.  paternity, parental, other family leave)</a:t>
          </a:r>
          <a:endParaRPr lang="en-GB" sz="1100" dirty="0"/>
        </a:p>
      </dgm:t>
    </dgm:pt>
    <dgm:pt modelId="{9971131D-D223-4F32-B6F4-A0173DEFC077}" type="parTrans" cxnId="{C74BBEC4-4D3F-4C75-A559-3DD03A0019DA}">
      <dgm:prSet/>
      <dgm:spPr/>
      <dgm:t>
        <a:bodyPr/>
        <a:lstStyle/>
        <a:p>
          <a:endParaRPr lang="en-GB" sz="3200"/>
        </a:p>
      </dgm:t>
    </dgm:pt>
    <dgm:pt modelId="{15F89196-7876-431F-9FC1-0A02F1D7207B}" type="sibTrans" cxnId="{C74BBEC4-4D3F-4C75-A559-3DD03A0019DA}">
      <dgm:prSet/>
      <dgm:spPr/>
      <dgm:t>
        <a:bodyPr/>
        <a:lstStyle/>
        <a:p>
          <a:endParaRPr lang="en-GB" sz="3200"/>
        </a:p>
      </dgm:t>
    </dgm:pt>
    <dgm:pt modelId="{A85A8DBF-84CE-4963-AE04-EF58729A6C23}">
      <dgm:prSet phldrT="[Text]" custT="1"/>
      <dgm:spPr>
        <a:solidFill>
          <a:srgbClr val="92D050"/>
        </a:solidFill>
      </dgm:spPr>
      <dgm:t>
        <a:bodyPr/>
        <a:lstStyle/>
        <a:p>
          <a:r>
            <a:rPr lang="en-GB" sz="1600" b="1" dirty="0" smtClean="0">
              <a:effectLst>
                <a:outerShdw blurRad="38100" dist="38100" dir="2700000" algn="tl">
                  <a:srgbClr val="000000">
                    <a:alpha val="43137"/>
                  </a:srgbClr>
                </a:outerShdw>
              </a:effectLst>
            </a:rPr>
            <a:t>Maternity protection</a:t>
          </a:r>
          <a:endParaRPr lang="en-GB" sz="1600" b="1" dirty="0">
            <a:effectLst>
              <a:outerShdw blurRad="38100" dist="38100" dir="2700000" algn="tl">
                <a:srgbClr val="000000">
                  <a:alpha val="43137"/>
                </a:srgbClr>
              </a:outerShdw>
            </a:effectLst>
          </a:endParaRPr>
        </a:p>
      </dgm:t>
    </dgm:pt>
    <dgm:pt modelId="{7E5D4EAE-DE37-40CD-85BA-752B83F997F9}" type="parTrans" cxnId="{F3639FED-2013-4CE2-A407-2172E253378D}">
      <dgm:prSet/>
      <dgm:spPr/>
      <dgm:t>
        <a:bodyPr/>
        <a:lstStyle/>
        <a:p>
          <a:endParaRPr lang="en-GB" sz="3200"/>
        </a:p>
      </dgm:t>
    </dgm:pt>
    <dgm:pt modelId="{2680C29E-9C60-42E4-B1F2-7FCD6780F38D}" type="sibTrans" cxnId="{F3639FED-2013-4CE2-A407-2172E253378D}">
      <dgm:prSet/>
      <dgm:spPr/>
      <dgm:t>
        <a:bodyPr/>
        <a:lstStyle/>
        <a:p>
          <a:endParaRPr lang="en-GB" sz="3200"/>
        </a:p>
      </dgm:t>
    </dgm:pt>
    <dgm:pt modelId="{DB6CDB4D-5F21-4301-AD2A-808B0AE23A52}">
      <dgm:prSet phldrT="[Text]" custT="1"/>
      <dgm:spPr>
        <a:solidFill>
          <a:schemeClr val="accent4"/>
        </a:solidFill>
      </dgm:spPr>
      <dgm:t>
        <a:bodyPr/>
        <a:lstStyle/>
        <a:p>
          <a:r>
            <a:rPr lang="en-GB" sz="1600" b="1" dirty="0" smtClean="0">
              <a:effectLst>
                <a:outerShdw blurRad="38100" dist="38100" dir="2700000" algn="tl">
                  <a:srgbClr val="000000">
                    <a:alpha val="43137"/>
                  </a:srgbClr>
                </a:outerShdw>
              </a:effectLst>
            </a:rPr>
            <a:t>Basic infrastructure, transportation, health care</a:t>
          </a:r>
          <a:endParaRPr lang="en-GB" sz="1600" b="1" dirty="0">
            <a:effectLst>
              <a:outerShdw blurRad="38100" dist="38100" dir="2700000" algn="tl">
                <a:srgbClr val="000000">
                  <a:alpha val="43137"/>
                </a:srgbClr>
              </a:outerShdw>
            </a:effectLst>
          </a:endParaRPr>
        </a:p>
      </dgm:t>
    </dgm:pt>
    <dgm:pt modelId="{A5672624-7794-4B76-9251-33544DC5CC4C}" type="parTrans" cxnId="{1C3C7EBA-0190-4432-A148-731BA8D22AD2}">
      <dgm:prSet/>
      <dgm:spPr/>
      <dgm:t>
        <a:bodyPr/>
        <a:lstStyle/>
        <a:p>
          <a:endParaRPr lang="en-GB" sz="3200"/>
        </a:p>
      </dgm:t>
    </dgm:pt>
    <dgm:pt modelId="{0D16404A-6F7B-41D1-9494-B9A02F921A27}" type="sibTrans" cxnId="{1C3C7EBA-0190-4432-A148-731BA8D22AD2}">
      <dgm:prSet/>
      <dgm:spPr/>
      <dgm:t>
        <a:bodyPr/>
        <a:lstStyle/>
        <a:p>
          <a:endParaRPr lang="en-GB" sz="3200"/>
        </a:p>
      </dgm:t>
    </dgm:pt>
    <dgm:pt modelId="{5AC4435D-C63F-4076-BFB3-6E808EBD80DD}">
      <dgm:prSet phldrT="[Text]"/>
      <dgm:spPr/>
      <dgm:t>
        <a:bodyPr/>
        <a:lstStyle/>
        <a:p>
          <a:endParaRPr lang="en-GB" sz="3200" dirty="0"/>
        </a:p>
      </dgm:t>
    </dgm:pt>
    <dgm:pt modelId="{F6ABEE21-F81D-461B-A4AF-32D7EA3A51A0}" type="parTrans" cxnId="{36CD8860-49EE-4576-93B5-A2325D2ADA08}">
      <dgm:prSet/>
      <dgm:spPr/>
      <dgm:t>
        <a:bodyPr/>
        <a:lstStyle/>
        <a:p>
          <a:endParaRPr lang="en-GB" sz="3200"/>
        </a:p>
      </dgm:t>
    </dgm:pt>
    <dgm:pt modelId="{AAE79C28-98C4-4E6D-A614-1B5EDBFEAA7D}" type="sibTrans" cxnId="{36CD8860-49EE-4576-93B5-A2325D2ADA08}">
      <dgm:prSet/>
      <dgm:spPr/>
      <dgm:t>
        <a:bodyPr/>
        <a:lstStyle/>
        <a:p>
          <a:endParaRPr lang="en-GB" sz="3200"/>
        </a:p>
      </dgm:t>
    </dgm:pt>
    <dgm:pt modelId="{1A8C3A95-B46A-4DBC-AC70-7AFA18A0F238}">
      <dgm:prSet phldrT="[Text]" custT="1"/>
      <dgm:spPr>
        <a:solidFill>
          <a:schemeClr val="accent4"/>
        </a:solidFill>
      </dgm:spPr>
      <dgm:t>
        <a:bodyPr/>
        <a:lstStyle/>
        <a:p>
          <a:r>
            <a:rPr lang="en-GB" sz="1600" b="1" dirty="0" smtClean="0">
              <a:effectLst>
                <a:outerShdw blurRad="38100" dist="38100" dir="2700000" algn="tl">
                  <a:srgbClr val="000000">
                    <a:alpha val="43137"/>
                  </a:srgbClr>
                </a:outerShdw>
              </a:effectLst>
            </a:rPr>
            <a:t>Taxation policies that encourage women’s LFP</a:t>
          </a:r>
          <a:endParaRPr lang="en-GB" sz="1600" b="1" dirty="0">
            <a:effectLst>
              <a:outerShdw blurRad="38100" dist="38100" dir="2700000" algn="tl">
                <a:srgbClr val="000000">
                  <a:alpha val="43137"/>
                </a:srgbClr>
              </a:outerShdw>
            </a:effectLst>
          </a:endParaRPr>
        </a:p>
      </dgm:t>
    </dgm:pt>
    <dgm:pt modelId="{2C00B48E-AF35-4B69-800C-224FFE60A009}" type="parTrans" cxnId="{F4854EE2-BEE7-41E9-9324-1FC90B21F3DE}">
      <dgm:prSet/>
      <dgm:spPr/>
    </dgm:pt>
    <dgm:pt modelId="{88993606-8400-45A3-92B3-FBDFCDF7BE54}" type="sibTrans" cxnId="{F4854EE2-BEE7-41E9-9324-1FC90B21F3DE}">
      <dgm:prSet/>
      <dgm:spPr/>
    </dgm:pt>
    <dgm:pt modelId="{B1B146C1-E39A-4143-A1CE-FB808D01A951}" type="pres">
      <dgm:prSet presAssocID="{874F1DEA-84D7-4286-849E-D7B5EB57EFDD}" presName="Name0" presStyleCnt="0">
        <dgm:presLayoutVars>
          <dgm:chMax val="1"/>
          <dgm:dir/>
          <dgm:animLvl val="ctr"/>
          <dgm:resizeHandles val="exact"/>
        </dgm:presLayoutVars>
      </dgm:prSet>
      <dgm:spPr/>
      <dgm:t>
        <a:bodyPr/>
        <a:lstStyle/>
        <a:p>
          <a:endParaRPr lang="en-GB"/>
        </a:p>
      </dgm:t>
    </dgm:pt>
    <dgm:pt modelId="{6B7C01D6-AE91-4E4F-9D49-42F44D24D7C9}" type="pres">
      <dgm:prSet presAssocID="{771BB242-3602-4333-97DC-AB6F1F4F4521}" presName="centerShape" presStyleLbl="node0" presStyleIdx="0" presStyleCnt="1" custScaleX="156588" custScaleY="117308" custLinFactNeighborX="343" custLinFactNeighborY="-1029"/>
      <dgm:spPr/>
      <dgm:t>
        <a:bodyPr/>
        <a:lstStyle/>
        <a:p>
          <a:endParaRPr lang="en-GB"/>
        </a:p>
      </dgm:t>
    </dgm:pt>
    <dgm:pt modelId="{B6858F6C-268A-4BDE-B2FA-6E917B49FC6B}" type="pres">
      <dgm:prSet presAssocID="{7EAF0462-43DA-4AD0-B0A3-84897B6CF5A2}" presName="node" presStyleLbl="node1" presStyleIdx="0" presStyleCnt="7" custScaleX="150064" custScaleY="147853">
        <dgm:presLayoutVars>
          <dgm:bulletEnabled val="1"/>
        </dgm:presLayoutVars>
      </dgm:prSet>
      <dgm:spPr/>
      <dgm:t>
        <a:bodyPr/>
        <a:lstStyle/>
        <a:p>
          <a:endParaRPr lang="en-GB"/>
        </a:p>
      </dgm:t>
    </dgm:pt>
    <dgm:pt modelId="{4713644D-F0D9-472A-B7AC-1A2E5E729B60}" type="pres">
      <dgm:prSet presAssocID="{7EAF0462-43DA-4AD0-B0A3-84897B6CF5A2}" presName="dummy" presStyleCnt="0"/>
      <dgm:spPr/>
    </dgm:pt>
    <dgm:pt modelId="{D20D0D35-6A4C-40D5-B2B6-08A3E3CB3CAF}" type="pres">
      <dgm:prSet presAssocID="{FA1CFB6F-C5BB-4A85-8CB2-87C35BC261B9}" presName="sibTrans" presStyleLbl="sibTrans2D1" presStyleIdx="0" presStyleCnt="7"/>
      <dgm:spPr/>
      <dgm:t>
        <a:bodyPr/>
        <a:lstStyle/>
        <a:p>
          <a:endParaRPr lang="en-GB"/>
        </a:p>
      </dgm:t>
    </dgm:pt>
    <dgm:pt modelId="{7AC7BDBD-CEDC-4127-B7BB-5AC6ED23E41F}" type="pres">
      <dgm:prSet presAssocID="{CA76BCCB-6BEE-4A0E-922C-3E5A253F6723}" presName="node" presStyleLbl="node1" presStyleIdx="1" presStyleCnt="7" custScaleX="149878" custScaleY="159688">
        <dgm:presLayoutVars>
          <dgm:bulletEnabled val="1"/>
        </dgm:presLayoutVars>
      </dgm:prSet>
      <dgm:spPr/>
      <dgm:t>
        <a:bodyPr/>
        <a:lstStyle/>
        <a:p>
          <a:endParaRPr lang="en-GB"/>
        </a:p>
      </dgm:t>
    </dgm:pt>
    <dgm:pt modelId="{7882359D-9BD1-49DE-B5FE-C81154878464}" type="pres">
      <dgm:prSet presAssocID="{CA76BCCB-6BEE-4A0E-922C-3E5A253F6723}" presName="dummy" presStyleCnt="0"/>
      <dgm:spPr/>
    </dgm:pt>
    <dgm:pt modelId="{4B246E89-6477-4548-A9CA-9ADA58CBEED8}" type="pres">
      <dgm:prSet presAssocID="{304218F6-BC0D-4FFB-B90B-0F64EF1C0B8C}" presName="sibTrans" presStyleLbl="sibTrans2D1" presStyleIdx="1" presStyleCnt="7"/>
      <dgm:spPr/>
      <dgm:t>
        <a:bodyPr/>
        <a:lstStyle/>
        <a:p>
          <a:endParaRPr lang="en-GB"/>
        </a:p>
      </dgm:t>
    </dgm:pt>
    <dgm:pt modelId="{865F8C7E-B77C-4CDA-9FE5-5C300BB07551}" type="pres">
      <dgm:prSet presAssocID="{323109A5-BE10-4DD9-8A4A-76F4B0B2F811}" presName="node" presStyleLbl="node1" presStyleIdx="2" presStyleCnt="7" custScaleX="143874" custScaleY="141177" custRadScaleRad="102995" custRadScaleInc="-17799">
        <dgm:presLayoutVars>
          <dgm:bulletEnabled val="1"/>
        </dgm:presLayoutVars>
      </dgm:prSet>
      <dgm:spPr/>
      <dgm:t>
        <a:bodyPr/>
        <a:lstStyle/>
        <a:p>
          <a:endParaRPr lang="en-GB"/>
        </a:p>
      </dgm:t>
    </dgm:pt>
    <dgm:pt modelId="{B21CBF8D-C460-439A-B5A4-392D25793569}" type="pres">
      <dgm:prSet presAssocID="{323109A5-BE10-4DD9-8A4A-76F4B0B2F811}" presName="dummy" presStyleCnt="0"/>
      <dgm:spPr/>
    </dgm:pt>
    <dgm:pt modelId="{152B2957-FEA3-4FC4-9BAA-9867A3C125EA}" type="pres">
      <dgm:prSet presAssocID="{C928B0B1-F864-4EF3-8CE2-1A66365D22EA}" presName="sibTrans" presStyleLbl="sibTrans2D1" presStyleIdx="2" presStyleCnt="7"/>
      <dgm:spPr/>
      <dgm:t>
        <a:bodyPr/>
        <a:lstStyle/>
        <a:p>
          <a:endParaRPr lang="en-GB"/>
        </a:p>
      </dgm:t>
    </dgm:pt>
    <dgm:pt modelId="{CCA773EC-37A4-41E8-BD0F-707066E6D8EF}" type="pres">
      <dgm:prSet presAssocID="{D8020268-7A39-4CFF-B595-7446E33B7DD3}" presName="node" presStyleLbl="node1" presStyleIdx="3" presStyleCnt="7" custScaleX="160891" custScaleY="145737" custRadScaleRad="93511" custRadScaleInc="-23400">
        <dgm:presLayoutVars>
          <dgm:bulletEnabled val="1"/>
        </dgm:presLayoutVars>
      </dgm:prSet>
      <dgm:spPr/>
      <dgm:t>
        <a:bodyPr/>
        <a:lstStyle/>
        <a:p>
          <a:endParaRPr lang="en-GB"/>
        </a:p>
      </dgm:t>
    </dgm:pt>
    <dgm:pt modelId="{87D54619-D109-4090-8FE9-4713932F39A1}" type="pres">
      <dgm:prSet presAssocID="{D8020268-7A39-4CFF-B595-7446E33B7DD3}" presName="dummy" presStyleCnt="0"/>
      <dgm:spPr/>
    </dgm:pt>
    <dgm:pt modelId="{66C1A954-AB70-41E3-92D6-8EFA4A28B640}" type="pres">
      <dgm:prSet presAssocID="{15F89196-7876-431F-9FC1-0A02F1D7207B}" presName="sibTrans" presStyleLbl="sibTrans2D1" presStyleIdx="3" presStyleCnt="7"/>
      <dgm:spPr/>
      <dgm:t>
        <a:bodyPr/>
        <a:lstStyle/>
        <a:p>
          <a:endParaRPr lang="en-GB"/>
        </a:p>
      </dgm:t>
    </dgm:pt>
    <dgm:pt modelId="{79186980-7972-437A-9B83-34C7ACA1FFBF}" type="pres">
      <dgm:prSet presAssocID="{1A8C3A95-B46A-4DBC-AC70-7AFA18A0F238}" presName="node" presStyleLbl="node1" presStyleIdx="4" presStyleCnt="7" custScaleX="133863" custScaleY="141274" custRadScaleRad="88830" custRadScaleInc="-5182">
        <dgm:presLayoutVars>
          <dgm:bulletEnabled val="1"/>
        </dgm:presLayoutVars>
      </dgm:prSet>
      <dgm:spPr/>
      <dgm:t>
        <a:bodyPr/>
        <a:lstStyle/>
        <a:p>
          <a:endParaRPr lang="en-GB"/>
        </a:p>
      </dgm:t>
    </dgm:pt>
    <dgm:pt modelId="{1E4E0B8A-0AB4-40D9-8B4E-99F497D608FE}" type="pres">
      <dgm:prSet presAssocID="{1A8C3A95-B46A-4DBC-AC70-7AFA18A0F238}" presName="dummy" presStyleCnt="0"/>
      <dgm:spPr/>
    </dgm:pt>
    <dgm:pt modelId="{D581E9E0-C715-46FC-81B0-19C56BB96A38}" type="pres">
      <dgm:prSet presAssocID="{88993606-8400-45A3-92B3-FBDFCDF7BE54}" presName="sibTrans" presStyleLbl="sibTrans2D1" presStyleIdx="4" presStyleCnt="7"/>
      <dgm:spPr/>
    </dgm:pt>
    <dgm:pt modelId="{DF8A00AF-B2B1-4C46-9CED-E55492543BE6}" type="pres">
      <dgm:prSet presAssocID="{A85A8DBF-84CE-4963-AE04-EF58729A6C23}" presName="node" presStyleLbl="node1" presStyleIdx="5" presStyleCnt="7" custScaleX="145837" custScaleY="143091" custRadScaleRad="99740" custRadScaleInc="-15965">
        <dgm:presLayoutVars>
          <dgm:bulletEnabled val="1"/>
        </dgm:presLayoutVars>
      </dgm:prSet>
      <dgm:spPr/>
      <dgm:t>
        <a:bodyPr/>
        <a:lstStyle/>
        <a:p>
          <a:endParaRPr lang="en-GB"/>
        </a:p>
      </dgm:t>
    </dgm:pt>
    <dgm:pt modelId="{9A1170FB-AA28-4C69-898E-6DB02FF5B3E1}" type="pres">
      <dgm:prSet presAssocID="{A85A8DBF-84CE-4963-AE04-EF58729A6C23}" presName="dummy" presStyleCnt="0"/>
      <dgm:spPr/>
    </dgm:pt>
    <dgm:pt modelId="{14D2156E-10C6-4EDA-BC15-2546C4790246}" type="pres">
      <dgm:prSet presAssocID="{2680C29E-9C60-42E4-B1F2-7FCD6780F38D}" presName="sibTrans" presStyleLbl="sibTrans2D1" presStyleIdx="5" presStyleCnt="7" custScaleX="99581"/>
      <dgm:spPr/>
      <dgm:t>
        <a:bodyPr/>
        <a:lstStyle/>
        <a:p>
          <a:endParaRPr lang="en-GB"/>
        </a:p>
      </dgm:t>
    </dgm:pt>
    <dgm:pt modelId="{8AFD9909-3D3C-4B53-B177-9B1011C2B26A}" type="pres">
      <dgm:prSet presAssocID="{DB6CDB4D-5F21-4301-AD2A-808B0AE23A52}" presName="node" presStyleLbl="node1" presStyleIdx="6" presStyleCnt="7" custScaleX="158161" custScaleY="154076" custRadScaleRad="103172" custRadScaleInc="-5059">
        <dgm:presLayoutVars>
          <dgm:bulletEnabled val="1"/>
        </dgm:presLayoutVars>
      </dgm:prSet>
      <dgm:spPr/>
      <dgm:t>
        <a:bodyPr/>
        <a:lstStyle/>
        <a:p>
          <a:endParaRPr lang="en-GB"/>
        </a:p>
      </dgm:t>
    </dgm:pt>
    <dgm:pt modelId="{6F56B89A-0CFD-4F85-9B51-FF6752306F6A}" type="pres">
      <dgm:prSet presAssocID="{DB6CDB4D-5F21-4301-AD2A-808B0AE23A52}" presName="dummy" presStyleCnt="0"/>
      <dgm:spPr/>
    </dgm:pt>
    <dgm:pt modelId="{4B375E47-5E85-46C1-BE65-56720EB33EE2}" type="pres">
      <dgm:prSet presAssocID="{0D16404A-6F7B-41D1-9494-B9A02F921A27}" presName="sibTrans" presStyleLbl="sibTrans2D1" presStyleIdx="6" presStyleCnt="7"/>
      <dgm:spPr/>
      <dgm:t>
        <a:bodyPr/>
        <a:lstStyle/>
        <a:p>
          <a:endParaRPr lang="en-GB"/>
        </a:p>
      </dgm:t>
    </dgm:pt>
  </dgm:ptLst>
  <dgm:cxnLst>
    <dgm:cxn modelId="{EA59E0F9-0361-442A-B39C-9D1687FC2A63}" type="presOf" srcId="{C928B0B1-F864-4EF3-8CE2-1A66365D22EA}" destId="{152B2957-FEA3-4FC4-9BAA-9867A3C125EA}" srcOrd="0" destOrd="0" presId="urn:microsoft.com/office/officeart/2005/8/layout/radial6"/>
    <dgm:cxn modelId="{55218653-1EB6-4E73-A25B-1DBD789D6763}" type="presOf" srcId="{D8020268-7A39-4CFF-B595-7446E33B7DD3}" destId="{CCA773EC-37A4-41E8-BD0F-707066E6D8EF}" srcOrd="0" destOrd="0" presId="urn:microsoft.com/office/officeart/2005/8/layout/radial6"/>
    <dgm:cxn modelId="{FBF7010B-E469-40D6-AB66-2E918CEEB93F}" type="presOf" srcId="{771BB242-3602-4333-97DC-AB6F1F4F4521}" destId="{6B7C01D6-AE91-4E4F-9D49-42F44D24D7C9}" srcOrd="0" destOrd="0" presId="urn:microsoft.com/office/officeart/2005/8/layout/radial6"/>
    <dgm:cxn modelId="{0294CDE4-68CA-40B8-9D19-D81B17F05102}" type="presOf" srcId="{CA76BCCB-6BEE-4A0E-922C-3E5A253F6723}" destId="{7AC7BDBD-CEDC-4127-B7BB-5AC6ED23E41F}" srcOrd="0" destOrd="0" presId="urn:microsoft.com/office/officeart/2005/8/layout/radial6"/>
    <dgm:cxn modelId="{22657BC1-BD49-44DE-B4CA-2B283C6EEA79}" srcId="{771BB242-3602-4333-97DC-AB6F1F4F4521}" destId="{CA76BCCB-6BEE-4A0E-922C-3E5A253F6723}" srcOrd="1" destOrd="0" parTransId="{749A675E-06B8-43F4-B215-5065BBA63E37}" sibTransId="{304218F6-BC0D-4FFB-B90B-0F64EF1C0B8C}"/>
    <dgm:cxn modelId="{E25FA95D-09A6-4865-B1CC-483FE21909B7}" type="presOf" srcId="{874F1DEA-84D7-4286-849E-D7B5EB57EFDD}" destId="{B1B146C1-E39A-4143-A1CE-FB808D01A951}" srcOrd="0" destOrd="0" presId="urn:microsoft.com/office/officeart/2005/8/layout/radial6"/>
    <dgm:cxn modelId="{F3639FED-2013-4CE2-A407-2172E253378D}" srcId="{771BB242-3602-4333-97DC-AB6F1F4F4521}" destId="{A85A8DBF-84CE-4963-AE04-EF58729A6C23}" srcOrd="5" destOrd="0" parTransId="{7E5D4EAE-DE37-40CD-85BA-752B83F997F9}" sibTransId="{2680C29E-9C60-42E4-B1F2-7FCD6780F38D}"/>
    <dgm:cxn modelId="{9A0ECB8D-6C15-450F-9648-733E6F75B93F}" srcId="{874F1DEA-84D7-4286-849E-D7B5EB57EFDD}" destId="{771BB242-3602-4333-97DC-AB6F1F4F4521}" srcOrd="0" destOrd="0" parTransId="{38A5E059-D81F-4B0D-9189-2293D27D577C}" sibTransId="{952190D6-D9B2-4330-9C8A-E5C05E36833C}"/>
    <dgm:cxn modelId="{AAD49983-5167-4CE9-8430-B195011E4CE3}" type="presOf" srcId="{DB6CDB4D-5F21-4301-AD2A-808B0AE23A52}" destId="{8AFD9909-3D3C-4B53-B177-9B1011C2B26A}" srcOrd="0" destOrd="0" presId="urn:microsoft.com/office/officeart/2005/8/layout/radial6"/>
    <dgm:cxn modelId="{1C3C7EBA-0190-4432-A148-731BA8D22AD2}" srcId="{771BB242-3602-4333-97DC-AB6F1F4F4521}" destId="{DB6CDB4D-5F21-4301-AD2A-808B0AE23A52}" srcOrd="6" destOrd="0" parTransId="{A5672624-7794-4B76-9251-33544DC5CC4C}" sibTransId="{0D16404A-6F7B-41D1-9494-B9A02F921A27}"/>
    <dgm:cxn modelId="{66CBCE77-3440-4C1B-9970-3C3206D7D218}" type="presOf" srcId="{7EAF0462-43DA-4AD0-B0A3-84897B6CF5A2}" destId="{B6858F6C-268A-4BDE-B2FA-6E917B49FC6B}" srcOrd="0" destOrd="0" presId="urn:microsoft.com/office/officeart/2005/8/layout/radial6"/>
    <dgm:cxn modelId="{F4854EE2-BEE7-41E9-9324-1FC90B21F3DE}" srcId="{771BB242-3602-4333-97DC-AB6F1F4F4521}" destId="{1A8C3A95-B46A-4DBC-AC70-7AFA18A0F238}" srcOrd="4" destOrd="0" parTransId="{2C00B48E-AF35-4B69-800C-224FFE60A009}" sibTransId="{88993606-8400-45A3-92B3-FBDFCDF7BE54}"/>
    <dgm:cxn modelId="{E5F0BA2C-62F4-4130-8A06-433A6F564658}" type="presOf" srcId="{FA1CFB6F-C5BB-4A85-8CB2-87C35BC261B9}" destId="{D20D0D35-6A4C-40D5-B2B6-08A3E3CB3CAF}" srcOrd="0" destOrd="0" presId="urn:microsoft.com/office/officeart/2005/8/layout/radial6"/>
    <dgm:cxn modelId="{36CD8860-49EE-4576-93B5-A2325D2ADA08}" srcId="{874F1DEA-84D7-4286-849E-D7B5EB57EFDD}" destId="{5AC4435D-C63F-4076-BFB3-6E808EBD80DD}" srcOrd="1" destOrd="0" parTransId="{F6ABEE21-F81D-461B-A4AF-32D7EA3A51A0}" sibTransId="{AAE79C28-98C4-4E6D-A614-1B5EDBFEAA7D}"/>
    <dgm:cxn modelId="{183EB5BD-66B8-49D4-A874-C28637D7EAC4}" srcId="{771BB242-3602-4333-97DC-AB6F1F4F4521}" destId="{7EAF0462-43DA-4AD0-B0A3-84897B6CF5A2}" srcOrd="0" destOrd="0" parTransId="{CC1DF59D-2E69-4B86-B4E2-B2D964871BC4}" sibTransId="{FA1CFB6F-C5BB-4A85-8CB2-87C35BC261B9}"/>
    <dgm:cxn modelId="{2110817C-71E0-4B28-B048-3CCFF9350A37}" type="presOf" srcId="{304218F6-BC0D-4FFB-B90B-0F64EF1C0B8C}" destId="{4B246E89-6477-4548-A9CA-9ADA58CBEED8}" srcOrd="0" destOrd="0" presId="urn:microsoft.com/office/officeart/2005/8/layout/radial6"/>
    <dgm:cxn modelId="{C74BBEC4-4D3F-4C75-A559-3DD03A0019DA}" srcId="{771BB242-3602-4333-97DC-AB6F1F4F4521}" destId="{D8020268-7A39-4CFF-B595-7446E33B7DD3}" srcOrd="3" destOrd="0" parTransId="{9971131D-D223-4F32-B6F4-A0173DEFC077}" sibTransId="{15F89196-7876-431F-9FC1-0A02F1D7207B}"/>
    <dgm:cxn modelId="{3AD1017D-FA16-4114-8D2F-B8E2A4D090EE}" type="presOf" srcId="{88993606-8400-45A3-92B3-FBDFCDF7BE54}" destId="{D581E9E0-C715-46FC-81B0-19C56BB96A38}" srcOrd="0" destOrd="0" presId="urn:microsoft.com/office/officeart/2005/8/layout/radial6"/>
    <dgm:cxn modelId="{12AAC29F-E862-4E91-A270-F1B097353E19}" type="presOf" srcId="{2680C29E-9C60-42E4-B1F2-7FCD6780F38D}" destId="{14D2156E-10C6-4EDA-BC15-2546C4790246}" srcOrd="0" destOrd="0" presId="urn:microsoft.com/office/officeart/2005/8/layout/radial6"/>
    <dgm:cxn modelId="{4512962F-A45A-4F25-8628-AFDD6A9D4ED3}" type="presOf" srcId="{A85A8DBF-84CE-4963-AE04-EF58729A6C23}" destId="{DF8A00AF-B2B1-4C46-9CED-E55492543BE6}" srcOrd="0" destOrd="0" presId="urn:microsoft.com/office/officeart/2005/8/layout/radial6"/>
    <dgm:cxn modelId="{08DB9384-C0F0-407E-A367-367191D68D62}" type="presOf" srcId="{15F89196-7876-431F-9FC1-0A02F1D7207B}" destId="{66C1A954-AB70-41E3-92D6-8EFA4A28B640}" srcOrd="0" destOrd="0" presId="urn:microsoft.com/office/officeart/2005/8/layout/radial6"/>
    <dgm:cxn modelId="{4F4B478D-75CF-4497-9C12-DC5A698AD3F1}" type="presOf" srcId="{323109A5-BE10-4DD9-8A4A-76F4B0B2F811}" destId="{865F8C7E-B77C-4CDA-9FE5-5C300BB07551}" srcOrd="0" destOrd="0" presId="urn:microsoft.com/office/officeart/2005/8/layout/radial6"/>
    <dgm:cxn modelId="{21AB4DD3-8F45-4CFE-82C6-8468FDEA3016}" type="presOf" srcId="{1A8C3A95-B46A-4DBC-AC70-7AFA18A0F238}" destId="{79186980-7972-437A-9B83-34C7ACA1FFBF}" srcOrd="0" destOrd="0" presId="urn:microsoft.com/office/officeart/2005/8/layout/radial6"/>
    <dgm:cxn modelId="{1A48B926-145A-49E3-A8A6-D3438DEF22B2}" srcId="{771BB242-3602-4333-97DC-AB6F1F4F4521}" destId="{323109A5-BE10-4DD9-8A4A-76F4B0B2F811}" srcOrd="2" destOrd="0" parTransId="{3D0D7252-BB67-441B-AA4A-3F2EB5F39259}" sibTransId="{C928B0B1-F864-4EF3-8CE2-1A66365D22EA}"/>
    <dgm:cxn modelId="{A531972B-5443-4CBE-8B45-BC9B24F3E4EA}" type="presOf" srcId="{0D16404A-6F7B-41D1-9494-B9A02F921A27}" destId="{4B375E47-5E85-46C1-BE65-56720EB33EE2}" srcOrd="0" destOrd="0" presId="urn:microsoft.com/office/officeart/2005/8/layout/radial6"/>
    <dgm:cxn modelId="{F11CBFBF-D4A4-46B6-9FC6-61267E17DF70}" type="presParOf" srcId="{B1B146C1-E39A-4143-A1CE-FB808D01A951}" destId="{6B7C01D6-AE91-4E4F-9D49-42F44D24D7C9}" srcOrd="0" destOrd="0" presId="urn:microsoft.com/office/officeart/2005/8/layout/radial6"/>
    <dgm:cxn modelId="{80A1E551-F24D-4B06-9D0B-09D8C7FE3C4E}" type="presParOf" srcId="{B1B146C1-E39A-4143-A1CE-FB808D01A951}" destId="{B6858F6C-268A-4BDE-B2FA-6E917B49FC6B}" srcOrd="1" destOrd="0" presId="urn:microsoft.com/office/officeart/2005/8/layout/radial6"/>
    <dgm:cxn modelId="{27A3671C-78FF-453C-8A3E-A67D246AC1A1}" type="presParOf" srcId="{B1B146C1-E39A-4143-A1CE-FB808D01A951}" destId="{4713644D-F0D9-472A-B7AC-1A2E5E729B60}" srcOrd="2" destOrd="0" presId="urn:microsoft.com/office/officeart/2005/8/layout/radial6"/>
    <dgm:cxn modelId="{D6907DFE-60BE-4DB1-B4F2-451F37D509EC}" type="presParOf" srcId="{B1B146C1-E39A-4143-A1CE-FB808D01A951}" destId="{D20D0D35-6A4C-40D5-B2B6-08A3E3CB3CAF}" srcOrd="3" destOrd="0" presId="urn:microsoft.com/office/officeart/2005/8/layout/radial6"/>
    <dgm:cxn modelId="{D6E184E8-8A77-482C-B262-A94AEC497063}" type="presParOf" srcId="{B1B146C1-E39A-4143-A1CE-FB808D01A951}" destId="{7AC7BDBD-CEDC-4127-B7BB-5AC6ED23E41F}" srcOrd="4" destOrd="0" presId="urn:microsoft.com/office/officeart/2005/8/layout/radial6"/>
    <dgm:cxn modelId="{E637F869-4EA1-4F3D-8E86-88DE910B4DEC}" type="presParOf" srcId="{B1B146C1-E39A-4143-A1CE-FB808D01A951}" destId="{7882359D-9BD1-49DE-B5FE-C81154878464}" srcOrd="5" destOrd="0" presId="urn:microsoft.com/office/officeart/2005/8/layout/radial6"/>
    <dgm:cxn modelId="{35BF9AB6-EDE2-4AFD-A117-5E4963411088}" type="presParOf" srcId="{B1B146C1-E39A-4143-A1CE-FB808D01A951}" destId="{4B246E89-6477-4548-A9CA-9ADA58CBEED8}" srcOrd="6" destOrd="0" presId="urn:microsoft.com/office/officeart/2005/8/layout/radial6"/>
    <dgm:cxn modelId="{6E7DAE4A-C0C9-4538-A002-B41087271BFC}" type="presParOf" srcId="{B1B146C1-E39A-4143-A1CE-FB808D01A951}" destId="{865F8C7E-B77C-4CDA-9FE5-5C300BB07551}" srcOrd="7" destOrd="0" presId="urn:microsoft.com/office/officeart/2005/8/layout/radial6"/>
    <dgm:cxn modelId="{87C3093C-E712-4246-80E5-EDC5396BA01C}" type="presParOf" srcId="{B1B146C1-E39A-4143-A1CE-FB808D01A951}" destId="{B21CBF8D-C460-439A-B5A4-392D25793569}" srcOrd="8" destOrd="0" presId="urn:microsoft.com/office/officeart/2005/8/layout/radial6"/>
    <dgm:cxn modelId="{94CC4F7C-CA4F-4F7D-A003-CD079D159E10}" type="presParOf" srcId="{B1B146C1-E39A-4143-A1CE-FB808D01A951}" destId="{152B2957-FEA3-4FC4-9BAA-9867A3C125EA}" srcOrd="9" destOrd="0" presId="urn:microsoft.com/office/officeart/2005/8/layout/radial6"/>
    <dgm:cxn modelId="{5D834941-2E98-4E8C-94E6-3B670566ECBD}" type="presParOf" srcId="{B1B146C1-E39A-4143-A1CE-FB808D01A951}" destId="{CCA773EC-37A4-41E8-BD0F-707066E6D8EF}" srcOrd="10" destOrd="0" presId="urn:microsoft.com/office/officeart/2005/8/layout/radial6"/>
    <dgm:cxn modelId="{422D0BDC-9424-48CE-A7C1-B6EAABA6383F}" type="presParOf" srcId="{B1B146C1-E39A-4143-A1CE-FB808D01A951}" destId="{87D54619-D109-4090-8FE9-4713932F39A1}" srcOrd="11" destOrd="0" presId="urn:microsoft.com/office/officeart/2005/8/layout/radial6"/>
    <dgm:cxn modelId="{718A0EF5-FCE2-4F01-97CD-E26723F681E6}" type="presParOf" srcId="{B1B146C1-E39A-4143-A1CE-FB808D01A951}" destId="{66C1A954-AB70-41E3-92D6-8EFA4A28B640}" srcOrd="12" destOrd="0" presId="urn:microsoft.com/office/officeart/2005/8/layout/radial6"/>
    <dgm:cxn modelId="{70DB00C4-710A-4626-AC5D-383DCA9A3751}" type="presParOf" srcId="{B1B146C1-E39A-4143-A1CE-FB808D01A951}" destId="{79186980-7972-437A-9B83-34C7ACA1FFBF}" srcOrd="13" destOrd="0" presId="urn:microsoft.com/office/officeart/2005/8/layout/radial6"/>
    <dgm:cxn modelId="{9AAAE2F1-5BB6-4255-B67B-197D49492E51}" type="presParOf" srcId="{B1B146C1-E39A-4143-A1CE-FB808D01A951}" destId="{1E4E0B8A-0AB4-40D9-8B4E-99F497D608FE}" srcOrd="14" destOrd="0" presId="urn:microsoft.com/office/officeart/2005/8/layout/radial6"/>
    <dgm:cxn modelId="{554AAC68-718B-4381-8DDE-331520B895CC}" type="presParOf" srcId="{B1B146C1-E39A-4143-A1CE-FB808D01A951}" destId="{D581E9E0-C715-46FC-81B0-19C56BB96A38}" srcOrd="15" destOrd="0" presId="urn:microsoft.com/office/officeart/2005/8/layout/radial6"/>
    <dgm:cxn modelId="{AD502613-9631-4B09-84E9-203E78919C66}" type="presParOf" srcId="{B1B146C1-E39A-4143-A1CE-FB808D01A951}" destId="{DF8A00AF-B2B1-4C46-9CED-E55492543BE6}" srcOrd="16" destOrd="0" presId="urn:microsoft.com/office/officeart/2005/8/layout/radial6"/>
    <dgm:cxn modelId="{FE807B8F-2D68-4533-870C-1F9B4363F426}" type="presParOf" srcId="{B1B146C1-E39A-4143-A1CE-FB808D01A951}" destId="{9A1170FB-AA28-4C69-898E-6DB02FF5B3E1}" srcOrd="17" destOrd="0" presId="urn:microsoft.com/office/officeart/2005/8/layout/radial6"/>
    <dgm:cxn modelId="{62A766C3-7F84-4241-864D-C1CE13D97AC7}" type="presParOf" srcId="{B1B146C1-E39A-4143-A1CE-FB808D01A951}" destId="{14D2156E-10C6-4EDA-BC15-2546C4790246}" srcOrd="18" destOrd="0" presId="urn:microsoft.com/office/officeart/2005/8/layout/radial6"/>
    <dgm:cxn modelId="{7BC8464E-2B56-4C13-940A-AD5539F1876E}" type="presParOf" srcId="{B1B146C1-E39A-4143-A1CE-FB808D01A951}" destId="{8AFD9909-3D3C-4B53-B177-9B1011C2B26A}" srcOrd="19" destOrd="0" presId="urn:microsoft.com/office/officeart/2005/8/layout/radial6"/>
    <dgm:cxn modelId="{A37AB58D-EBF6-43D9-A7CA-BDCCE5CE2AA5}" type="presParOf" srcId="{B1B146C1-E39A-4143-A1CE-FB808D01A951}" destId="{6F56B89A-0CFD-4F85-9B51-FF6752306F6A}" srcOrd="20" destOrd="0" presId="urn:microsoft.com/office/officeart/2005/8/layout/radial6"/>
    <dgm:cxn modelId="{864FA104-542D-480D-B377-B05E0099FD38}" type="presParOf" srcId="{B1B146C1-E39A-4143-A1CE-FB808D01A951}" destId="{4B375E47-5E85-46C1-BE65-56720EB33EE2}" srcOrd="21"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75E47-5E85-46C1-BE65-56720EB33EE2}">
      <dsp:nvSpPr>
        <dsp:cNvPr id="0" name=""/>
        <dsp:cNvSpPr/>
      </dsp:nvSpPr>
      <dsp:spPr>
        <a:xfrm>
          <a:off x="2230933" y="574669"/>
          <a:ext cx="4517711" cy="4517711"/>
        </a:xfrm>
        <a:prstGeom prst="blockArc">
          <a:avLst>
            <a:gd name="adj1" fmla="val 13143850"/>
            <a:gd name="adj2" fmla="val 16336977"/>
            <a:gd name="adj3" fmla="val 390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D2156E-10C6-4EDA-BC15-2546C4790246}">
      <dsp:nvSpPr>
        <dsp:cNvPr id="0" name=""/>
        <dsp:cNvSpPr/>
      </dsp:nvSpPr>
      <dsp:spPr>
        <a:xfrm>
          <a:off x="2307766" y="487306"/>
          <a:ext cx="4498782" cy="4517711"/>
        </a:xfrm>
        <a:prstGeom prst="blockArc">
          <a:avLst>
            <a:gd name="adj1" fmla="val 9722376"/>
            <a:gd name="adj2" fmla="val 12972592"/>
            <a:gd name="adj3" fmla="val 390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81E9E0-C715-46FC-81B0-19C56BB96A38}">
      <dsp:nvSpPr>
        <dsp:cNvPr id="0" name=""/>
        <dsp:cNvSpPr/>
      </dsp:nvSpPr>
      <dsp:spPr>
        <a:xfrm>
          <a:off x="2214046" y="267845"/>
          <a:ext cx="4517711" cy="4517711"/>
        </a:xfrm>
        <a:prstGeom prst="blockArc">
          <a:avLst>
            <a:gd name="adj1" fmla="val 6539772"/>
            <a:gd name="adj2" fmla="val 9357314"/>
            <a:gd name="adj3" fmla="val 390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C1A954-AB70-41E3-92D6-8EFA4A28B640}">
      <dsp:nvSpPr>
        <dsp:cNvPr id="0" name=""/>
        <dsp:cNvSpPr/>
      </dsp:nvSpPr>
      <dsp:spPr>
        <a:xfrm>
          <a:off x="2433666" y="356857"/>
          <a:ext cx="4517711" cy="4517711"/>
        </a:xfrm>
        <a:prstGeom prst="blockArc">
          <a:avLst>
            <a:gd name="adj1" fmla="val 3940282"/>
            <a:gd name="adj2" fmla="val 6907777"/>
            <a:gd name="adj3" fmla="val 390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2B2957-FEA3-4FC4-9BAA-9867A3C125EA}">
      <dsp:nvSpPr>
        <dsp:cNvPr id="0" name=""/>
        <dsp:cNvSpPr/>
      </dsp:nvSpPr>
      <dsp:spPr>
        <a:xfrm>
          <a:off x="2437803" y="354992"/>
          <a:ext cx="4517711" cy="4517711"/>
        </a:xfrm>
        <a:prstGeom prst="blockArc">
          <a:avLst>
            <a:gd name="adj1" fmla="val 959127"/>
            <a:gd name="adj2" fmla="val 3947327"/>
            <a:gd name="adj3" fmla="val 390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246E89-6477-4548-A9CA-9ADA58CBEED8}">
      <dsp:nvSpPr>
        <dsp:cNvPr id="0" name=""/>
        <dsp:cNvSpPr/>
      </dsp:nvSpPr>
      <dsp:spPr>
        <a:xfrm>
          <a:off x="2375498" y="644261"/>
          <a:ext cx="4517711" cy="4517711"/>
        </a:xfrm>
        <a:prstGeom prst="blockArc">
          <a:avLst>
            <a:gd name="adj1" fmla="val 19148829"/>
            <a:gd name="adj2" fmla="val 499482"/>
            <a:gd name="adj3" fmla="val 390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0D0D35-6A4C-40D5-B2B6-08A3E3CB3CAF}">
      <dsp:nvSpPr>
        <dsp:cNvPr id="0" name=""/>
        <dsp:cNvSpPr/>
      </dsp:nvSpPr>
      <dsp:spPr>
        <a:xfrm>
          <a:off x="2319156" y="576427"/>
          <a:ext cx="4517711" cy="4517711"/>
        </a:xfrm>
        <a:prstGeom prst="blockArc">
          <a:avLst>
            <a:gd name="adj1" fmla="val 16200000"/>
            <a:gd name="adj2" fmla="val 19285714"/>
            <a:gd name="adj3" fmla="val 390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7C01D6-AE91-4E4F-9D49-42F44D24D7C9}">
      <dsp:nvSpPr>
        <dsp:cNvPr id="0" name=""/>
        <dsp:cNvSpPr/>
      </dsp:nvSpPr>
      <dsp:spPr>
        <a:xfrm>
          <a:off x="3222889" y="1763129"/>
          <a:ext cx="2740632" cy="2053146"/>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CH" sz="2000" kern="1200" dirty="0" smtClean="0"/>
            <a:t>Gender </a:t>
          </a:r>
          <a:r>
            <a:rPr lang="fr-CH" sz="2000" kern="1200" dirty="0" err="1" smtClean="0"/>
            <a:t>equality</a:t>
          </a:r>
          <a:r>
            <a:rPr lang="fr-CH" sz="2000" kern="1200" dirty="0" smtClean="0"/>
            <a:t> and </a:t>
          </a:r>
          <a:r>
            <a:rPr lang="fr-CH" sz="2000" kern="1200" dirty="0" err="1" smtClean="0"/>
            <a:t>women’s</a:t>
          </a:r>
          <a:r>
            <a:rPr lang="fr-CH" sz="2000" kern="1200" dirty="0" smtClean="0"/>
            <a:t> </a:t>
          </a:r>
          <a:r>
            <a:rPr lang="fr-CH" sz="2000" kern="1200" dirty="0" err="1" smtClean="0"/>
            <a:t>economic</a:t>
          </a:r>
          <a:r>
            <a:rPr lang="fr-CH" sz="2000" kern="1200" dirty="0" smtClean="0"/>
            <a:t> </a:t>
          </a:r>
          <a:r>
            <a:rPr lang="fr-CH" sz="2000" kern="1200" dirty="0" err="1" smtClean="0"/>
            <a:t>empowerment</a:t>
          </a:r>
          <a:endParaRPr lang="en-GB" sz="2000" kern="1200" dirty="0"/>
        </a:p>
      </dsp:txBody>
      <dsp:txXfrm>
        <a:off x="3624245" y="2063805"/>
        <a:ext cx="1937920" cy="1451794"/>
      </dsp:txXfrm>
    </dsp:sp>
    <dsp:sp modelId="{B6858F6C-268A-4BDE-B2FA-6E917B49FC6B}">
      <dsp:nvSpPr>
        <dsp:cNvPr id="0" name=""/>
        <dsp:cNvSpPr/>
      </dsp:nvSpPr>
      <dsp:spPr>
        <a:xfrm>
          <a:off x="3658755" y="-285180"/>
          <a:ext cx="1838513" cy="1811425"/>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t>Care  services</a:t>
          </a:r>
        </a:p>
        <a:p>
          <a:pPr lvl="0" algn="ctr" defTabSz="711200">
            <a:lnSpc>
              <a:spcPct val="90000"/>
            </a:lnSpc>
            <a:spcBef>
              <a:spcPct val="0"/>
            </a:spcBef>
            <a:spcAft>
              <a:spcPct val="35000"/>
            </a:spcAft>
          </a:pPr>
          <a:r>
            <a:rPr lang="en-GB" sz="1600" b="1" kern="1200" dirty="0" smtClean="0"/>
            <a:t> </a:t>
          </a:r>
          <a:r>
            <a:rPr lang="en-GB" sz="1100" b="0" kern="1200" dirty="0" smtClean="0">
              <a:effectLst/>
            </a:rPr>
            <a:t>(child-,elderly-, sick-,disabled- care)</a:t>
          </a:r>
          <a:endParaRPr lang="en-GB" sz="1100" b="0" kern="1200" dirty="0">
            <a:effectLst/>
          </a:endParaRPr>
        </a:p>
      </dsp:txBody>
      <dsp:txXfrm>
        <a:off x="3927999" y="-19903"/>
        <a:ext cx="1300025" cy="1280871"/>
      </dsp:txXfrm>
    </dsp:sp>
    <dsp:sp modelId="{7AC7BDBD-CEDC-4127-B7BB-5AC6ED23E41F}">
      <dsp:nvSpPr>
        <dsp:cNvPr id="0" name=""/>
        <dsp:cNvSpPr/>
      </dsp:nvSpPr>
      <dsp:spPr>
        <a:xfrm>
          <a:off x="5391456" y="476197"/>
          <a:ext cx="1836235" cy="1956422"/>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effectLst>
                <a:outerShdw blurRad="38100" dist="38100" dir="2700000" algn="tl">
                  <a:srgbClr val="000000">
                    <a:alpha val="43137"/>
                  </a:srgbClr>
                </a:outerShdw>
              </a:effectLst>
            </a:rPr>
            <a:t>Family friendly working arrangements </a:t>
          </a:r>
        </a:p>
        <a:p>
          <a:pPr lvl="0" algn="ctr" defTabSz="711200">
            <a:lnSpc>
              <a:spcPct val="90000"/>
            </a:lnSpc>
            <a:spcBef>
              <a:spcPct val="0"/>
            </a:spcBef>
            <a:spcAft>
              <a:spcPct val="35000"/>
            </a:spcAft>
          </a:pPr>
          <a:r>
            <a:rPr lang="en-GB" sz="1100" b="0" kern="1200" dirty="0" smtClean="0"/>
            <a:t>(adequate and predictable work schedules, flexitime, quality part-time etc.)</a:t>
          </a:r>
          <a:endParaRPr lang="en-GB" sz="1100" b="0" kern="1200" dirty="0"/>
        </a:p>
      </dsp:txBody>
      <dsp:txXfrm>
        <a:off x="5660366" y="762708"/>
        <a:ext cx="1298415" cy="1383400"/>
      </dsp:txXfrm>
    </dsp:sp>
    <dsp:sp modelId="{865F8C7E-B77C-4CDA-9FE5-5C300BB07551}">
      <dsp:nvSpPr>
        <dsp:cNvPr id="0" name=""/>
        <dsp:cNvSpPr/>
      </dsp:nvSpPr>
      <dsp:spPr>
        <a:xfrm>
          <a:off x="5944430" y="2358958"/>
          <a:ext cx="1762676" cy="1729634"/>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smtClean="0"/>
            <a:t>Social security benefits </a:t>
          </a:r>
        </a:p>
        <a:p>
          <a:pPr lvl="0" algn="ctr" defTabSz="800100">
            <a:lnSpc>
              <a:spcPct val="90000"/>
            </a:lnSpc>
            <a:spcBef>
              <a:spcPct val="0"/>
            </a:spcBef>
            <a:spcAft>
              <a:spcPct val="35000"/>
            </a:spcAft>
          </a:pPr>
          <a:r>
            <a:rPr lang="en-GB" sz="1200" b="0" kern="1200" dirty="0" smtClean="0"/>
            <a:t>(e.g. tax breaks, family benefits)</a:t>
          </a:r>
          <a:endParaRPr lang="en-GB" sz="1200" b="0" kern="1200" dirty="0"/>
        </a:p>
      </dsp:txBody>
      <dsp:txXfrm>
        <a:off x="6202568" y="2612257"/>
        <a:ext cx="1246400" cy="1223036"/>
      </dsp:txXfrm>
    </dsp:sp>
    <dsp:sp modelId="{CCA773EC-37A4-41E8-BD0F-707066E6D8EF}">
      <dsp:nvSpPr>
        <dsp:cNvPr id="0" name=""/>
        <dsp:cNvSpPr/>
      </dsp:nvSpPr>
      <dsp:spPr>
        <a:xfrm>
          <a:off x="4619351" y="3741037"/>
          <a:ext cx="1971161" cy="1785501"/>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effectLst>
                <a:outerShdw blurRad="38100" dist="38100" dir="2700000" algn="tl">
                  <a:srgbClr val="000000">
                    <a:alpha val="43137"/>
                  </a:srgbClr>
                </a:outerShdw>
              </a:effectLst>
            </a:rPr>
            <a:t>Leave policies </a:t>
          </a:r>
        </a:p>
        <a:p>
          <a:pPr lvl="0" algn="ctr" defTabSz="711200">
            <a:lnSpc>
              <a:spcPct val="90000"/>
            </a:lnSpc>
            <a:spcBef>
              <a:spcPct val="0"/>
            </a:spcBef>
            <a:spcAft>
              <a:spcPct val="35000"/>
            </a:spcAft>
          </a:pPr>
          <a:r>
            <a:rPr lang="en-GB" sz="1100" kern="1200" dirty="0" smtClean="0"/>
            <a:t>(e.g.  paternity, parental, other family leave)</a:t>
          </a:r>
          <a:endParaRPr lang="en-GB" sz="1100" kern="1200" dirty="0"/>
        </a:p>
      </dsp:txBody>
      <dsp:txXfrm>
        <a:off x="4908021" y="4002518"/>
        <a:ext cx="1393821" cy="1262539"/>
      </dsp:txXfrm>
    </dsp:sp>
    <dsp:sp modelId="{79186980-7972-437A-9B83-34C7ACA1FFBF}">
      <dsp:nvSpPr>
        <dsp:cNvPr id="0" name=""/>
        <dsp:cNvSpPr/>
      </dsp:nvSpPr>
      <dsp:spPr>
        <a:xfrm>
          <a:off x="2931976" y="3755424"/>
          <a:ext cx="1640026" cy="1730822"/>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effectLst>
                <a:outerShdw blurRad="38100" dist="38100" dir="2700000" algn="tl">
                  <a:srgbClr val="000000">
                    <a:alpha val="43137"/>
                  </a:srgbClr>
                </a:outerShdw>
              </a:effectLst>
            </a:rPr>
            <a:t>Taxation policies that encourage women’s LFP</a:t>
          </a:r>
          <a:endParaRPr lang="en-GB" sz="1600" b="1" kern="1200" dirty="0">
            <a:effectLst>
              <a:outerShdw blurRad="38100" dist="38100" dir="2700000" algn="tl">
                <a:srgbClr val="000000">
                  <a:alpha val="43137"/>
                </a:srgbClr>
              </a:outerShdw>
            </a:effectLst>
          </a:endParaRPr>
        </a:p>
      </dsp:txBody>
      <dsp:txXfrm>
        <a:off x="3172152" y="4008897"/>
        <a:ext cx="1159674" cy="1223876"/>
      </dsp:txXfrm>
    </dsp:sp>
    <dsp:sp modelId="{DF8A00AF-B2B1-4C46-9CED-E55492543BE6}">
      <dsp:nvSpPr>
        <dsp:cNvPr id="0" name=""/>
        <dsp:cNvSpPr/>
      </dsp:nvSpPr>
      <dsp:spPr>
        <a:xfrm>
          <a:off x="1556968" y="2552559"/>
          <a:ext cx="1786726" cy="1753083"/>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effectLst>
                <a:outerShdw blurRad="38100" dist="38100" dir="2700000" algn="tl">
                  <a:srgbClr val="000000">
                    <a:alpha val="43137"/>
                  </a:srgbClr>
                </a:outerShdw>
              </a:effectLst>
            </a:rPr>
            <a:t>Maternity protection</a:t>
          </a:r>
          <a:endParaRPr lang="en-GB" sz="1600" b="1" kern="1200" dirty="0">
            <a:effectLst>
              <a:outerShdw blurRad="38100" dist="38100" dir="2700000" algn="tl">
                <a:srgbClr val="000000">
                  <a:alpha val="43137"/>
                </a:srgbClr>
              </a:outerShdw>
            </a:effectLst>
          </a:endParaRPr>
        </a:p>
      </dsp:txBody>
      <dsp:txXfrm>
        <a:off x="1818628" y="2809292"/>
        <a:ext cx="1263406" cy="1239617"/>
      </dsp:txXfrm>
    </dsp:sp>
    <dsp:sp modelId="{8AFD9909-3D3C-4B53-B177-9B1011C2B26A}">
      <dsp:nvSpPr>
        <dsp:cNvPr id="0" name=""/>
        <dsp:cNvSpPr/>
      </dsp:nvSpPr>
      <dsp:spPr>
        <a:xfrm>
          <a:off x="1801309" y="493977"/>
          <a:ext cx="1937714" cy="1887666"/>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effectLst>
                <a:outerShdw blurRad="38100" dist="38100" dir="2700000" algn="tl">
                  <a:srgbClr val="000000">
                    <a:alpha val="43137"/>
                  </a:srgbClr>
                </a:outerShdw>
              </a:effectLst>
            </a:rPr>
            <a:t>Basic infrastructure, transportation, health care</a:t>
          </a:r>
          <a:endParaRPr lang="en-GB" sz="1600" b="1" kern="1200" dirty="0">
            <a:effectLst>
              <a:outerShdw blurRad="38100" dist="38100" dir="2700000" algn="tl">
                <a:srgbClr val="000000">
                  <a:alpha val="43137"/>
                </a:srgbClr>
              </a:outerShdw>
            </a:effectLst>
          </a:endParaRPr>
        </a:p>
      </dsp:txBody>
      <dsp:txXfrm>
        <a:off x="2085081" y="770419"/>
        <a:ext cx="1370170" cy="133478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6435"/>
          </a:xfrm>
          <a:prstGeom prst="rect">
            <a:avLst/>
          </a:prstGeom>
        </p:spPr>
        <p:txBody>
          <a:bodyPr vert="horz" lIns="91440" tIns="45720" rIns="91440" bIns="45720" rtlCol="0"/>
          <a:lstStyle>
            <a:lvl1pPr algn="r">
              <a:defRPr sz="1200"/>
            </a:lvl1pPr>
          </a:lstStyle>
          <a:p>
            <a:fld id="{A4027791-1B72-473B-9C01-E794F7090B35}" type="datetimeFigureOut">
              <a:rPr lang="en-GB" smtClean="0"/>
              <a:t>24/05/2017</a:t>
            </a:fld>
            <a:endParaRPr lang="en-GB"/>
          </a:p>
        </p:txBody>
      </p:sp>
      <p:sp>
        <p:nvSpPr>
          <p:cNvPr id="4" name="Footer Placeholder 3"/>
          <p:cNvSpPr>
            <a:spLocks noGrp="1"/>
          </p:cNvSpPr>
          <p:nvPr>
            <p:ph type="ftr" sz="quarter" idx="2"/>
          </p:nvPr>
        </p:nvSpPr>
        <p:spPr>
          <a:xfrm>
            <a:off x="0" y="8829968"/>
            <a:ext cx="3037840" cy="4664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8"/>
            <a:ext cx="3037840" cy="466434"/>
          </a:xfrm>
          <a:prstGeom prst="rect">
            <a:avLst/>
          </a:prstGeom>
        </p:spPr>
        <p:txBody>
          <a:bodyPr vert="horz" lIns="91440" tIns="45720" rIns="91440" bIns="45720" rtlCol="0" anchor="b"/>
          <a:lstStyle>
            <a:lvl1pPr algn="r">
              <a:defRPr sz="1200"/>
            </a:lvl1pPr>
          </a:lstStyle>
          <a:p>
            <a:fld id="{534E2E9B-EEFE-4BD9-B4BF-3E4FA9F374A0}" type="slidenum">
              <a:rPr lang="en-GB" smtClean="0"/>
              <a:t>‹#›</a:t>
            </a:fld>
            <a:endParaRPr lang="en-GB"/>
          </a:p>
        </p:txBody>
      </p:sp>
    </p:spTree>
    <p:extLst>
      <p:ext uri="{BB962C8B-B14F-4D97-AF65-F5344CB8AC3E}">
        <p14:creationId xmlns:p14="http://schemas.microsoft.com/office/powerpoint/2010/main" val="838898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3B45E2E4-310B-4DD6-BD24-3FDCEC53B521}" type="datetimeFigureOut">
              <a:rPr lang="en-GB" smtClean="0"/>
              <a:t>24/05/2017</a:t>
            </a:fld>
            <a:endParaRPr lang="en-GB"/>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CD9ABA36-681F-4B96-A727-146C128E5B9C}" type="slidenum">
              <a:rPr lang="en-GB" smtClean="0"/>
              <a:t>‹#›</a:t>
            </a:fld>
            <a:endParaRPr lang="en-GB"/>
          </a:p>
        </p:txBody>
      </p:sp>
    </p:spTree>
    <p:extLst>
      <p:ext uri="{BB962C8B-B14F-4D97-AF65-F5344CB8AC3E}">
        <p14:creationId xmlns:p14="http://schemas.microsoft.com/office/powerpoint/2010/main" val="286870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9ABA36-681F-4B96-A727-146C128E5B9C}" type="slidenum">
              <a:rPr lang="en-GB" smtClean="0"/>
              <a:t>1</a:t>
            </a:fld>
            <a:endParaRPr lang="en-GB"/>
          </a:p>
        </p:txBody>
      </p:sp>
    </p:spTree>
    <p:extLst>
      <p:ext uri="{BB962C8B-B14F-4D97-AF65-F5344CB8AC3E}">
        <p14:creationId xmlns:p14="http://schemas.microsoft.com/office/powerpoint/2010/main" val="1222578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9ABA36-681F-4B96-A727-146C128E5B9C}" type="slidenum">
              <a:rPr lang="en-GB" smtClean="0"/>
              <a:t>10</a:t>
            </a:fld>
            <a:endParaRPr lang="en-GB"/>
          </a:p>
        </p:txBody>
      </p:sp>
    </p:spTree>
    <p:extLst>
      <p:ext uri="{BB962C8B-B14F-4D97-AF65-F5344CB8AC3E}">
        <p14:creationId xmlns:p14="http://schemas.microsoft.com/office/powerpoint/2010/main" val="3583964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Key finding: </a:t>
            </a:r>
            <a:r>
              <a:rPr lang="en-US" sz="1200" kern="1200" dirty="0" smtClean="0">
                <a:solidFill>
                  <a:schemeClr val="tx1"/>
                </a:solidFill>
                <a:effectLst/>
                <a:latin typeface="+mn-lt"/>
                <a:ea typeface="+mn-ea"/>
                <a:cs typeface="+mn-cs"/>
              </a:rPr>
              <a:t>Globally, both men and women mention balancing work and family as the top challenge that working women face.</a:t>
            </a:r>
            <a:endParaRPr lang="en-GB" sz="1200" kern="1200" dirty="0" smtClean="0">
              <a:solidFill>
                <a:schemeClr val="tx1"/>
              </a:solidFill>
              <a:effectLst/>
              <a:latin typeface="+mn-lt"/>
              <a:ea typeface="+mn-ea"/>
              <a:cs typeface="+mn-cs"/>
            </a:endParaRPr>
          </a:p>
          <a:p>
            <a:endParaRPr lang="en-GB" dirty="0" smtClean="0"/>
          </a:p>
          <a:p>
            <a:r>
              <a:rPr lang="en-US" sz="1200" kern="1200" dirty="0" smtClean="0">
                <a:solidFill>
                  <a:schemeClr val="tx1"/>
                </a:solidFill>
                <a:effectLst/>
                <a:latin typeface="+mn-lt"/>
                <a:ea typeface="+mn-ea"/>
                <a:cs typeface="+mn-cs"/>
              </a:rPr>
              <a:t>Gallup interviewers asked men and women to name, in their own words, the top challenge facing women who work at paid jobs in their countries:</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Please think about women who work at paid jobs in [country name] today. What do you think is the BIGGEST challenge these women face?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While the responses were unprompted, the interviewers coded the responses into one of the ten categories, created based on responses from the most common themes that came up during cognitive interviews and survey pre-tests. The ten categories in which the responses were grouped are: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balance between work and family or home/no time to spend with family;</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lack of affordable care for children or relatives;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unfair treatment at work/abuse/harassment/discrimination;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lack of flexible work hours/appropriate, suitable work hours;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lack of good-paying jobs;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unequal pay for doing similar work as men (or work of equal value);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family members don’t approve of women working;</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lack of transportation/lack of safe transportation;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people prefer to hire or promote men;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lack of skills, experience, or education.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Work-family balance is one of the toughest challenges for working women worldwide</a:t>
            </a:r>
            <a:endParaRPr lang="en-GB"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Many women and men would like for women to be able to both work and take care of their families, but achieving this balance is a significant challenge for working women. In fact, people in the vast majority of countries mention “balance between work and family” as one of the top challenges – if not </a:t>
            </a:r>
            <a:r>
              <a:rPr lang="en-US" sz="1200" i="1"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top challenge – facing women who work at paid jobs in their countries. If Gallup were to group together responses such as “lack of flexible work hours” and “lack of affordable care for children and relatives” with “balance between work and family,” the total percentage mentioning some aspect of work and family needs would rise exponentially</a:t>
            </a:r>
            <a:r>
              <a:rPr lang="en-US" sz="1200" b="1" kern="1200" dirty="0" smtClean="0">
                <a:solidFill>
                  <a:schemeClr val="tx1"/>
                </a:solidFill>
                <a:effectLst/>
                <a:latin typeface="+mn-lt"/>
                <a:ea typeface="+mn-ea"/>
                <a:cs typeface="+mn-cs"/>
              </a:rPr>
              <a:t>.</a:t>
            </a:r>
            <a:r>
              <a:rPr lang="en-US" sz="1200" b="1" u="sng"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With rare exceptions, women and men in most regions of the world identify the same top challenges for working women in their countries.</a:t>
            </a:r>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GB" dirty="0" smtClean="0"/>
          </a:p>
          <a:p>
            <a:endParaRPr lang="en-GB" dirty="0"/>
          </a:p>
        </p:txBody>
      </p:sp>
      <p:sp>
        <p:nvSpPr>
          <p:cNvPr id="4" name="Slide Number Placeholder 3"/>
          <p:cNvSpPr>
            <a:spLocks noGrp="1"/>
          </p:cNvSpPr>
          <p:nvPr>
            <p:ph type="sldNum" sz="quarter" idx="10"/>
          </p:nvPr>
        </p:nvSpPr>
        <p:spPr/>
        <p:txBody>
          <a:bodyPr/>
          <a:lstStyle/>
          <a:p>
            <a:fld id="{CD9ABA36-681F-4B96-A727-146C128E5B9C}"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424428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1" kern="1200" dirty="0" smtClean="0">
                <a:solidFill>
                  <a:schemeClr val="tx1"/>
                </a:solidFill>
                <a:effectLst/>
                <a:latin typeface="+mn-lt"/>
                <a:ea typeface="+mn-ea"/>
                <a:cs typeface="+mn-cs"/>
              </a:rPr>
              <a:t>Excessive hours of work</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While excessively short hours can be problematic, at the other extreme of the spectrum, long working hours (defined as more than 48 hours per week) negatively affect workers with impacts on their health, mental well-being and work-family balance. Across the 100 countries surveyed, more than one third of men in employment (35.5 per cent) and more than one fourth of women in employment (25.7 per cent) work more than 48 hours a week. Excessive hours are most common in Asia, notably in Eastern Asia and in Western and Central Asia, where close to one half of men and women employed work more than 48 hours a week. Two main findings are worth highlighting. First, men tend to work longer hours than women, whether in wage and salaried employment (where there is a gender gap of over 10 percentage points) or in self-employment (gender gap of 5.5 percentage points). Second, the proportions of people working both long hours and short hours are higher among the self-employed, which means that self-employed people are likely to work either more than 48 hours or less than 35 hours a week. This suggests that working hours tend to be more polarized for self-employed than for wage and salaried workers whose working hours tend to cluster around standard working hours, in line with national regulations. It has also implications for workers’ healthy harmonization of work and family life and the equal distribution of unpaid household and care work between women and men.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Country examples: Working shorter or compressed hours with the same full-time salary: two experiments about the future of work in Sweden and China</a:t>
            </a:r>
          </a:p>
          <a:p>
            <a:r>
              <a:rPr lang="en-GB" sz="1200" kern="1200" dirty="0" smtClean="0">
                <a:solidFill>
                  <a:schemeClr val="tx1"/>
                </a:solidFill>
                <a:effectLst/>
                <a:latin typeface="+mn-lt"/>
                <a:ea typeface="+mn-ea"/>
                <a:cs typeface="+mn-cs"/>
              </a:rPr>
              <a:t>Starting in February 2015, nurses in an elderly care home in Gothenburg have been experimenting with a shorter working day scheme to assess the effects on efficiency and work quality. Workers in a controlled trial switched from an eight-hour to a six-hour working day with the same wage. The results show an increase in productivity and lower turnover. Nurses also report higher levels of well-being and job satisfaction. While the retirement house had to hire new staff members in order to compensate for the shorter hours and the new shift patterns, the returns in terms of higher staff performance and well-being along with increased quality of care seem to offset the higher costs of the initiative, according to the management. This experiment is inspiring other public sector workplaces in Sweden to adopt shorter working days, including in the health sector for doctors. In addition, some small businesses have started adopting shorter working days (Crouch, 2015).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Similarly, Chongqing, a municipality of around 30 million people in the south-west of China, is set to implement an official four-and-a-half-workday week scheme to boost the local economy. The initiative is to grant both public and private sector workers on a 40-hour-contract Friday afternoons off with the same pay. The purpose is to increase domestic consumption and private spending in leisure activities, in particular tourism. The Hebei and Jiangxi provinces, which together account for a population of almost 115 million, are considering a similar scheme (</a:t>
            </a:r>
            <a:r>
              <a:rPr lang="en-GB" sz="1200" kern="1200" dirty="0" err="1" smtClean="0">
                <a:solidFill>
                  <a:schemeClr val="tx1"/>
                </a:solidFill>
                <a:effectLst/>
                <a:latin typeface="+mn-lt"/>
                <a:ea typeface="+mn-ea"/>
                <a:cs typeface="+mn-cs"/>
              </a:rPr>
              <a:t>Macauley</a:t>
            </a:r>
            <a:r>
              <a:rPr lang="en-GB" sz="1200" kern="1200" dirty="0" smtClean="0">
                <a:solidFill>
                  <a:schemeClr val="tx1"/>
                </a:solidFill>
                <a:effectLst/>
                <a:latin typeface="+mn-lt"/>
                <a:ea typeface="+mn-ea"/>
                <a:cs typeface="+mn-cs"/>
              </a:rPr>
              <a:t>, 2015).</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9ABA36-681F-4B96-A727-146C128E5B9C}"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286491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Across the world, the vast majority of unpaid household and care work is performed by women. As a result, when all activities, whether paid or not, are taken into account, women’s working days become longer than men’s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On average, </a:t>
            </a:r>
            <a:r>
              <a:rPr lang="en-GB" sz="1200" b="1" kern="1200" dirty="0" smtClean="0">
                <a:solidFill>
                  <a:schemeClr val="tx1"/>
                </a:solidFill>
                <a:effectLst/>
                <a:latin typeface="+mn-lt"/>
                <a:ea typeface="+mn-ea"/>
                <a:cs typeface="+mn-cs"/>
              </a:rPr>
              <a:t>women carry out at least two and a half times more unpaid household and care work than men in countries where the relevant data are available.</a:t>
            </a:r>
            <a:r>
              <a:rPr lang="en-GB" sz="1200" kern="1200" dirty="0" smtClean="0">
                <a:solidFill>
                  <a:schemeClr val="tx1"/>
                </a:solidFill>
                <a:effectLst/>
                <a:latin typeface="+mn-lt"/>
                <a:ea typeface="+mn-ea"/>
                <a:cs typeface="+mn-cs"/>
              </a:rPr>
              <a:t> In developed countries, even when women are employed, they continue to perform 1.30h more of unpaid work per day than men.</a:t>
            </a:r>
          </a:p>
          <a:p>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figure shows </a:t>
            </a:r>
            <a:r>
              <a:rPr lang="en-GB" sz="1200" b="1" kern="1200" dirty="0" smtClean="0">
                <a:solidFill>
                  <a:schemeClr val="tx1"/>
                </a:solidFill>
                <a:effectLst/>
                <a:latin typeface="+mn-lt"/>
                <a:ea typeface="+mn-ea"/>
                <a:cs typeface="+mn-cs"/>
              </a:rPr>
              <a:t>Time spent on paid and unpaid work in 46 developing and developed economies for employed persons by sex (latest year available)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Focusing on employed women (either in self-employment or wage and salaried employment), the average working day is even longer. In developed economies employed women work 8 hours and 9 minutes, compared to the 7 hours and 36 minutes worked by men. In developing economies, women in employment spend 9 hours and 20 minutes in paid and unpaid work, whereas men spend 8 hours and 7 minutes in such work (United Nations, 2015).</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Based on related time-series data from 23 countries and territories on time spent on unpaid work by employed women and men, the gender difference has decreased over time (1). This is mostly due to the reduction in time spent on housework for women, as opposed to significant reductions in their time spent on childcare (2). The reduction in time spent on unpaid work could be attributed to a number of factors, including higher women’s labour force participation, smaller family size, the growing economic capacity of women to outsource domestic work, and the use of time-saving infrastructure and technologies that reduce the time required for fetching water or household tasks. To a lesser extent this reduction is also the result of an increase in the amount of time spent by men on childcare (ibid.).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Women, however, continue to </a:t>
            </a:r>
            <a:r>
              <a:rPr lang="en-GB" sz="1200" b="1" kern="1200" dirty="0" smtClean="0">
                <a:solidFill>
                  <a:schemeClr val="tx1"/>
                </a:solidFill>
                <a:effectLst/>
                <a:latin typeface="+mn-lt"/>
                <a:ea typeface="+mn-ea"/>
                <a:cs typeface="+mn-cs"/>
              </a:rPr>
              <a:t>work longer hours per day than men</a:t>
            </a:r>
            <a:r>
              <a:rPr lang="en-GB" sz="1200" kern="1200" dirty="0" smtClean="0">
                <a:solidFill>
                  <a:schemeClr val="tx1"/>
                </a:solidFill>
                <a:effectLst/>
                <a:latin typeface="+mn-lt"/>
                <a:ea typeface="+mn-ea"/>
                <a:cs typeface="+mn-cs"/>
              </a:rPr>
              <a:t> when both paid work and unpaid work are taken into consideration.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 a consequence, women are more likely than men to work short hours whether voluntary or against their choice (namely “time-related underemployment”). Across the world, women represent less than 40 per cent of total employment, but make up 57 per cent of those working on a part-time basis. Estimates based on 100 countries show that more than one third of employed women (34.2 per cent) work less than 35 hours per week, compared with 23.4 per cent of employed men. We find the highest gender gap in short hours in Northern, Southern and Western Europe at almost 30 per cent, where 44% of women work less than 35 hours against almost 15 per cent of men.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Note 1. </a:t>
            </a:r>
            <a:r>
              <a:rPr lang="en-CA" sz="1200" kern="1200" dirty="0" smtClean="0">
                <a:solidFill>
                  <a:schemeClr val="tx1"/>
                </a:solidFill>
                <a:effectLst/>
                <a:latin typeface="+mn-lt"/>
                <a:ea typeface="+mn-ea"/>
                <a:cs typeface="+mn-cs"/>
              </a:rPr>
              <a:t>Calculations are based on figures for the earliest and latest years available for Austria, Belarus, Bulgaria, Canada, </a:t>
            </a:r>
            <a:r>
              <a:rPr lang="en-GB" sz="1200" kern="1200" dirty="0" smtClean="0">
                <a:solidFill>
                  <a:schemeClr val="tx1"/>
                </a:solidFill>
                <a:effectLst/>
                <a:latin typeface="+mn-lt"/>
                <a:ea typeface="+mn-ea"/>
                <a:cs typeface="+mn-cs"/>
              </a:rPr>
              <a:t>Costa Rica</a:t>
            </a:r>
            <a:r>
              <a:rPr lang="en-CA"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Denmark</a:t>
            </a:r>
            <a:r>
              <a:rPr lang="en-CA" sz="1200" kern="1200" dirty="0" smtClean="0">
                <a:solidFill>
                  <a:schemeClr val="tx1"/>
                </a:solidFill>
                <a:effectLst/>
                <a:latin typeface="+mn-lt"/>
                <a:ea typeface="+mn-ea"/>
                <a:cs typeface="+mn-cs"/>
              </a:rPr>
              <a:t>, Estonia, Finland, </a:t>
            </a:r>
            <a:r>
              <a:rPr lang="en-GB" sz="1200" kern="1200" dirty="0" smtClean="0">
                <a:solidFill>
                  <a:schemeClr val="tx1"/>
                </a:solidFill>
                <a:effectLst/>
                <a:latin typeface="+mn-lt"/>
                <a:ea typeface="+mn-ea"/>
                <a:cs typeface="+mn-cs"/>
              </a:rPr>
              <a:t>France (and also </a:t>
            </a:r>
            <a:r>
              <a:rPr lang="en-GB" sz="1200" kern="1200" dirty="0" err="1" smtClean="0">
                <a:solidFill>
                  <a:schemeClr val="tx1"/>
                </a:solidFill>
                <a:effectLst/>
                <a:latin typeface="+mn-lt"/>
                <a:ea typeface="+mn-ea"/>
                <a:cs typeface="+mn-cs"/>
              </a:rPr>
              <a:t>Réunion</a:t>
            </a:r>
            <a:r>
              <a:rPr lang="en-GB" sz="1200" kern="1200" dirty="0" smtClean="0">
                <a:solidFill>
                  <a:schemeClr val="tx1"/>
                </a:solidFill>
                <a:effectLst/>
                <a:latin typeface="+mn-lt"/>
                <a:ea typeface="+mn-ea"/>
                <a:cs typeface="+mn-cs"/>
              </a:rPr>
              <a:t>)</a:t>
            </a:r>
            <a:r>
              <a:rPr lang="en-CA"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Hungary</a:t>
            </a:r>
            <a:r>
              <a:rPr lang="en-CA"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Italy</a:t>
            </a:r>
            <a:r>
              <a:rPr lang="en-CA" sz="1200" kern="1200" dirty="0" smtClean="0">
                <a:solidFill>
                  <a:schemeClr val="tx1"/>
                </a:solidFill>
                <a:effectLst/>
                <a:latin typeface="+mn-lt"/>
                <a:ea typeface="+mn-ea"/>
                <a:cs typeface="+mn-cs"/>
              </a:rPr>
              <a:t>, Japan, </a:t>
            </a:r>
            <a:r>
              <a:rPr lang="en-GB" sz="1200" kern="1200" dirty="0" smtClean="0">
                <a:solidFill>
                  <a:schemeClr val="tx1"/>
                </a:solidFill>
                <a:effectLst/>
                <a:latin typeface="+mn-lt"/>
                <a:ea typeface="+mn-ea"/>
                <a:cs typeface="+mn-cs"/>
              </a:rPr>
              <a:t>Kyrgyzstan</a:t>
            </a:r>
            <a:r>
              <a:rPr lang="en-CA"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Netherlands</a:t>
            </a:r>
            <a:r>
              <a:rPr lang="en-CA"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Norway</a:t>
            </a:r>
            <a:r>
              <a:rPr lang="en-CA"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Romania</a:t>
            </a:r>
            <a:r>
              <a:rPr lang="en-CA"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South Africa, Spain</a:t>
            </a:r>
            <a:r>
              <a:rPr lang="en-CA"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Sweden</a:t>
            </a:r>
            <a:r>
              <a:rPr lang="en-CA"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Switzerland</a:t>
            </a:r>
            <a:r>
              <a:rPr lang="en-CA"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former Yugoslav Republic of Macedonia</a:t>
            </a:r>
            <a:r>
              <a:rPr lang="en-CA" sz="1200" kern="1200" dirty="0" smtClean="0">
                <a:solidFill>
                  <a:schemeClr val="tx1"/>
                </a:solidFill>
                <a:effectLst/>
                <a:latin typeface="+mn-lt"/>
                <a:ea typeface="+mn-ea"/>
                <a:cs typeface="+mn-cs"/>
              </a:rPr>
              <a:t> and </a:t>
            </a:r>
            <a:r>
              <a:rPr lang="en-GB" sz="1200" kern="1200" dirty="0" smtClean="0">
                <a:solidFill>
                  <a:schemeClr val="tx1"/>
                </a:solidFill>
                <a:effectLst/>
                <a:latin typeface="+mn-lt"/>
                <a:ea typeface="+mn-ea"/>
                <a:cs typeface="+mn-cs"/>
              </a:rPr>
              <a:t>United States of America. This is based on the dataset compiled by the UN (2015) from Eurostat (2011), OECD (2014), UNECE (2014), UNECLAC (2014).</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Note 2. A 2004 study showed that, in 16 countries over the period 1971–1998, time spent on childcare by parents has actually increased over time, although the increase is largely due to the greater amount of time spent in interactive activities such as play, as opposed to mere child-minding (Gauthier et al., 2004).</a:t>
            </a: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D9ABA36-681F-4B96-A727-146C128E5B9C}" type="slidenum">
              <a:rPr lang="en-GB" smtClean="0"/>
              <a:t>4</a:t>
            </a:fld>
            <a:endParaRPr lang="en-GB"/>
          </a:p>
        </p:txBody>
      </p:sp>
    </p:spTree>
    <p:extLst>
      <p:ext uri="{BB962C8B-B14F-4D97-AF65-F5344CB8AC3E}">
        <p14:creationId xmlns:p14="http://schemas.microsoft.com/office/powerpoint/2010/main" val="938472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ILO has put forward a comprehensive set of international labour standards which provide an integrated framework for addressing work-family challenges. The ILO </a:t>
            </a:r>
            <a:r>
              <a:rPr lang="en-GB" sz="1200" b="1" u="sng" kern="1200" dirty="0" smtClean="0">
                <a:solidFill>
                  <a:schemeClr val="tx1"/>
                </a:solidFill>
                <a:effectLst/>
                <a:latin typeface="+mn-lt"/>
                <a:ea typeface="+mn-ea"/>
                <a:cs typeface="+mn-cs"/>
              </a:rPr>
              <a:t>Workers with Family Responsibilities Convention, 1981 (No. 156),</a:t>
            </a:r>
            <a:r>
              <a:rPr lang="en-GB" sz="1200" kern="1200" dirty="0" smtClean="0">
                <a:solidFill>
                  <a:schemeClr val="tx1"/>
                </a:solidFill>
                <a:effectLst/>
                <a:latin typeface="+mn-lt"/>
                <a:ea typeface="+mn-ea"/>
                <a:cs typeface="+mn-cs"/>
              </a:rPr>
              <a:t> requires that signatories make it an aim of national policy that all workers with family responsibilities - both women and men- can engage in employment without discrimination or, as far as possible, without conflict between work and family obligations. Therefore, non-discrimination and effective gender equality in the labour market should be an explicit objective of national policy. </a:t>
            </a:r>
          </a:p>
          <a:p>
            <a:r>
              <a:rPr lang="en-GB" sz="1200" kern="1200" dirty="0" smtClean="0">
                <a:solidFill>
                  <a:schemeClr val="tx1"/>
                </a:solidFill>
                <a:effectLst/>
                <a:latin typeface="+mn-lt"/>
                <a:ea typeface="+mn-ea"/>
                <a:cs typeface="+mn-cs"/>
              </a:rPr>
              <a:t>Work-family measures are national, community and workplace policy solutions intended to facilitate workers’ access to decent work by explicitly and systematically addressing and supporting their family responsibilities. To this end, the Convention puts forward a set of policy devices including social care services, family-friendly working time and work organization arrangements, social security benefits, measures aimed to reduce unpaid care work, workforce reintegration/activation policies as well as gender-responsive awareness-raising and education (Arts. 4-7).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COUNTRY EXAMPLES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p>
          <a:p>
            <a:r>
              <a:rPr lang="en-US" sz="1800" b="1" dirty="0" smtClean="0">
                <a:solidFill>
                  <a:schemeClr val="accent4">
                    <a:lumMod val="50000"/>
                  </a:schemeClr>
                </a:solidFill>
                <a:latin typeface="Arial" panose="020B0604020202020204" pitchFamily="34" charset="0"/>
                <a:cs typeface="Arial" panose="020B0604020202020204" pitchFamily="34" charset="0"/>
              </a:rPr>
              <a:t>Introduction or extension of non-contributory maternity benefits to women workers in the informal economy or low-income women in general </a:t>
            </a:r>
          </a:p>
          <a:p>
            <a:pPr lvl="1"/>
            <a:r>
              <a:rPr lang="en-US" sz="1600" dirty="0" smtClean="0">
                <a:solidFill>
                  <a:schemeClr val="accent4">
                    <a:lumMod val="50000"/>
                  </a:schemeClr>
                </a:solidFill>
                <a:latin typeface="Arial" panose="020B0604020202020204" pitchFamily="34" charset="0"/>
                <a:cs typeface="Arial" panose="020B0604020202020204" pitchFamily="34" charset="0"/>
              </a:rPr>
              <a:t>C.183, R.202, R.204</a:t>
            </a:r>
          </a:p>
          <a:p>
            <a:pPr lvl="1"/>
            <a:r>
              <a:rPr lang="en-US" sz="1600" dirty="0" smtClean="0">
                <a:solidFill>
                  <a:schemeClr val="accent4">
                    <a:lumMod val="50000"/>
                  </a:schemeClr>
                </a:solidFill>
                <a:latin typeface="Arial" panose="020B0604020202020204" pitchFamily="34" charset="0"/>
                <a:cs typeface="Arial" panose="020B0604020202020204" pitchFamily="34" charset="0"/>
              </a:rPr>
              <a:t>e.g. Argentina</a:t>
            </a:r>
            <a:r>
              <a:rPr lang="en-US" sz="1600" baseline="0" dirty="0" smtClean="0">
                <a:solidFill>
                  <a:schemeClr val="accent4">
                    <a:lumMod val="50000"/>
                  </a:schemeClr>
                </a:solidFill>
                <a:latin typeface="Arial" panose="020B0604020202020204" pitchFamily="34" charset="0"/>
                <a:cs typeface="Arial" panose="020B0604020202020204" pitchFamily="34" charset="0"/>
              </a:rPr>
              <a:t> and South Africa </a:t>
            </a:r>
            <a:r>
              <a:rPr lang="en-US" sz="1600" dirty="0" smtClean="0">
                <a:solidFill>
                  <a:schemeClr val="accent4">
                    <a:lumMod val="50000"/>
                  </a:schemeClr>
                </a:solidFill>
                <a:latin typeface="Arial" panose="020B0604020202020204" pitchFamily="34" charset="0"/>
                <a:cs typeface="Arial" panose="020B0604020202020204" pitchFamily="34" charset="0"/>
              </a:rPr>
              <a:t>(domestic</a:t>
            </a:r>
            <a:r>
              <a:rPr lang="en-US" sz="1600" baseline="0" dirty="0" smtClean="0">
                <a:solidFill>
                  <a:schemeClr val="accent4">
                    <a:lumMod val="50000"/>
                  </a:schemeClr>
                </a:solidFill>
                <a:latin typeface="Arial" panose="020B0604020202020204" pitchFamily="34" charset="0"/>
                <a:cs typeface="Arial" panose="020B0604020202020204" pitchFamily="34" charset="0"/>
              </a:rPr>
              <a:t> workers)</a:t>
            </a:r>
            <a:r>
              <a:rPr lang="en-US" sz="1600" dirty="0" smtClean="0">
                <a:solidFill>
                  <a:schemeClr val="accent4">
                    <a:lumMod val="50000"/>
                  </a:schemeClr>
                </a:solidFill>
                <a:latin typeface="Arial" panose="020B0604020202020204" pitchFamily="34" charset="0"/>
                <a:cs typeface="Arial" panose="020B0604020202020204" pitchFamily="34" charset="0"/>
              </a:rPr>
              <a:t>, Brazil (all women), Namibia</a:t>
            </a:r>
            <a:r>
              <a:rPr lang="en-US" sz="1600" baseline="0" dirty="0" smtClean="0">
                <a:solidFill>
                  <a:schemeClr val="accent4">
                    <a:lumMod val="50000"/>
                  </a:schemeClr>
                </a:solidFill>
                <a:latin typeface="Arial" panose="020B0604020202020204" pitchFamily="34" charset="0"/>
                <a:cs typeface="Arial" panose="020B0604020202020204" pitchFamily="34" charset="0"/>
              </a:rPr>
              <a:t> (domestic workers and small enterprises), </a:t>
            </a:r>
            <a:r>
              <a:rPr lang="en-GB" sz="1200" b="0" i="0" u="none" strike="noStrike" kern="1200" baseline="0" dirty="0" smtClean="0">
                <a:solidFill>
                  <a:schemeClr val="tx1"/>
                </a:solidFill>
                <a:latin typeface="+mn-lt"/>
                <a:ea typeface="+mn-ea"/>
                <a:cs typeface="+mn-cs"/>
              </a:rPr>
              <a:t>non-contributory (tax-funded) cash transfer schemes (in Togo, UR Tanzania, India Ethiopia, </a:t>
            </a:r>
            <a:r>
              <a:rPr lang="en-US" sz="1600" dirty="0" smtClean="0">
                <a:solidFill>
                  <a:schemeClr val="accent4">
                    <a:lumMod val="50000"/>
                  </a:schemeClr>
                </a:solidFill>
                <a:latin typeface="Arial" panose="020B0604020202020204" pitchFamily="34" charset="0"/>
                <a:cs typeface="Arial" panose="020B0604020202020204" pitchFamily="34" charset="0"/>
              </a:rPr>
              <a:t>Zambia)</a:t>
            </a:r>
          </a:p>
          <a:p>
            <a:pPr lvl="1"/>
            <a:endParaRPr lang="en-GB" b="1" dirty="0" smtClean="0"/>
          </a:p>
          <a:p>
            <a:r>
              <a:rPr lang="en-US" sz="4200" b="1" dirty="0" smtClean="0">
                <a:solidFill>
                  <a:schemeClr val="accent4">
                    <a:lumMod val="50000"/>
                  </a:schemeClr>
                </a:solidFill>
                <a:latin typeface="Arial" panose="020B0604020202020204" pitchFamily="34" charset="0"/>
                <a:cs typeface="Arial" panose="020B0604020202020204" pitchFamily="34" charset="0"/>
              </a:rPr>
              <a:t>Extension of the duration of paid maternity leave in law and increase of the benefit level </a:t>
            </a:r>
          </a:p>
          <a:p>
            <a:pPr lvl="1"/>
            <a:r>
              <a:rPr lang="en-US" sz="4000" dirty="0" smtClean="0">
                <a:solidFill>
                  <a:schemeClr val="accent4">
                    <a:lumMod val="50000"/>
                  </a:schemeClr>
                </a:solidFill>
                <a:latin typeface="Arial" panose="020B0604020202020204" pitchFamily="34" charset="0"/>
                <a:cs typeface="Arial" panose="020B0604020202020204" pitchFamily="34" charset="0"/>
              </a:rPr>
              <a:t>C.183, R.191</a:t>
            </a:r>
          </a:p>
          <a:p>
            <a:pPr marL="0" marR="0" indent="0" algn="l" defTabSz="914400" rtl="0" eaLnBrk="1" fontAlgn="auto" latinLnBrk="0" hangingPunct="1">
              <a:lnSpc>
                <a:spcPct val="100000"/>
              </a:lnSpc>
              <a:spcBef>
                <a:spcPts val="0"/>
              </a:spcBef>
              <a:spcAft>
                <a:spcPts val="0"/>
              </a:spcAft>
              <a:buClrTx/>
              <a:buSzTx/>
              <a:buFontTx/>
              <a:buNone/>
              <a:tabLst/>
              <a:defRPr/>
            </a:pPr>
            <a:r>
              <a:rPr lang="en-US" sz="4000" baseline="0" dirty="0" smtClean="0">
                <a:solidFill>
                  <a:schemeClr val="accent4">
                    <a:lumMod val="50000"/>
                  </a:schemeClr>
                </a:solidFill>
                <a:latin typeface="Arial" panose="020B0604020202020204" pitchFamily="34" charset="0"/>
                <a:cs typeface="Arial" panose="020B0604020202020204" pitchFamily="34" charset="0"/>
              </a:rPr>
              <a:t>            </a:t>
            </a:r>
            <a:r>
              <a:rPr lang="en-US" sz="4000" dirty="0" smtClean="0">
                <a:solidFill>
                  <a:schemeClr val="accent4">
                    <a:lumMod val="50000"/>
                  </a:schemeClr>
                </a:solidFill>
                <a:latin typeface="Arial" panose="020B0604020202020204" pitchFamily="34" charset="0"/>
                <a:cs typeface="Arial" panose="020B0604020202020204" pitchFamily="34" charset="0"/>
              </a:rPr>
              <a:t>e.g. China (from</a:t>
            </a:r>
            <a:r>
              <a:rPr lang="en-US" sz="4000" baseline="0" dirty="0" smtClean="0">
                <a:solidFill>
                  <a:schemeClr val="accent4">
                    <a:lumMod val="50000"/>
                  </a:schemeClr>
                </a:solidFill>
                <a:latin typeface="Arial" panose="020B0604020202020204" pitchFamily="34" charset="0"/>
                <a:cs typeface="Arial" panose="020B0604020202020204" pitchFamily="34" charset="0"/>
              </a:rPr>
              <a:t> 90 to 98 days)</a:t>
            </a:r>
            <a:r>
              <a:rPr lang="en-US" sz="4000" dirty="0" smtClean="0">
                <a:solidFill>
                  <a:schemeClr val="accent4">
                    <a:lumMod val="50000"/>
                  </a:schemeClr>
                </a:solidFill>
                <a:latin typeface="Arial" panose="020B0604020202020204" pitchFamily="34" charset="0"/>
                <a:cs typeface="Arial" panose="020B0604020202020204" pitchFamily="34" charset="0"/>
              </a:rPr>
              <a:t>, Colombia, </a:t>
            </a:r>
            <a:r>
              <a:rPr lang="en-GB" dirty="0" smtClean="0"/>
              <a:t>Ghana</a:t>
            </a:r>
            <a:r>
              <a:rPr lang="en-GB" baseline="0" dirty="0" smtClean="0"/>
              <a:t> (</a:t>
            </a:r>
            <a:r>
              <a:rPr lang="en-GB" dirty="0" smtClean="0"/>
              <a:t>from 50 to 100%),</a:t>
            </a:r>
            <a:r>
              <a:rPr lang="en-GB" baseline="0" dirty="0" smtClean="0"/>
              <a:t> Botswana (from 25 to 50%)</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US" sz="1800" b="1" dirty="0" smtClean="0">
                <a:solidFill>
                  <a:schemeClr val="accent4">
                    <a:lumMod val="50000"/>
                  </a:schemeClr>
                </a:solidFill>
                <a:latin typeface="Arial" panose="020B0604020202020204" pitchFamily="34" charset="0"/>
                <a:cs typeface="Arial" panose="020B0604020202020204" pitchFamily="34" charset="0"/>
              </a:rPr>
              <a:t>Moving away from employer liability to social insurance or mixed systems</a:t>
            </a: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lvl="1"/>
            <a:r>
              <a:rPr lang="en-US" sz="1800" dirty="0" smtClean="0">
                <a:solidFill>
                  <a:schemeClr val="accent4">
                    <a:lumMod val="50000"/>
                  </a:schemeClr>
                </a:solidFill>
                <a:latin typeface="Arial" panose="020B0604020202020204" pitchFamily="34" charset="0"/>
                <a:cs typeface="Arial" panose="020B0604020202020204" pitchFamily="34" charset="0"/>
              </a:rPr>
              <a:t>C.183, R.191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accent4">
                    <a:lumMod val="50000"/>
                  </a:schemeClr>
                </a:solidFill>
                <a:latin typeface="Arial" panose="020B0604020202020204" pitchFamily="34" charset="0"/>
                <a:cs typeface="Arial" panose="020B0604020202020204" pitchFamily="34" charset="0"/>
              </a:rPr>
              <a:t>e.g. Angola, Burundi (Mixed), Mozambique (social insurance), UR of Tanzania , Namibia, Côte d’Ivoire (social insurance); Rwanda (moving from employer liability to mixed system of funding with ILO technical assistance)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US" sz="4400" dirty="0" smtClean="0">
                <a:solidFill>
                  <a:schemeClr val="accent4">
                    <a:lumMod val="50000"/>
                  </a:schemeClr>
                </a:solidFill>
                <a:latin typeface="Arial" panose="020B0604020202020204" pitchFamily="34" charset="0"/>
                <a:cs typeface="Arial" panose="020B0604020202020204" pitchFamily="34" charset="0"/>
              </a:rPr>
              <a:t>Introduction of </a:t>
            </a:r>
            <a:r>
              <a:rPr lang="en-US" sz="4400" b="1" dirty="0" smtClean="0">
                <a:solidFill>
                  <a:schemeClr val="accent4">
                    <a:lumMod val="50000"/>
                  </a:schemeClr>
                </a:solidFill>
                <a:latin typeface="Arial" panose="020B0604020202020204" pitchFamily="34" charset="0"/>
                <a:cs typeface="Arial" panose="020B0604020202020204" pitchFamily="34" charset="0"/>
              </a:rPr>
              <a:t>paternity leave and/or parental leave to promote co-responsibility and needs of families</a:t>
            </a:r>
          </a:p>
          <a:p>
            <a:pPr lvl="1"/>
            <a:r>
              <a:rPr lang="en-US" sz="4000" dirty="0" smtClean="0">
                <a:solidFill>
                  <a:schemeClr val="accent4">
                    <a:lumMod val="50000"/>
                  </a:schemeClr>
                </a:solidFill>
                <a:latin typeface="Arial" panose="020B0604020202020204" pitchFamily="34" charset="0"/>
                <a:cs typeface="Arial" panose="020B0604020202020204" pitchFamily="34" charset="0"/>
              </a:rPr>
              <a:t>C.156, R.191</a:t>
            </a:r>
          </a:p>
          <a:p>
            <a:pPr lvl="1"/>
            <a:r>
              <a:rPr lang="en-US" sz="4000" b="1" dirty="0" smtClean="0">
                <a:solidFill>
                  <a:schemeClr val="accent4">
                    <a:lumMod val="50000"/>
                  </a:schemeClr>
                </a:solidFill>
                <a:latin typeface="Arial" panose="020B0604020202020204" pitchFamily="34" charset="0"/>
                <a:cs typeface="Arial" panose="020B0604020202020204" pitchFamily="34" charset="0"/>
              </a:rPr>
              <a:t>Paternity leave: </a:t>
            </a:r>
            <a:r>
              <a:rPr lang="en-US" sz="4000" dirty="0" smtClean="0">
                <a:solidFill>
                  <a:schemeClr val="accent4">
                    <a:lumMod val="50000"/>
                  </a:schemeClr>
                </a:solidFill>
                <a:latin typeface="Arial" panose="020B0604020202020204" pitchFamily="34" charset="0"/>
                <a:cs typeface="Arial" panose="020B0604020202020204" pitchFamily="34" charset="0"/>
              </a:rPr>
              <a:t>e.g. Paraguay (from 3 to 15 days), Moldova (14 days); Mexico (5 days), Bolivia </a:t>
            </a:r>
            <a:r>
              <a:rPr lang="en-GB" sz="4000" kern="1200" dirty="0" smtClean="0">
                <a:solidFill>
                  <a:schemeClr val="tx1"/>
                </a:solidFill>
                <a:effectLst/>
                <a:latin typeface="+mn-lt"/>
                <a:ea typeface="+mn-ea"/>
                <a:cs typeface="+mn-cs"/>
              </a:rPr>
              <a:t>Equatorial Guinea (3 days); Bahrain (one day); Myanmar extended paternity leave (from 6 to 15 days, paid at 70 per cent of previous earnings by social insurance)</a:t>
            </a:r>
            <a:r>
              <a:rPr lang="en-GB" sz="4000" kern="1200" baseline="0" dirty="0" smtClean="0">
                <a:solidFill>
                  <a:schemeClr val="tx1"/>
                </a:solidFill>
                <a:effectLst/>
                <a:latin typeface="+mn-lt"/>
                <a:ea typeface="+mn-ea"/>
                <a:cs typeface="+mn-cs"/>
              </a:rPr>
              <a:t> </a:t>
            </a:r>
            <a:r>
              <a:rPr lang="en-GB" sz="4000" kern="1200" dirty="0" smtClean="0">
                <a:solidFill>
                  <a:schemeClr val="tx1"/>
                </a:solidFill>
                <a:effectLst/>
                <a:latin typeface="+mn-lt"/>
                <a:ea typeface="+mn-ea"/>
                <a:cs typeface="+mn-cs"/>
              </a:rPr>
              <a:t>Islamic Republic of Iran (2 weeks).</a:t>
            </a:r>
            <a:r>
              <a:rPr lang="en-GB" sz="4000" kern="1200" baseline="0" dirty="0" smtClean="0">
                <a:solidFill>
                  <a:schemeClr val="tx1"/>
                </a:solidFill>
                <a:effectLst/>
                <a:latin typeface="+mn-lt"/>
                <a:ea typeface="+mn-ea"/>
                <a:cs typeface="+mn-cs"/>
              </a:rPr>
              <a:t> </a:t>
            </a:r>
            <a:r>
              <a:rPr lang="en-GB" sz="4000" kern="1200" dirty="0" smtClean="0">
                <a:solidFill>
                  <a:schemeClr val="tx1"/>
                </a:solidFill>
                <a:effectLst/>
                <a:latin typeface="+mn-lt"/>
                <a:ea typeface="+mn-ea"/>
                <a:cs typeface="+mn-cs"/>
              </a:rPr>
              <a:t>Portugal increased the duration of compulsory leave from 10 to 15 days, out of a total allocation of 20 days. Viet</a:t>
            </a:r>
            <a:r>
              <a:rPr lang="en-GB" sz="4000" kern="1200" baseline="0" dirty="0" smtClean="0">
                <a:solidFill>
                  <a:schemeClr val="tx1"/>
                </a:solidFill>
                <a:effectLst/>
                <a:latin typeface="+mn-lt"/>
                <a:ea typeface="+mn-ea"/>
                <a:cs typeface="+mn-cs"/>
              </a:rPr>
              <a:t> Nam (5 working days)</a:t>
            </a:r>
            <a:endParaRPr lang="en-GB" sz="4000" kern="1200" dirty="0" smtClean="0">
              <a:solidFill>
                <a:schemeClr val="tx1"/>
              </a:solidFill>
              <a:effectLst/>
              <a:latin typeface="+mn-lt"/>
              <a:ea typeface="+mn-ea"/>
              <a:cs typeface="+mn-cs"/>
            </a:endParaRPr>
          </a:p>
          <a:p>
            <a:pPr lvl="1"/>
            <a:r>
              <a:rPr lang="en-US" sz="4000" b="1" dirty="0" smtClean="0">
                <a:solidFill>
                  <a:schemeClr val="accent4">
                    <a:lumMod val="50000"/>
                  </a:schemeClr>
                </a:solidFill>
                <a:latin typeface="Arial" panose="020B0604020202020204" pitchFamily="34" charset="0"/>
                <a:cs typeface="Arial" panose="020B0604020202020204" pitchFamily="34" charset="0"/>
              </a:rPr>
              <a:t>Parental leave: </a:t>
            </a:r>
            <a:r>
              <a:rPr lang="en-US" sz="4000" dirty="0" smtClean="0">
                <a:solidFill>
                  <a:schemeClr val="accent4">
                    <a:lumMod val="50000"/>
                  </a:schemeClr>
                </a:solidFill>
                <a:latin typeface="Arial" panose="020B0604020202020204" pitchFamily="34" charset="0"/>
                <a:cs typeface="Arial" panose="020B0604020202020204" pitchFamily="34" charset="0"/>
              </a:rPr>
              <a:t>e.g. Chile (up to </a:t>
            </a:r>
            <a:r>
              <a:rPr lang="en-US" sz="4000" baseline="0" dirty="0" smtClean="0">
                <a:solidFill>
                  <a:schemeClr val="accent4">
                    <a:lumMod val="50000"/>
                  </a:schemeClr>
                </a:solidFill>
                <a:latin typeface="Arial" panose="020B0604020202020204" pitchFamily="34" charset="0"/>
                <a:cs typeface="Arial" panose="020B0604020202020204" pitchFamily="34" charset="0"/>
              </a:rPr>
              <a:t>26 weeks)</a:t>
            </a:r>
            <a:r>
              <a:rPr lang="en-US" sz="4000" dirty="0" smtClean="0">
                <a:solidFill>
                  <a:schemeClr val="accent4">
                    <a:lumMod val="50000"/>
                  </a:schemeClr>
                </a:solidFill>
                <a:latin typeface="Arial" panose="020B0604020202020204" pitchFamily="34" charset="0"/>
                <a:cs typeface="Arial" panose="020B0604020202020204" pitchFamily="34" charset="0"/>
              </a:rPr>
              <a:t>, Republic of Korea and Japan (12 months for fathers), France (6 months for second </a:t>
            </a:r>
            <a:r>
              <a:rPr lang="en-US" sz="4000" dirty="0" err="1" smtClean="0">
                <a:solidFill>
                  <a:schemeClr val="accent4">
                    <a:lumMod val="50000"/>
                  </a:schemeClr>
                </a:solidFill>
                <a:latin typeface="Arial" panose="020B0604020202020204" pitchFamily="34" charset="0"/>
                <a:cs typeface="Arial" panose="020B0604020202020204" pitchFamily="34" charset="0"/>
              </a:rPr>
              <a:t>carer</a:t>
            </a:r>
            <a:r>
              <a:rPr lang="en-US" sz="4000" dirty="0" smtClean="0">
                <a:solidFill>
                  <a:schemeClr val="accent4">
                    <a:lumMod val="50000"/>
                  </a:schemeClr>
                </a:solidFill>
                <a:latin typeface="Arial" panose="020B0604020202020204" pitchFamily="34" charset="0"/>
                <a:cs typeface="Arial" panose="020B0604020202020204" pitchFamily="34" charset="0"/>
              </a:rPr>
              <a:t>), </a:t>
            </a:r>
            <a:r>
              <a:rPr lang="en-GB" sz="1200" b="0" i="0" u="none" strike="noStrike" kern="1200" baseline="0" dirty="0" smtClean="0">
                <a:solidFill>
                  <a:schemeClr val="tx1"/>
                </a:solidFill>
                <a:latin typeface="+mn-lt"/>
                <a:ea typeface="+mn-ea"/>
                <a:cs typeface="+mn-cs"/>
              </a:rPr>
              <a:t>shared parental leave in the cases of Cuba, Mexico, Bolivia and Uruguay </a:t>
            </a:r>
            <a:endParaRPr lang="en-US" sz="4000" dirty="0" smtClean="0">
              <a:solidFill>
                <a:schemeClr val="accent4">
                  <a:lumMod val="50000"/>
                </a:schemeClr>
              </a:solidFill>
              <a:latin typeface="Arial" panose="020B0604020202020204" pitchFamily="34" charset="0"/>
              <a:cs typeface="Arial" panose="020B0604020202020204" pitchFamily="34" charset="0"/>
            </a:endParaRPr>
          </a:p>
          <a:p>
            <a:pPr marL="0" indent="0">
              <a:buNone/>
            </a:pPr>
            <a:endParaRPr lang="en-US" sz="4400" dirty="0" smtClean="0">
              <a:solidFill>
                <a:schemeClr val="accent4">
                  <a:lumMod val="50000"/>
                </a:schemeClr>
              </a:solidFill>
              <a:latin typeface="Arial" panose="020B0604020202020204" pitchFamily="34" charset="0"/>
              <a:cs typeface="Arial" panose="020B0604020202020204" pitchFamily="34" charset="0"/>
            </a:endParaRPr>
          </a:p>
          <a:p>
            <a:pPr marL="342900" lvl="1" indent="-342900">
              <a:buFont typeface="Arial"/>
              <a:buChar char="•"/>
            </a:pPr>
            <a:r>
              <a:rPr lang="en-US" sz="4400" b="1" dirty="0" smtClean="0">
                <a:solidFill>
                  <a:schemeClr val="accent4">
                    <a:lumMod val="50000"/>
                  </a:schemeClr>
                </a:solidFill>
                <a:latin typeface="Arial" panose="020B0604020202020204" pitchFamily="34" charset="0"/>
                <a:cs typeface="Arial" panose="020B0604020202020204" pitchFamily="34" charset="0"/>
              </a:rPr>
              <a:t>Strengthening the provisions of care services</a:t>
            </a:r>
            <a:endParaRPr lang="en-US" sz="4400" dirty="0" smtClean="0">
              <a:solidFill>
                <a:schemeClr val="accent4">
                  <a:lumMod val="50000"/>
                </a:schemeClr>
              </a:solidFill>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4000" dirty="0" smtClean="0">
                <a:solidFill>
                  <a:schemeClr val="accent4">
                    <a:lumMod val="50000"/>
                  </a:schemeClr>
                </a:solidFill>
                <a:latin typeface="Arial" panose="020B0604020202020204" pitchFamily="34" charset="0"/>
                <a:cs typeface="Arial" panose="020B0604020202020204" pitchFamily="34" charset="0"/>
              </a:rPr>
              <a:t>C.156, R.202,</a:t>
            </a:r>
            <a:r>
              <a:rPr lang="en-US" sz="4000" baseline="0" dirty="0" smtClean="0">
                <a:solidFill>
                  <a:schemeClr val="accent4">
                    <a:lumMod val="50000"/>
                  </a:schemeClr>
                </a:solidFill>
                <a:latin typeface="Arial" panose="020B0604020202020204" pitchFamily="34" charset="0"/>
                <a:cs typeface="Arial" panose="020B0604020202020204" pitchFamily="34" charset="0"/>
              </a:rPr>
              <a:t> </a:t>
            </a:r>
            <a:r>
              <a:rPr lang="en-US" sz="4000" dirty="0" smtClean="0">
                <a:solidFill>
                  <a:schemeClr val="accent4">
                    <a:lumMod val="50000"/>
                  </a:schemeClr>
                </a:solidFill>
                <a:latin typeface="Arial" panose="020B0604020202020204" pitchFamily="34" charset="0"/>
                <a:cs typeface="Arial" panose="020B0604020202020204" pitchFamily="34" charset="0"/>
              </a:rPr>
              <a:t>R 165</a:t>
            </a:r>
          </a:p>
          <a:p>
            <a:pPr lvl="1"/>
            <a:r>
              <a:rPr lang="en-US" sz="4000" dirty="0" smtClean="0">
                <a:solidFill>
                  <a:schemeClr val="accent4">
                    <a:lumMod val="50000"/>
                  </a:schemeClr>
                </a:solidFill>
                <a:latin typeface="Arial" panose="020B0604020202020204" pitchFamily="34" charset="0"/>
                <a:cs typeface="Arial" panose="020B0604020202020204" pitchFamily="34" charset="0"/>
              </a:rPr>
              <a:t>Rep. Korea (Child and LT-care); Costa Rica (childcare); Uruguay (Integrated National Care System); Germany</a:t>
            </a:r>
          </a:p>
          <a:p>
            <a:pPr marL="342900" lvl="1" indent="-342900">
              <a:buFont typeface="Arial"/>
              <a:buChar char="•"/>
            </a:pPr>
            <a:endParaRPr lang="en-US" sz="4400" b="1" dirty="0" smtClean="0">
              <a:solidFill>
                <a:schemeClr val="accent4">
                  <a:lumMod val="50000"/>
                </a:schemeClr>
              </a:solidFill>
              <a:latin typeface="Arial" panose="020B0604020202020204" pitchFamily="34" charset="0"/>
              <a:cs typeface="Arial" panose="020B0604020202020204" pitchFamily="34" charset="0"/>
            </a:endParaRPr>
          </a:p>
          <a:p>
            <a:pPr marL="342900" lvl="1" indent="-342900">
              <a:buFont typeface="Arial"/>
              <a:buChar char="•"/>
            </a:pPr>
            <a:r>
              <a:rPr lang="en-US" sz="4400" b="1" dirty="0" smtClean="0">
                <a:solidFill>
                  <a:schemeClr val="accent4">
                    <a:lumMod val="50000"/>
                  </a:schemeClr>
                </a:solidFill>
                <a:latin typeface="Arial" panose="020B0604020202020204" pitchFamily="34" charset="0"/>
                <a:cs typeface="Arial" panose="020B0604020202020204" pitchFamily="34" charset="0"/>
              </a:rPr>
              <a:t>Providing family-friendly working arrangements</a:t>
            </a:r>
            <a:endParaRPr lang="en-US" sz="4400" dirty="0" smtClean="0">
              <a:solidFill>
                <a:schemeClr val="accent4">
                  <a:lumMod val="50000"/>
                </a:schemeClr>
              </a:solidFill>
              <a:latin typeface="Arial" panose="020B0604020202020204" pitchFamily="34" charset="0"/>
              <a:cs typeface="Arial" panose="020B0604020202020204" pitchFamily="34" charset="0"/>
            </a:endParaRPr>
          </a:p>
          <a:p>
            <a:pPr lvl="1"/>
            <a:r>
              <a:rPr lang="en-US" sz="4000" dirty="0" smtClean="0">
                <a:solidFill>
                  <a:schemeClr val="accent4">
                    <a:lumMod val="50000"/>
                  </a:schemeClr>
                </a:solidFill>
                <a:latin typeface="Arial" panose="020B0604020202020204" pitchFamily="34" charset="0"/>
                <a:cs typeface="Arial" panose="020B0604020202020204" pitchFamily="34" charset="0"/>
              </a:rPr>
              <a:t>C.156, R 165</a:t>
            </a:r>
          </a:p>
          <a:p>
            <a:pPr lvl="1"/>
            <a:r>
              <a:rPr lang="en-US" sz="4000" dirty="0" smtClean="0">
                <a:solidFill>
                  <a:schemeClr val="accent4">
                    <a:lumMod val="50000"/>
                  </a:schemeClr>
                </a:solidFill>
                <a:latin typeface="Arial" panose="020B0604020202020204" pitchFamily="34" charset="0"/>
                <a:cs typeface="Arial" panose="020B0604020202020204" pitchFamily="34" charset="0"/>
              </a:rPr>
              <a:t>Facilitation</a:t>
            </a:r>
            <a:r>
              <a:rPr lang="en-US" sz="4000" baseline="0" dirty="0" smtClean="0">
                <a:solidFill>
                  <a:schemeClr val="accent4">
                    <a:lumMod val="50000"/>
                  </a:schemeClr>
                </a:solidFill>
                <a:latin typeface="Arial" panose="020B0604020202020204" pitchFamily="34" charset="0"/>
                <a:cs typeface="Arial" panose="020B0604020202020204" pitchFamily="34" charset="0"/>
              </a:rPr>
              <a:t> of part-time work (Korea and Turkey, under certain conditions), telework (Saudi Arabia, Italy), job sharing (Saudi Arabia)</a:t>
            </a:r>
          </a:p>
          <a:p>
            <a:pPr lvl="1"/>
            <a:endParaRPr lang="en-US" sz="4000" b="1" baseline="0" dirty="0" smtClean="0">
              <a:solidFill>
                <a:schemeClr val="accent4">
                  <a:lumMod val="50000"/>
                </a:schemeClr>
              </a:solidFill>
              <a:latin typeface="Arial" panose="020B0604020202020204" pitchFamily="34" charset="0"/>
              <a:cs typeface="Arial" panose="020B0604020202020204" pitchFamily="34" charset="0"/>
            </a:endParaRPr>
          </a:p>
          <a:p>
            <a:pPr lvl="1"/>
            <a:r>
              <a:rPr lang="en-US" sz="4000" b="1" baseline="0" dirty="0" smtClean="0">
                <a:solidFill>
                  <a:schemeClr val="accent4">
                    <a:lumMod val="50000"/>
                  </a:schemeClr>
                </a:solidFill>
                <a:latin typeface="Arial" panose="020B0604020202020204" pitchFamily="34" charset="0"/>
                <a:cs typeface="Arial" panose="020B0604020202020204" pitchFamily="34" charset="0"/>
              </a:rPr>
              <a:t>EU WORK-LIFE BALANCE DIRECTIVE proposal, following and INTEGRATED approach including:</a:t>
            </a:r>
          </a:p>
          <a:p>
            <a:pPr marL="457200" lvl="1" indent="0">
              <a:buFontTx/>
              <a:buNone/>
            </a:pPr>
            <a:r>
              <a:rPr lang="en-US" sz="4000" b="1" baseline="0" dirty="0" smtClean="0">
                <a:solidFill>
                  <a:schemeClr val="accent4">
                    <a:lumMod val="50000"/>
                  </a:schemeClr>
                </a:solidFill>
                <a:latin typeface="Arial" panose="020B0604020202020204" pitchFamily="34" charset="0"/>
                <a:cs typeface="Arial" panose="020B0604020202020204" pitchFamily="34" charset="0"/>
              </a:rPr>
              <a:t>-   </a:t>
            </a:r>
            <a:r>
              <a:rPr lang="en-US" sz="4000" b="0" baseline="0" dirty="0" smtClean="0">
                <a:solidFill>
                  <a:schemeClr val="accent4">
                    <a:lumMod val="50000"/>
                  </a:schemeClr>
                </a:solidFill>
                <a:latin typeface="Arial" panose="020B0604020202020204" pitchFamily="34" charset="0"/>
                <a:cs typeface="Arial" panose="020B0604020202020204" pitchFamily="34" charset="0"/>
              </a:rPr>
              <a:t>Paternity leave: 2 weeks paid at sick leave level;</a:t>
            </a:r>
          </a:p>
          <a:p>
            <a:pPr marL="628650" lvl="1" indent="-171450">
              <a:buFontTx/>
              <a:buChar char="-"/>
            </a:pPr>
            <a:r>
              <a:rPr lang="en-US" sz="4000" b="0" baseline="0" dirty="0" smtClean="0">
                <a:solidFill>
                  <a:schemeClr val="accent4">
                    <a:lumMod val="50000"/>
                  </a:schemeClr>
                </a:solidFill>
                <a:latin typeface="Arial" panose="020B0604020202020204" pitchFamily="34" charset="0"/>
                <a:cs typeface="Arial" panose="020B0604020202020204" pitchFamily="34" charset="0"/>
              </a:rPr>
              <a:t>Paid non transferable parental leave: 4 months each parent paid at sick leave level;</a:t>
            </a:r>
          </a:p>
          <a:p>
            <a:pPr marL="628650" lvl="1" indent="-171450">
              <a:buFontTx/>
              <a:buChar char="-"/>
            </a:pPr>
            <a:r>
              <a:rPr lang="en-US" sz="4000" b="0" baseline="0" dirty="0" err="1" smtClean="0">
                <a:solidFill>
                  <a:schemeClr val="accent4">
                    <a:lumMod val="50000"/>
                  </a:schemeClr>
                </a:solidFill>
                <a:latin typeface="Arial" panose="020B0604020202020204" pitchFamily="34" charset="0"/>
                <a:cs typeface="Arial" panose="020B0604020202020204" pitchFamily="34" charset="0"/>
              </a:rPr>
              <a:t>Carers’</a:t>
            </a:r>
            <a:r>
              <a:rPr lang="en-US" sz="4000" b="0" baseline="0" dirty="0" smtClean="0">
                <a:solidFill>
                  <a:schemeClr val="accent4">
                    <a:lumMod val="50000"/>
                  </a:schemeClr>
                </a:solidFill>
                <a:latin typeface="Arial" panose="020B0604020202020204" pitchFamily="34" charset="0"/>
                <a:cs typeface="Arial" panose="020B0604020202020204" pitchFamily="34" charset="0"/>
              </a:rPr>
              <a:t> leave: 5 days per year per worker paid at sick leave level;</a:t>
            </a:r>
          </a:p>
          <a:p>
            <a:pPr marL="628650" lvl="1" indent="-171450">
              <a:buFontTx/>
              <a:buChar char="-"/>
            </a:pPr>
            <a:r>
              <a:rPr lang="en-US" sz="4000" b="0" baseline="0" dirty="0" smtClean="0">
                <a:solidFill>
                  <a:schemeClr val="accent4">
                    <a:lumMod val="50000"/>
                  </a:schemeClr>
                </a:solidFill>
                <a:latin typeface="Arial" panose="020B0604020202020204" pitchFamily="34" charset="0"/>
                <a:cs typeface="Arial" panose="020B0604020202020204" pitchFamily="34" charset="0"/>
              </a:rPr>
              <a:t>Right to request flexible working time arrangements.</a:t>
            </a:r>
            <a:endParaRPr lang="en-GB" b="0" dirty="0" smtClean="0"/>
          </a:p>
          <a:p>
            <a:pPr lvl="1"/>
            <a:endParaRPr lang="en-US" sz="4000" dirty="0" smtClean="0">
              <a:solidFill>
                <a:schemeClr val="accent4">
                  <a:lumMod val="50000"/>
                </a:schemeClr>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10"/>
          </p:nvPr>
        </p:nvSpPr>
        <p:spPr/>
        <p:txBody>
          <a:bodyPr/>
          <a:lstStyle/>
          <a:p>
            <a:fld id="{CD9ABA36-681F-4B96-A727-146C128E5B9C}" type="slidenum">
              <a:rPr lang="en-GB" smtClean="0"/>
              <a:t>5</a:t>
            </a:fld>
            <a:endParaRPr lang="en-GB"/>
          </a:p>
        </p:txBody>
      </p:sp>
    </p:spTree>
    <p:extLst>
      <p:ext uri="{BB962C8B-B14F-4D97-AF65-F5344CB8AC3E}">
        <p14:creationId xmlns:p14="http://schemas.microsoft.com/office/powerpoint/2010/main" val="4165543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Figure shows the relationship between total government family policy spending (as a percentage of GDP) and the rates of women’s employment in 35 OECD countries in 2016. While family policies, from parental leave to child care services and subsidies, have an effect on their own, it is their combination that drives female employment rates up. For instance, childcare combined with parental leave and flexible working time arrangements is associated with higher female full-time employment rates, while receipt of child allowances/family benefits is not (see figure 13). An adequate combination of family policies requires a strong State commitment, and openness and cooperation from employers (</a:t>
            </a:r>
            <a:r>
              <a:rPr lang="en-GB" sz="1200" kern="1200" dirty="0" err="1" smtClean="0">
                <a:solidFill>
                  <a:schemeClr val="tx1"/>
                </a:solidFill>
                <a:effectLst/>
                <a:latin typeface="+mn-lt"/>
                <a:ea typeface="+mn-ea"/>
                <a:cs typeface="+mn-cs"/>
              </a:rPr>
              <a:t>Eurofound</a:t>
            </a:r>
            <a:r>
              <a:rPr lang="en-GB" sz="1200" kern="1200" dirty="0" smtClean="0">
                <a:solidFill>
                  <a:schemeClr val="tx1"/>
                </a:solidFill>
                <a:effectLst/>
                <a:latin typeface="+mn-lt"/>
                <a:ea typeface="+mn-ea"/>
                <a:cs typeface="+mn-cs"/>
              </a:rPr>
              <a:t> 2016). </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D9ABA36-681F-4B96-A727-146C128E5B9C}" type="slidenum">
              <a:rPr lang="en-GB" smtClean="0"/>
              <a:t>6</a:t>
            </a:fld>
            <a:endParaRPr lang="en-GB"/>
          </a:p>
        </p:txBody>
      </p:sp>
    </p:spTree>
    <p:extLst>
      <p:ext uri="{BB962C8B-B14F-4D97-AF65-F5344CB8AC3E}">
        <p14:creationId xmlns:p14="http://schemas.microsoft.com/office/powerpoint/2010/main" val="1831788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9ABA36-681F-4B96-A727-146C128E5B9C}" type="slidenum">
              <a:rPr lang="en-GB" smtClean="0"/>
              <a:t>7</a:t>
            </a:fld>
            <a:endParaRPr lang="en-GB"/>
          </a:p>
        </p:txBody>
      </p:sp>
    </p:spTree>
    <p:extLst>
      <p:ext uri="{BB962C8B-B14F-4D97-AF65-F5344CB8AC3E}">
        <p14:creationId xmlns:p14="http://schemas.microsoft.com/office/powerpoint/2010/main" val="629390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GERMANY</a:t>
            </a:r>
          </a:p>
          <a:p>
            <a:r>
              <a:rPr lang="en-GB" sz="1200" b="1" kern="1200" dirty="0" smtClean="0">
                <a:solidFill>
                  <a:schemeClr val="tx1"/>
                </a:solidFill>
                <a:effectLst/>
                <a:latin typeface="+mn-lt"/>
                <a:ea typeface="+mn-ea"/>
                <a:cs typeface="+mn-cs"/>
              </a:rPr>
              <a:t>Participation rates for 0-2 year olds in formal childcare and pre-school services in 24 OECD countries, 2006 and 2013. </a:t>
            </a:r>
            <a:r>
              <a:rPr lang="en-GB" sz="1200" kern="1200" dirty="0" smtClean="0">
                <a:solidFill>
                  <a:schemeClr val="tx1"/>
                </a:solidFill>
                <a:effectLst/>
                <a:latin typeface="+mn-lt"/>
                <a:ea typeface="+mn-ea"/>
                <a:cs typeface="+mn-cs"/>
              </a:rPr>
              <a:t>Between 2006 and 2013, the average participation rate in 30 OECD countries increased from 28 to 33 per cent, with the biggest increases in Germany (15.7 percentage points) and Korea (23.2 percentage points).</a:t>
            </a:r>
            <a:r>
              <a:rPr lang="en-GB" sz="1200" kern="1200" baseline="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Germany</a:t>
            </a:r>
            <a:r>
              <a:rPr lang="en-GB" sz="1200" kern="1200" dirty="0" smtClean="0">
                <a:solidFill>
                  <a:schemeClr val="tx1"/>
                </a:solidFill>
                <a:effectLst/>
                <a:latin typeface="+mn-lt"/>
                <a:ea typeface="+mn-ea"/>
                <a:cs typeface="+mn-cs"/>
              </a:rPr>
              <a:t> has invested heavily in the provision of childcare facilities and since August 2013, every child between the age of 1 and school entry age has the legal right to early childhood support in a day-care centre or day nursery, so there</a:t>
            </a:r>
            <a:r>
              <a:rPr lang="en-GB" sz="1200" kern="1200" baseline="0" dirty="0" smtClean="0">
                <a:solidFill>
                  <a:schemeClr val="tx1"/>
                </a:solidFill>
                <a:effectLst/>
                <a:latin typeface="+mn-lt"/>
                <a:ea typeface="+mn-ea"/>
                <a:cs typeface="+mn-cs"/>
              </a:rPr>
              <a:t> is no gap between the end of well paid leave and childcare</a:t>
            </a:r>
            <a:r>
              <a:rPr lang="en-GB" sz="1200" kern="1200" dirty="0" smtClean="0">
                <a:solidFill>
                  <a:schemeClr val="tx1"/>
                </a:solidFill>
                <a:effectLst/>
                <a:latin typeface="+mn-lt"/>
                <a:ea typeface="+mn-ea"/>
                <a:cs typeface="+mn-cs"/>
              </a:rPr>
              <a:t>. This is combined with the reform of parental leave in 2007. Parental leave has now been reduced to 12 months. Its overall duration increases to 14 months, however, if both parents take at least two months of the paid parental leave. The benefit shifted from a means-tested flat rate to an income replacement modality at 67 per cent of previous earnings. The proportion of fathers taking leave increased from 3 per cent in 2006 to 28 per cent in 2012, with 83 per cent of these using their individual two-month entitlement.</a:t>
            </a:r>
          </a:p>
          <a:p>
            <a:endParaRPr lang="en-GB" dirty="0" smtClean="0"/>
          </a:p>
          <a:p>
            <a:endParaRPr lang="en-GB" dirty="0" smtClean="0"/>
          </a:p>
          <a:p>
            <a:r>
              <a:rPr lang="en-GB" b="1" dirty="0" smtClean="0"/>
              <a:t>URUGUAY</a:t>
            </a:r>
          </a:p>
          <a:p>
            <a:r>
              <a:rPr lang="en-GB" sz="1200" b="0" i="0" u="none" strike="noStrike" kern="1200" baseline="0" dirty="0" smtClean="0">
                <a:solidFill>
                  <a:schemeClr val="tx1"/>
                </a:solidFill>
                <a:latin typeface="+mn-lt"/>
                <a:ea typeface="+mn-ea"/>
                <a:cs typeface="+mn-cs"/>
              </a:rPr>
              <a:t>Uruguayan Integrated National Care System (SNIC), which aims at being »Uruguay’s fourth pillar of the social protection system, along with health, education and social security. Mothers’ (and fathers’) labour force participation is also an explicit policy objective in Uruguay’s SNIC.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SNIC aims at providing universal care services coverage for three year olds and growing coverage from 0–2 year olds, including the extension of parental paid leave and the possibility of part-time work over the </a:t>
            </a:r>
            <a:r>
              <a:rPr lang="en-GB" sz="1200" b="0" i="0" u="none" strike="noStrike" kern="1200" baseline="0" dirty="0" err="1" smtClean="0">
                <a:solidFill>
                  <a:schemeClr val="tx1"/>
                </a:solidFill>
                <a:latin typeface="+mn-lt"/>
                <a:ea typeface="+mn-ea"/>
                <a:cs typeface="+mn-cs"/>
              </a:rPr>
              <a:t>newborn’s</a:t>
            </a:r>
            <a:r>
              <a:rPr lang="en-GB" sz="1200" b="0" i="0" u="none" strike="noStrike" kern="1200" baseline="0" dirty="0" smtClean="0">
                <a:solidFill>
                  <a:schemeClr val="tx1"/>
                </a:solidFill>
                <a:latin typeface="+mn-lt"/>
                <a:ea typeface="+mn-ea"/>
                <a:cs typeface="+mn-cs"/>
              </a:rPr>
              <a:t> first six months for both mothers and fathers </a:t>
            </a:r>
          </a:p>
          <a:p>
            <a:r>
              <a:rPr lang="en-GB" sz="1200" b="0" i="0" u="none" strike="noStrike" kern="1200" baseline="0" dirty="0" smtClean="0">
                <a:solidFill>
                  <a:schemeClr val="tx1"/>
                </a:solidFill>
                <a:latin typeface="+mn-lt"/>
                <a:ea typeface="+mn-ea"/>
                <a:cs typeface="+mn-cs"/>
              </a:rPr>
              <a:t>Law Nº19161, approved in November 2013, extended Maternity leave from 13 to 14 weeks and Paternity leave from three to seven days for workers in the private sector. This law created the possibility for mothers or fathers to work </a:t>
            </a:r>
            <a:r>
              <a:rPr lang="en-GB" sz="1200" b="0" i="0" u="none" strike="noStrike" kern="1200" baseline="0" dirty="0" err="1" smtClean="0">
                <a:solidFill>
                  <a:schemeClr val="tx1"/>
                </a:solidFill>
                <a:latin typeface="+mn-lt"/>
                <a:ea typeface="+mn-ea"/>
                <a:cs typeface="+mn-cs"/>
              </a:rPr>
              <a:t>parttime</a:t>
            </a:r>
            <a:r>
              <a:rPr lang="en-GB" sz="1200" b="0" i="0" u="none" strike="noStrike" kern="1200" baseline="0" dirty="0" smtClean="0">
                <a:solidFill>
                  <a:schemeClr val="tx1"/>
                </a:solidFill>
                <a:latin typeface="+mn-lt"/>
                <a:ea typeface="+mn-ea"/>
                <a:cs typeface="+mn-cs"/>
              </a:rPr>
              <a:t> with payment, from the end of Maternity leave until their child reaches six months.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In Uruguay, the </a:t>
            </a:r>
            <a:r>
              <a:rPr lang="en-GB" sz="1200" b="0" i="0" u="none" strike="noStrike" kern="1200" baseline="0" dirty="0" err="1" smtClean="0">
                <a:solidFill>
                  <a:schemeClr val="tx1"/>
                </a:solidFill>
                <a:latin typeface="+mn-lt"/>
                <a:ea typeface="+mn-ea"/>
                <a:cs typeface="+mn-cs"/>
              </a:rPr>
              <a:t>Centros</a:t>
            </a:r>
            <a:r>
              <a:rPr lang="en-GB" sz="1200" b="0" i="0" u="none" strike="noStrike" kern="1200" baseline="0" dirty="0" smtClean="0">
                <a:solidFill>
                  <a:schemeClr val="tx1"/>
                </a:solidFill>
                <a:latin typeface="+mn-lt"/>
                <a:ea typeface="+mn-ea"/>
                <a:cs typeface="+mn-cs"/>
              </a:rPr>
              <a:t> de </a:t>
            </a:r>
            <a:r>
              <a:rPr lang="en-GB" sz="1200" b="0" i="0" u="none" strike="noStrike" kern="1200" baseline="0" dirty="0" err="1" smtClean="0">
                <a:solidFill>
                  <a:schemeClr val="tx1"/>
                </a:solidFill>
                <a:latin typeface="+mn-lt"/>
                <a:ea typeface="+mn-ea"/>
                <a:cs typeface="+mn-cs"/>
              </a:rPr>
              <a:t>Atención</a:t>
            </a:r>
            <a:r>
              <a:rPr lang="en-GB" sz="1200" b="0" i="0" u="none" strike="noStrike" kern="1200" baseline="0" dirty="0" smtClean="0">
                <a:solidFill>
                  <a:schemeClr val="tx1"/>
                </a:solidFill>
                <a:latin typeface="+mn-lt"/>
                <a:ea typeface="+mn-ea"/>
                <a:cs typeface="+mn-cs"/>
              </a:rPr>
              <a:t> a la </a:t>
            </a:r>
            <a:r>
              <a:rPr lang="en-GB" sz="1200" b="0" i="0" u="none" strike="noStrike" kern="1200" baseline="0" dirty="0" err="1" smtClean="0">
                <a:solidFill>
                  <a:schemeClr val="tx1"/>
                </a:solidFill>
                <a:latin typeface="+mn-lt"/>
                <a:ea typeface="+mn-ea"/>
                <a:cs typeface="+mn-cs"/>
              </a:rPr>
              <a:t>Infancia</a:t>
            </a:r>
            <a:r>
              <a:rPr lang="en-GB" sz="1200" b="0" i="0" u="none" strike="noStrike" kern="1200" baseline="0" dirty="0" smtClean="0">
                <a:solidFill>
                  <a:schemeClr val="tx1"/>
                </a:solidFill>
                <a:latin typeface="+mn-lt"/>
                <a:ea typeface="+mn-ea"/>
                <a:cs typeface="+mn-cs"/>
              </a:rPr>
              <a:t> y a la </a:t>
            </a:r>
            <a:r>
              <a:rPr lang="en-GB" sz="1200" b="0" i="0" u="none" strike="noStrike" kern="1200" baseline="0" dirty="0" err="1" smtClean="0">
                <a:solidFill>
                  <a:schemeClr val="tx1"/>
                </a:solidFill>
                <a:latin typeface="+mn-lt"/>
                <a:ea typeface="+mn-ea"/>
                <a:cs typeface="+mn-cs"/>
              </a:rPr>
              <a:t>Familia</a:t>
            </a:r>
            <a:r>
              <a:rPr lang="en-GB" sz="1200" b="0" i="0" u="none" strike="noStrike" kern="1200" baseline="0" dirty="0" smtClean="0">
                <a:solidFill>
                  <a:schemeClr val="tx1"/>
                </a:solidFill>
                <a:latin typeface="+mn-lt"/>
                <a:ea typeface="+mn-ea"/>
                <a:cs typeface="+mn-cs"/>
              </a:rPr>
              <a:t> (CAIF) are community-based childcare centres operating in poor neighbourhoods. Managed by social organizations but fully funded by the state, they serve children 2–3 years of age, while public kindergartens serve children 4–5 years of age (</a:t>
            </a:r>
            <a:r>
              <a:rPr lang="en-GB" sz="1200" b="0" i="0" u="none" strike="noStrike" kern="1200" baseline="0" dirty="0" err="1" smtClean="0">
                <a:solidFill>
                  <a:schemeClr val="tx1"/>
                </a:solidFill>
                <a:latin typeface="+mn-lt"/>
                <a:ea typeface="+mn-ea"/>
                <a:cs typeface="+mn-cs"/>
              </a:rPr>
              <a:t>Rossel</a:t>
            </a:r>
            <a:r>
              <a:rPr lang="en-GB" sz="1200" b="0" i="0" u="none" strike="noStrike" kern="1200" baseline="0" dirty="0" smtClean="0">
                <a:solidFill>
                  <a:schemeClr val="tx1"/>
                </a:solidFill>
                <a:latin typeface="+mn-lt"/>
                <a:ea typeface="+mn-ea"/>
                <a:cs typeface="+mn-cs"/>
              </a:rPr>
              <a:t>, Nieves Rico and </a:t>
            </a:r>
            <a:r>
              <a:rPr lang="en-GB" sz="1200" b="0" i="0" u="none" strike="noStrike" kern="1200" baseline="0" dirty="0" err="1" smtClean="0">
                <a:solidFill>
                  <a:schemeClr val="tx1"/>
                </a:solidFill>
                <a:latin typeface="+mn-lt"/>
                <a:ea typeface="+mn-ea"/>
                <a:cs typeface="+mn-cs"/>
              </a:rPr>
              <a:t>Filgueira</a:t>
            </a:r>
            <a:r>
              <a:rPr lang="en-GB" sz="1200" b="0" i="0" u="none" strike="noStrike" kern="1200" baseline="0" dirty="0" smtClean="0">
                <a:solidFill>
                  <a:schemeClr val="tx1"/>
                </a:solidFill>
                <a:latin typeface="+mn-lt"/>
                <a:ea typeface="+mn-ea"/>
                <a:cs typeface="+mn-cs"/>
              </a:rPr>
              <a:t> 2015). The differing quality standards between CAIF centres and public kindergartens have prompted the Uruguayan SNIC to aim at guaranteeing uniform levels of quality in early childhood education irrespective of the nature of the provider. Indeed, issues of quality in ECDC service provision are increasingly part of the agenda (Marco 2014). </a:t>
            </a:r>
            <a:endParaRPr lang="en-GB" dirty="0"/>
          </a:p>
        </p:txBody>
      </p:sp>
      <p:sp>
        <p:nvSpPr>
          <p:cNvPr id="4" name="Slide Number Placeholder 3"/>
          <p:cNvSpPr>
            <a:spLocks noGrp="1"/>
          </p:cNvSpPr>
          <p:nvPr>
            <p:ph type="sldNum" sz="quarter" idx="10"/>
          </p:nvPr>
        </p:nvSpPr>
        <p:spPr/>
        <p:txBody>
          <a:bodyPr/>
          <a:lstStyle/>
          <a:p>
            <a:fld id="{CD9ABA36-681F-4B96-A727-146C128E5B9C}" type="slidenum">
              <a:rPr lang="en-GB" smtClean="0"/>
              <a:t>8</a:t>
            </a:fld>
            <a:endParaRPr lang="en-GB"/>
          </a:p>
        </p:txBody>
      </p:sp>
    </p:spTree>
    <p:extLst>
      <p:ext uri="{BB962C8B-B14F-4D97-AF65-F5344CB8AC3E}">
        <p14:creationId xmlns:p14="http://schemas.microsoft.com/office/powerpoint/2010/main" val="1435861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9ABA36-681F-4B96-A727-146C128E5B9C}" type="slidenum">
              <a:rPr lang="en-GB" smtClean="0"/>
              <a:t>9</a:t>
            </a:fld>
            <a:endParaRPr lang="en-GB"/>
          </a:p>
        </p:txBody>
      </p:sp>
    </p:spTree>
    <p:extLst>
      <p:ext uri="{BB962C8B-B14F-4D97-AF65-F5344CB8AC3E}">
        <p14:creationId xmlns:p14="http://schemas.microsoft.com/office/powerpoint/2010/main" val="96723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H"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F5F7C2F-F9AE-2E4A-AC2C-99E284F77B9D}" type="datetimeFigureOut">
              <a:rPr lang="fr-FR" smtClean="0">
                <a:solidFill>
                  <a:prstClr val="black">
                    <a:tint val="75000"/>
                  </a:prstClr>
                </a:solidFill>
              </a:rPr>
              <a:pPr/>
              <a:t>24/05/2017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1D1591B-8242-8243-9161-65F45BB34FD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245334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p>
            <a:fld id="{4F5F7C2F-F9AE-2E4A-AC2C-99E284F77B9D}" type="datetimeFigureOut">
              <a:rPr lang="fr-FR" smtClean="0">
                <a:solidFill>
                  <a:prstClr val="black">
                    <a:tint val="75000"/>
                  </a:prstClr>
                </a:solidFill>
              </a:rPr>
              <a:pPr/>
              <a:t>24/05/2017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1D1591B-8242-8243-9161-65F45BB34FD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380339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H"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p>
            <a:fld id="{4F5F7C2F-F9AE-2E4A-AC2C-99E284F77B9D}" type="datetimeFigureOut">
              <a:rPr lang="fr-FR" smtClean="0">
                <a:solidFill>
                  <a:prstClr val="black">
                    <a:tint val="75000"/>
                  </a:prstClr>
                </a:solidFill>
              </a:rPr>
              <a:pPr/>
              <a:t>24/05/2017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1D1591B-8242-8243-9161-65F45BB34FD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162093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H"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F5F7C2F-F9AE-2E4A-AC2C-99E284F77B9D}" type="datetimeFigureOut">
              <a:rPr lang="fr-FR" smtClean="0">
                <a:solidFill>
                  <a:prstClr val="black">
                    <a:tint val="75000"/>
                  </a:prstClr>
                </a:solidFill>
              </a:rPr>
              <a:pPr/>
              <a:t>24/05/2017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1D1591B-8242-8243-9161-65F45BB34FD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037336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contenu 2"/>
          <p:cNvSpPr>
            <a:spLocks noGrp="1"/>
          </p:cNvSpPr>
          <p:nvPr>
            <p:ph idx="1"/>
          </p:nvPr>
        </p:nvSpPr>
        <p:spPr/>
        <p:txBody>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p>
            <a:fld id="{4F5F7C2F-F9AE-2E4A-AC2C-99E284F77B9D}" type="datetimeFigureOut">
              <a:rPr lang="fr-FR" smtClean="0">
                <a:solidFill>
                  <a:prstClr val="black">
                    <a:tint val="75000"/>
                  </a:prstClr>
                </a:solidFill>
              </a:rPr>
              <a:pPr/>
              <a:t>24/05/2017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1D1591B-8242-8243-9161-65F45BB34FD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78790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H"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Cliquez pour modifier les styles du texte du masque</a:t>
            </a:r>
          </a:p>
        </p:txBody>
      </p:sp>
      <p:sp>
        <p:nvSpPr>
          <p:cNvPr id="4" name="Espace réservé de la date 3"/>
          <p:cNvSpPr>
            <a:spLocks noGrp="1"/>
          </p:cNvSpPr>
          <p:nvPr>
            <p:ph type="dt" sz="half" idx="10"/>
          </p:nvPr>
        </p:nvSpPr>
        <p:spPr/>
        <p:txBody>
          <a:bodyPr/>
          <a:lstStyle/>
          <a:p>
            <a:fld id="{4F5F7C2F-F9AE-2E4A-AC2C-99E284F77B9D}" type="datetimeFigureOut">
              <a:rPr lang="fr-FR" smtClean="0">
                <a:solidFill>
                  <a:prstClr val="black">
                    <a:tint val="75000"/>
                  </a:prstClr>
                </a:solidFill>
              </a:rPr>
              <a:pPr/>
              <a:t>24/05/2017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1D1591B-8242-8243-9161-65F45BB34FD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707312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5" name="Espace réservé de la date 4"/>
          <p:cNvSpPr>
            <a:spLocks noGrp="1"/>
          </p:cNvSpPr>
          <p:nvPr>
            <p:ph type="dt" sz="half" idx="10"/>
          </p:nvPr>
        </p:nvSpPr>
        <p:spPr/>
        <p:txBody>
          <a:bodyPr/>
          <a:lstStyle/>
          <a:p>
            <a:fld id="{4F5F7C2F-F9AE-2E4A-AC2C-99E284F77B9D}" type="datetimeFigureOut">
              <a:rPr lang="fr-FR" smtClean="0">
                <a:solidFill>
                  <a:prstClr val="black">
                    <a:tint val="75000"/>
                  </a:prstClr>
                </a:solidFill>
              </a:rPr>
              <a:pPr/>
              <a:t>24/05/2017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1D1591B-8242-8243-9161-65F45BB34FD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51995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H"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7" name="Espace réservé de la date 6"/>
          <p:cNvSpPr>
            <a:spLocks noGrp="1"/>
          </p:cNvSpPr>
          <p:nvPr>
            <p:ph type="dt" sz="half" idx="10"/>
          </p:nvPr>
        </p:nvSpPr>
        <p:spPr/>
        <p:txBody>
          <a:bodyPr/>
          <a:lstStyle/>
          <a:p>
            <a:fld id="{4F5F7C2F-F9AE-2E4A-AC2C-99E284F77B9D}" type="datetimeFigureOut">
              <a:rPr lang="fr-FR" smtClean="0">
                <a:solidFill>
                  <a:prstClr val="black">
                    <a:tint val="75000"/>
                  </a:prstClr>
                </a:solidFill>
              </a:rPr>
              <a:pPr/>
              <a:t>24/05/2017</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A1D1591B-8242-8243-9161-65F45BB34FD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49131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e la date 2"/>
          <p:cNvSpPr>
            <a:spLocks noGrp="1"/>
          </p:cNvSpPr>
          <p:nvPr>
            <p:ph type="dt" sz="half" idx="10"/>
          </p:nvPr>
        </p:nvSpPr>
        <p:spPr/>
        <p:txBody>
          <a:bodyPr/>
          <a:lstStyle/>
          <a:p>
            <a:fld id="{4F5F7C2F-F9AE-2E4A-AC2C-99E284F77B9D}" type="datetimeFigureOut">
              <a:rPr lang="fr-FR" smtClean="0">
                <a:solidFill>
                  <a:prstClr val="black">
                    <a:tint val="75000"/>
                  </a:prstClr>
                </a:solidFill>
              </a:rPr>
              <a:pPr/>
              <a:t>24/05/2017</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A1D1591B-8242-8243-9161-65F45BB34FD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500749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F5F7C2F-F9AE-2E4A-AC2C-99E284F77B9D}" type="datetimeFigureOut">
              <a:rPr lang="fr-FR" smtClean="0">
                <a:solidFill>
                  <a:prstClr val="black">
                    <a:tint val="75000"/>
                  </a:prstClr>
                </a:solidFill>
              </a:rPr>
              <a:pPr/>
              <a:t>24/05/2017</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A1D1591B-8242-8243-9161-65F45BB34FD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81850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H"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Espace réservé de la date 4"/>
          <p:cNvSpPr>
            <a:spLocks noGrp="1"/>
          </p:cNvSpPr>
          <p:nvPr>
            <p:ph type="dt" sz="half" idx="10"/>
          </p:nvPr>
        </p:nvSpPr>
        <p:spPr/>
        <p:txBody>
          <a:bodyPr/>
          <a:lstStyle/>
          <a:p>
            <a:fld id="{4F5F7C2F-F9AE-2E4A-AC2C-99E284F77B9D}" type="datetimeFigureOut">
              <a:rPr lang="fr-FR" smtClean="0">
                <a:solidFill>
                  <a:prstClr val="black">
                    <a:tint val="75000"/>
                  </a:prstClr>
                </a:solidFill>
              </a:rPr>
              <a:pPr/>
              <a:t>24/05/2017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1D1591B-8242-8243-9161-65F45BB34FD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949704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contenu 2"/>
          <p:cNvSpPr>
            <a:spLocks noGrp="1"/>
          </p:cNvSpPr>
          <p:nvPr>
            <p:ph idx="1"/>
          </p:nvPr>
        </p:nvSpPr>
        <p:spPr/>
        <p:txBody>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p>
            <a:fld id="{4F5F7C2F-F9AE-2E4A-AC2C-99E284F77B9D}" type="datetimeFigureOut">
              <a:rPr lang="fr-FR" smtClean="0">
                <a:solidFill>
                  <a:prstClr val="black">
                    <a:tint val="75000"/>
                  </a:prstClr>
                </a:solidFill>
              </a:rPr>
              <a:pPr/>
              <a:t>24/05/2017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1D1591B-8242-8243-9161-65F45BB34FD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9963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H"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Espace réservé de la date 4"/>
          <p:cNvSpPr>
            <a:spLocks noGrp="1"/>
          </p:cNvSpPr>
          <p:nvPr>
            <p:ph type="dt" sz="half" idx="10"/>
          </p:nvPr>
        </p:nvSpPr>
        <p:spPr/>
        <p:txBody>
          <a:bodyPr/>
          <a:lstStyle/>
          <a:p>
            <a:fld id="{4F5F7C2F-F9AE-2E4A-AC2C-99E284F77B9D}" type="datetimeFigureOut">
              <a:rPr lang="fr-FR" smtClean="0">
                <a:solidFill>
                  <a:prstClr val="black">
                    <a:tint val="75000"/>
                  </a:prstClr>
                </a:solidFill>
              </a:rPr>
              <a:pPr/>
              <a:t>24/05/2017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1D1591B-8242-8243-9161-65F45BB34FD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641908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p>
            <a:fld id="{4F5F7C2F-F9AE-2E4A-AC2C-99E284F77B9D}" type="datetimeFigureOut">
              <a:rPr lang="fr-FR" smtClean="0">
                <a:solidFill>
                  <a:prstClr val="black">
                    <a:tint val="75000"/>
                  </a:prstClr>
                </a:solidFill>
              </a:rPr>
              <a:pPr/>
              <a:t>24/05/2017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1D1591B-8242-8243-9161-65F45BB34FD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762008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H"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p>
            <a:fld id="{4F5F7C2F-F9AE-2E4A-AC2C-99E284F77B9D}" type="datetimeFigureOut">
              <a:rPr lang="fr-FR" smtClean="0">
                <a:solidFill>
                  <a:prstClr val="black">
                    <a:tint val="75000"/>
                  </a:prstClr>
                </a:solidFill>
              </a:rPr>
              <a:pPr/>
              <a:t>24/05/2017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1D1591B-8242-8243-9161-65F45BB34FD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72065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H"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F5F7C2F-F9AE-2E4A-AC2C-99E284F77B9D}" type="datetimeFigureOut">
              <a:rPr lang="fr-FR" smtClean="0">
                <a:solidFill>
                  <a:prstClr val="black">
                    <a:tint val="75000"/>
                  </a:prstClr>
                </a:solidFill>
              </a:rPr>
              <a:pPr/>
              <a:t>24/05/2017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1D1591B-8242-8243-9161-65F45BB34FD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99099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contenu 2"/>
          <p:cNvSpPr>
            <a:spLocks noGrp="1"/>
          </p:cNvSpPr>
          <p:nvPr>
            <p:ph idx="1"/>
          </p:nvPr>
        </p:nvSpPr>
        <p:spPr/>
        <p:txBody>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p>
            <a:fld id="{4F5F7C2F-F9AE-2E4A-AC2C-99E284F77B9D}" type="datetimeFigureOut">
              <a:rPr lang="fr-FR" smtClean="0">
                <a:solidFill>
                  <a:prstClr val="black">
                    <a:tint val="75000"/>
                  </a:prstClr>
                </a:solidFill>
              </a:rPr>
              <a:pPr/>
              <a:t>24/05/2017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1D1591B-8242-8243-9161-65F45BB34FD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401428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H"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Cliquez pour modifier les styles du texte du masque</a:t>
            </a:r>
          </a:p>
        </p:txBody>
      </p:sp>
      <p:sp>
        <p:nvSpPr>
          <p:cNvPr id="4" name="Espace réservé de la date 3"/>
          <p:cNvSpPr>
            <a:spLocks noGrp="1"/>
          </p:cNvSpPr>
          <p:nvPr>
            <p:ph type="dt" sz="half" idx="10"/>
          </p:nvPr>
        </p:nvSpPr>
        <p:spPr/>
        <p:txBody>
          <a:bodyPr/>
          <a:lstStyle/>
          <a:p>
            <a:fld id="{4F5F7C2F-F9AE-2E4A-AC2C-99E284F77B9D}" type="datetimeFigureOut">
              <a:rPr lang="fr-FR" smtClean="0">
                <a:solidFill>
                  <a:prstClr val="black">
                    <a:tint val="75000"/>
                  </a:prstClr>
                </a:solidFill>
              </a:rPr>
              <a:pPr/>
              <a:t>24/05/2017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1D1591B-8242-8243-9161-65F45BB34FD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53955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5" name="Espace réservé de la date 4"/>
          <p:cNvSpPr>
            <a:spLocks noGrp="1"/>
          </p:cNvSpPr>
          <p:nvPr>
            <p:ph type="dt" sz="half" idx="10"/>
          </p:nvPr>
        </p:nvSpPr>
        <p:spPr/>
        <p:txBody>
          <a:bodyPr/>
          <a:lstStyle/>
          <a:p>
            <a:fld id="{4F5F7C2F-F9AE-2E4A-AC2C-99E284F77B9D}" type="datetimeFigureOut">
              <a:rPr lang="fr-FR" smtClean="0">
                <a:solidFill>
                  <a:prstClr val="black">
                    <a:tint val="75000"/>
                  </a:prstClr>
                </a:solidFill>
              </a:rPr>
              <a:pPr/>
              <a:t>24/05/2017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1D1591B-8242-8243-9161-65F45BB34FD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24772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H"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7" name="Espace réservé de la date 6"/>
          <p:cNvSpPr>
            <a:spLocks noGrp="1"/>
          </p:cNvSpPr>
          <p:nvPr>
            <p:ph type="dt" sz="half" idx="10"/>
          </p:nvPr>
        </p:nvSpPr>
        <p:spPr/>
        <p:txBody>
          <a:bodyPr/>
          <a:lstStyle/>
          <a:p>
            <a:fld id="{4F5F7C2F-F9AE-2E4A-AC2C-99E284F77B9D}" type="datetimeFigureOut">
              <a:rPr lang="fr-FR" smtClean="0">
                <a:solidFill>
                  <a:prstClr val="black">
                    <a:tint val="75000"/>
                  </a:prstClr>
                </a:solidFill>
              </a:rPr>
              <a:pPr/>
              <a:t>24/05/2017</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A1D1591B-8242-8243-9161-65F45BB34FD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9071481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e la date 2"/>
          <p:cNvSpPr>
            <a:spLocks noGrp="1"/>
          </p:cNvSpPr>
          <p:nvPr>
            <p:ph type="dt" sz="half" idx="10"/>
          </p:nvPr>
        </p:nvSpPr>
        <p:spPr/>
        <p:txBody>
          <a:bodyPr/>
          <a:lstStyle/>
          <a:p>
            <a:fld id="{4F5F7C2F-F9AE-2E4A-AC2C-99E284F77B9D}" type="datetimeFigureOut">
              <a:rPr lang="fr-FR" smtClean="0">
                <a:solidFill>
                  <a:prstClr val="black">
                    <a:tint val="75000"/>
                  </a:prstClr>
                </a:solidFill>
              </a:rPr>
              <a:pPr/>
              <a:t>24/05/2017</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A1D1591B-8242-8243-9161-65F45BB34FD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976946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F5F7C2F-F9AE-2E4A-AC2C-99E284F77B9D}" type="datetimeFigureOut">
              <a:rPr lang="fr-FR" smtClean="0">
                <a:solidFill>
                  <a:prstClr val="black">
                    <a:tint val="75000"/>
                  </a:prstClr>
                </a:solidFill>
              </a:rPr>
              <a:pPr/>
              <a:t>24/05/2017</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A1D1591B-8242-8243-9161-65F45BB34FD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69723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H"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Cliquez pour modifier les styles du texte du masque</a:t>
            </a:r>
          </a:p>
        </p:txBody>
      </p:sp>
      <p:sp>
        <p:nvSpPr>
          <p:cNvPr id="4" name="Espace réservé de la date 3"/>
          <p:cNvSpPr>
            <a:spLocks noGrp="1"/>
          </p:cNvSpPr>
          <p:nvPr>
            <p:ph type="dt" sz="half" idx="10"/>
          </p:nvPr>
        </p:nvSpPr>
        <p:spPr/>
        <p:txBody>
          <a:bodyPr/>
          <a:lstStyle/>
          <a:p>
            <a:fld id="{4F5F7C2F-F9AE-2E4A-AC2C-99E284F77B9D}" type="datetimeFigureOut">
              <a:rPr lang="fr-FR" smtClean="0">
                <a:solidFill>
                  <a:prstClr val="black">
                    <a:tint val="75000"/>
                  </a:prstClr>
                </a:solidFill>
              </a:rPr>
              <a:pPr/>
              <a:t>24/05/2017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1D1591B-8242-8243-9161-65F45BB34FD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861404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H"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Espace réservé de la date 4"/>
          <p:cNvSpPr>
            <a:spLocks noGrp="1"/>
          </p:cNvSpPr>
          <p:nvPr>
            <p:ph type="dt" sz="half" idx="10"/>
          </p:nvPr>
        </p:nvSpPr>
        <p:spPr/>
        <p:txBody>
          <a:bodyPr/>
          <a:lstStyle/>
          <a:p>
            <a:fld id="{4F5F7C2F-F9AE-2E4A-AC2C-99E284F77B9D}" type="datetimeFigureOut">
              <a:rPr lang="fr-FR" smtClean="0">
                <a:solidFill>
                  <a:prstClr val="black">
                    <a:tint val="75000"/>
                  </a:prstClr>
                </a:solidFill>
              </a:rPr>
              <a:pPr/>
              <a:t>24/05/2017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1D1591B-8242-8243-9161-65F45BB34FD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074171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H"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Espace réservé de la date 4"/>
          <p:cNvSpPr>
            <a:spLocks noGrp="1"/>
          </p:cNvSpPr>
          <p:nvPr>
            <p:ph type="dt" sz="half" idx="10"/>
          </p:nvPr>
        </p:nvSpPr>
        <p:spPr/>
        <p:txBody>
          <a:bodyPr/>
          <a:lstStyle/>
          <a:p>
            <a:fld id="{4F5F7C2F-F9AE-2E4A-AC2C-99E284F77B9D}" type="datetimeFigureOut">
              <a:rPr lang="fr-FR" smtClean="0">
                <a:solidFill>
                  <a:prstClr val="black">
                    <a:tint val="75000"/>
                  </a:prstClr>
                </a:solidFill>
              </a:rPr>
              <a:pPr/>
              <a:t>24/05/2017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1D1591B-8242-8243-9161-65F45BB34FD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8277326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p>
            <a:fld id="{4F5F7C2F-F9AE-2E4A-AC2C-99E284F77B9D}" type="datetimeFigureOut">
              <a:rPr lang="fr-FR" smtClean="0">
                <a:solidFill>
                  <a:prstClr val="black">
                    <a:tint val="75000"/>
                  </a:prstClr>
                </a:solidFill>
              </a:rPr>
              <a:pPr/>
              <a:t>24/05/2017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1D1591B-8242-8243-9161-65F45BB34FD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7970241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H"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p>
            <a:fld id="{4F5F7C2F-F9AE-2E4A-AC2C-99E284F77B9D}" type="datetimeFigureOut">
              <a:rPr lang="fr-FR" smtClean="0">
                <a:solidFill>
                  <a:prstClr val="black">
                    <a:tint val="75000"/>
                  </a:prstClr>
                </a:solidFill>
              </a:rPr>
              <a:pPr/>
              <a:t>24/05/2017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1D1591B-8242-8243-9161-65F45BB34FD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626909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5" name="Espace réservé de la date 4"/>
          <p:cNvSpPr>
            <a:spLocks noGrp="1"/>
          </p:cNvSpPr>
          <p:nvPr>
            <p:ph type="dt" sz="half" idx="10"/>
          </p:nvPr>
        </p:nvSpPr>
        <p:spPr/>
        <p:txBody>
          <a:bodyPr/>
          <a:lstStyle/>
          <a:p>
            <a:fld id="{4F5F7C2F-F9AE-2E4A-AC2C-99E284F77B9D}" type="datetimeFigureOut">
              <a:rPr lang="fr-FR" smtClean="0">
                <a:solidFill>
                  <a:prstClr val="black">
                    <a:tint val="75000"/>
                  </a:prstClr>
                </a:solidFill>
              </a:rPr>
              <a:pPr/>
              <a:t>24/05/2017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1D1591B-8242-8243-9161-65F45BB34FD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120591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H"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7" name="Espace réservé de la date 6"/>
          <p:cNvSpPr>
            <a:spLocks noGrp="1"/>
          </p:cNvSpPr>
          <p:nvPr>
            <p:ph type="dt" sz="half" idx="10"/>
          </p:nvPr>
        </p:nvSpPr>
        <p:spPr/>
        <p:txBody>
          <a:bodyPr/>
          <a:lstStyle/>
          <a:p>
            <a:fld id="{4F5F7C2F-F9AE-2E4A-AC2C-99E284F77B9D}" type="datetimeFigureOut">
              <a:rPr lang="fr-FR" smtClean="0">
                <a:solidFill>
                  <a:prstClr val="black">
                    <a:tint val="75000"/>
                  </a:prstClr>
                </a:solidFill>
              </a:rPr>
              <a:pPr/>
              <a:t>24/05/2017</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A1D1591B-8242-8243-9161-65F45BB34FD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502112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e la date 2"/>
          <p:cNvSpPr>
            <a:spLocks noGrp="1"/>
          </p:cNvSpPr>
          <p:nvPr>
            <p:ph type="dt" sz="half" idx="10"/>
          </p:nvPr>
        </p:nvSpPr>
        <p:spPr/>
        <p:txBody>
          <a:bodyPr/>
          <a:lstStyle/>
          <a:p>
            <a:fld id="{4F5F7C2F-F9AE-2E4A-AC2C-99E284F77B9D}" type="datetimeFigureOut">
              <a:rPr lang="fr-FR" smtClean="0">
                <a:solidFill>
                  <a:prstClr val="black">
                    <a:tint val="75000"/>
                  </a:prstClr>
                </a:solidFill>
              </a:rPr>
              <a:pPr/>
              <a:t>24/05/2017</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A1D1591B-8242-8243-9161-65F45BB34FD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68779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F5F7C2F-F9AE-2E4A-AC2C-99E284F77B9D}" type="datetimeFigureOut">
              <a:rPr lang="fr-FR" smtClean="0">
                <a:solidFill>
                  <a:prstClr val="black">
                    <a:tint val="75000"/>
                  </a:prstClr>
                </a:solidFill>
              </a:rPr>
              <a:pPr/>
              <a:t>24/05/2017</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A1D1591B-8242-8243-9161-65F45BB34FD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32903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H"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Espace réservé de la date 4"/>
          <p:cNvSpPr>
            <a:spLocks noGrp="1"/>
          </p:cNvSpPr>
          <p:nvPr>
            <p:ph type="dt" sz="half" idx="10"/>
          </p:nvPr>
        </p:nvSpPr>
        <p:spPr/>
        <p:txBody>
          <a:bodyPr/>
          <a:lstStyle/>
          <a:p>
            <a:fld id="{4F5F7C2F-F9AE-2E4A-AC2C-99E284F77B9D}" type="datetimeFigureOut">
              <a:rPr lang="fr-FR" smtClean="0">
                <a:solidFill>
                  <a:prstClr val="black">
                    <a:tint val="75000"/>
                  </a:prstClr>
                </a:solidFill>
              </a:rPr>
              <a:pPr/>
              <a:t>24/05/2017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1D1591B-8242-8243-9161-65F45BB34FD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922036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H"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Espace réservé de la date 4"/>
          <p:cNvSpPr>
            <a:spLocks noGrp="1"/>
          </p:cNvSpPr>
          <p:nvPr>
            <p:ph type="dt" sz="half" idx="10"/>
          </p:nvPr>
        </p:nvSpPr>
        <p:spPr/>
        <p:txBody>
          <a:bodyPr/>
          <a:lstStyle/>
          <a:p>
            <a:fld id="{4F5F7C2F-F9AE-2E4A-AC2C-99E284F77B9D}" type="datetimeFigureOut">
              <a:rPr lang="fr-FR" smtClean="0">
                <a:solidFill>
                  <a:prstClr val="black">
                    <a:tint val="75000"/>
                  </a:prstClr>
                </a:solidFill>
              </a:rPr>
              <a:pPr/>
              <a:t>24/05/2017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1D1591B-8242-8243-9161-65F45BB34FD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991170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F5F7C2F-F9AE-2E4A-AC2C-99E284F77B9D}" type="datetimeFigureOut">
              <a:rPr lang="fr-FR" smtClean="0">
                <a:solidFill>
                  <a:prstClr val="black">
                    <a:tint val="75000"/>
                  </a:prstClr>
                </a:solidFill>
              </a:rPr>
              <a:pPr defTabSz="457200"/>
              <a:t>24/05/2017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1D1591B-8242-8243-9161-65F45BB34FDF}" type="slidenum">
              <a:rPr lang="fr-FR" smtClean="0">
                <a:solidFill>
                  <a:prstClr val="black">
                    <a:tint val="75000"/>
                  </a:prstClr>
                </a:solidFill>
              </a:rPr>
              <a:pPr defTabSz="457200"/>
              <a:t>‹#›</a:t>
            </a:fld>
            <a:endParaRPr lang="fr-FR">
              <a:solidFill>
                <a:prstClr val="black">
                  <a:tint val="75000"/>
                </a:prstClr>
              </a:solidFill>
            </a:endParaRPr>
          </a:p>
        </p:txBody>
      </p:sp>
    </p:spTree>
    <p:extLst>
      <p:ext uri="{BB962C8B-B14F-4D97-AF65-F5344CB8AC3E}">
        <p14:creationId xmlns:p14="http://schemas.microsoft.com/office/powerpoint/2010/main" val="3067908296"/>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F5F7C2F-F9AE-2E4A-AC2C-99E284F77B9D}" type="datetimeFigureOut">
              <a:rPr lang="fr-FR" smtClean="0">
                <a:solidFill>
                  <a:prstClr val="black">
                    <a:tint val="75000"/>
                  </a:prstClr>
                </a:solidFill>
              </a:rPr>
              <a:pPr defTabSz="457200"/>
              <a:t>24/05/2017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1D1591B-8242-8243-9161-65F45BB34FDF}" type="slidenum">
              <a:rPr lang="fr-FR" smtClean="0">
                <a:solidFill>
                  <a:prstClr val="black">
                    <a:tint val="75000"/>
                  </a:prstClr>
                </a:solidFill>
              </a:rPr>
              <a:pPr defTabSz="457200"/>
              <a:t>‹#›</a:t>
            </a:fld>
            <a:endParaRPr lang="fr-FR">
              <a:solidFill>
                <a:prstClr val="black">
                  <a:tint val="75000"/>
                </a:prstClr>
              </a:solidFill>
            </a:endParaRPr>
          </a:p>
        </p:txBody>
      </p:sp>
    </p:spTree>
    <p:extLst>
      <p:ext uri="{BB962C8B-B14F-4D97-AF65-F5344CB8AC3E}">
        <p14:creationId xmlns:p14="http://schemas.microsoft.com/office/powerpoint/2010/main" val="1480429981"/>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F5F7C2F-F9AE-2E4A-AC2C-99E284F77B9D}" type="datetimeFigureOut">
              <a:rPr lang="fr-FR" smtClean="0">
                <a:solidFill>
                  <a:prstClr val="black">
                    <a:tint val="75000"/>
                  </a:prstClr>
                </a:solidFill>
              </a:rPr>
              <a:pPr defTabSz="457200"/>
              <a:t>24/05/2017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1D1591B-8242-8243-9161-65F45BB34FDF}" type="slidenum">
              <a:rPr lang="fr-FR" smtClean="0">
                <a:solidFill>
                  <a:prstClr val="black">
                    <a:tint val="75000"/>
                  </a:prstClr>
                </a:solidFill>
              </a:rPr>
              <a:pPr defTabSz="457200"/>
              <a:t>‹#›</a:t>
            </a:fld>
            <a:endParaRPr lang="fr-FR">
              <a:solidFill>
                <a:prstClr val="black">
                  <a:tint val="75000"/>
                </a:prstClr>
              </a:solidFill>
            </a:endParaRPr>
          </a:p>
        </p:txBody>
      </p:sp>
    </p:spTree>
    <p:extLst>
      <p:ext uri="{BB962C8B-B14F-4D97-AF65-F5344CB8AC3E}">
        <p14:creationId xmlns:p14="http://schemas.microsoft.com/office/powerpoint/2010/main" val="2588380408"/>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1447704" y="2939482"/>
            <a:ext cx="6649760" cy="4525963"/>
          </a:xfrm>
        </p:spPr>
        <p:txBody>
          <a:bodyPr>
            <a:normAutofit/>
          </a:bodyPr>
          <a:lstStyle/>
          <a:p>
            <a:pPr marL="0" indent="0" algn="ctr">
              <a:buNone/>
            </a:pPr>
            <a:r>
              <a:rPr lang="en-GB" sz="2400" i="1" dirty="0"/>
              <a:t>25-26 May 2017</a:t>
            </a:r>
          </a:p>
          <a:p>
            <a:pPr marL="0" indent="0" algn="ctr">
              <a:buNone/>
            </a:pPr>
            <a:r>
              <a:rPr lang="lt-LT" sz="2400" i="1" dirty="0" smtClean="0"/>
              <a:t>Mykolas </a:t>
            </a:r>
            <a:r>
              <a:rPr lang="lt-LT" sz="2400" i="1" dirty="0"/>
              <a:t>Romeris University, Vilnius, the Republic of Lithuania</a:t>
            </a:r>
            <a:endParaRPr lang="en-GB" sz="2400" i="1" dirty="0"/>
          </a:p>
          <a:p>
            <a:pPr algn="ctr">
              <a:buNone/>
            </a:pPr>
            <a:endParaRPr lang="fr-CH" sz="2000" dirty="0"/>
          </a:p>
          <a:p>
            <a:pPr algn="ctr">
              <a:buNone/>
            </a:pPr>
            <a:r>
              <a:rPr lang="fr-CH" sz="2000" dirty="0" smtClean="0"/>
              <a:t>Manuela Tomei</a:t>
            </a:r>
            <a:r>
              <a:rPr lang="en-IN" sz="2000" dirty="0" smtClean="0"/>
              <a:t>, </a:t>
            </a:r>
          </a:p>
          <a:p>
            <a:pPr algn="ctr">
              <a:buNone/>
            </a:pPr>
            <a:r>
              <a:rPr lang="en-IN" sz="2000" dirty="0" smtClean="0"/>
              <a:t>Conditions of Work and Equality Department,</a:t>
            </a:r>
          </a:p>
          <a:p>
            <a:pPr algn="ctr">
              <a:buNone/>
            </a:pPr>
            <a:r>
              <a:rPr lang="en-IN" sz="2000" dirty="0" smtClean="0"/>
              <a:t>ILO Geneva </a:t>
            </a:r>
            <a:endParaRPr lang="fr-FR" sz="2000" dirty="0"/>
          </a:p>
        </p:txBody>
      </p:sp>
      <p:sp>
        <p:nvSpPr>
          <p:cNvPr id="4" name="Subtitle 2"/>
          <p:cNvSpPr>
            <a:spLocks noGrp="1"/>
          </p:cNvSpPr>
          <p:nvPr>
            <p:ph type="title"/>
          </p:nvPr>
        </p:nvSpPr>
        <p:spPr>
          <a:xfrm>
            <a:off x="-240631" y="725402"/>
            <a:ext cx="9561094" cy="1143000"/>
          </a:xfrm>
        </p:spPr>
        <p:txBody>
          <a:bodyPr>
            <a:noAutofit/>
          </a:bodyPr>
          <a:lstStyle/>
          <a:p>
            <a:r>
              <a:rPr lang="en-GB" i="1" dirty="0"/>
              <a:t/>
            </a:r>
            <a:br>
              <a:rPr lang="en-GB" i="1" dirty="0"/>
            </a:br>
            <a:r>
              <a:rPr lang="en-GB" i="1" dirty="0"/>
              <a:t> </a:t>
            </a:r>
            <a:r>
              <a:rPr lang="en-GB" sz="4000" b="1" i="1" dirty="0" smtClean="0"/>
              <a:t>Family-friendly policies </a:t>
            </a:r>
            <a:br>
              <a:rPr lang="en-GB" sz="4000" b="1" i="1" dirty="0" smtClean="0"/>
            </a:br>
            <a:r>
              <a:rPr lang="en-GB" sz="4000" b="1" i="1" dirty="0" smtClean="0"/>
              <a:t>for a better Future of Women at Work: </a:t>
            </a:r>
            <a:br>
              <a:rPr lang="en-GB" sz="4000" b="1" i="1" dirty="0" smtClean="0"/>
            </a:br>
            <a:r>
              <a:rPr lang="en-GB" sz="4000" b="1" i="1" dirty="0" smtClean="0"/>
              <a:t>An ILO approach</a:t>
            </a:r>
            <a:endParaRPr lang="en-IN" sz="4000" b="1" i="1" dirty="0"/>
          </a:p>
        </p:txBody>
      </p:sp>
    </p:spTree>
    <p:extLst>
      <p:ext uri="{BB962C8B-B14F-4D97-AF65-F5344CB8AC3E}">
        <p14:creationId xmlns:p14="http://schemas.microsoft.com/office/powerpoint/2010/main" val="750623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re 1"/>
          <p:cNvSpPr>
            <a:spLocks noGrp="1"/>
          </p:cNvSpPr>
          <p:nvPr>
            <p:ph type="title"/>
          </p:nvPr>
        </p:nvSpPr>
        <p:spPr>
          <a:xfrm>
            <a:off x="531340" y="2465903"/>
            <a:ext cx="8229600" cy="1143000"/>
          </a:xfrm>
        </p:spPr>
        <p:txBody>
          <a:bodyPr>
            <a:normAutofit/>
          </a:bodyPr>
          <a:lstStyle/>
          <a:p>
            <a:r>
              <a:rPr lang="en-IN" sz="4000" b="1" dirty="0" smtClean="0">
                <a:solidFill>
                  <a:schemeClr val="bg1"/>
                </a:solidFill>
              </a:rPr>
              <a:t>Thank you</a:t>
            </a:r>
            <a:endParaRPr lang="fr-FR" sz="4000" b="1" dirty="0">
              <a:solidFill>
                <a:schemeClr val="bg1"/>
              </a:solidFill>
              <a:latin typeface="Arial"/>
              <a:cs typeface="Arial"/>
            </a:endParaRPr>
          </a:p>
        </p:txBody>
      </p:sp>
    </p:spTree>
    <p:extLst>
      <p:ext uri="{BB962C8B-B14F-4D97-AF65-F5344CB8AC3E}">
        <p14:creationId xmlns:p14="http://schemas.microsoft.com/office/powerpoint/2010/main" val="4267385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re 1"/>
          <p:cNvSpPr>
            <a:spLocks noGrp="1"/>
          </p:cNvSpPr>
          <p:nvPr>
            <p:ph type="title"/>
          </p:nvPr>
        </p:nvSpPr>
        <p:spPr>
          <a:xfrm>
            <a:off x="766200" y="0"/>
            <a:ext cx="8377800" cy="1143000"/>
          </a:xfrm>
        </p:spPr>
        <p:txBody>
          <a:bodyPr>
            <a:normAutofit fontScale="90000"/>
          </a:bodyPr>
          <a:lstStyle/>
          <a:p>
            <a:pPr algn="r"/>
            <a:r>
              <a:rPr lang="en-US" sz="3200" b="1" dirty="0">
                <a:solidFill>
                  <a:schemeClr val="bg1"/>
                </a:solidFill>
              </a:rPr>
              <a:t>Work-family </a:t>
            </a:r>
            <a:r>
              <a:rPr lang="en-US" sz="3200" b="1" dirty="0" smtClean="0">
                <a:solidFill>
                  <a:schemeClr val="bg1"/>
                </a:solidFill>
              </a:rPr>
              <a:t>reconciliation </a:t>
            </a:r>
            <a:r>
              <a:rPr lang="en-US" sz="3200" b="1" dirty="0">
                <a:solidFill>
                  <a:schemeClr val="bg1"/>
                </a:solidFill>
              </a:rPr>
              <a:t>is one of the toughest challenges for working women worldwide</a:t>
            </a:r>
            <a:endParaRPr lang="en-GB" sz="3200" b="1" dirty="0">
              <a:solidFill>
                <a:schemeClr val="bg1"/>
              </a:solidFill>
            </a:endParaRPr>
          </a:p>
        </p:txBody>
      </p:sp>
      <p:sp>
        <p:nvSpPr>
          <p:cNvPr id="11" name="Text Placeholder 3"/>
          <p:cNvSpPr txBox="1">
            <a:spLocks/>
          </p:cNvSpPr>
          <p:nvPr/>
        </p:nvSpPr>
        <p:spPr>
          <a:xfrm>
            <a:off x="604836" y="6126163"/>
            <a:ext cx="8081963" cy="63976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endParaRPr lang="en-GB" sz="1100" b="0" dirty="0">
              <a:solidFill>
                <a:prstClr val="black"/>
              </a:solidFill>
            </a:endParaRPr>
          </a:p>
        </p:txBody>
      </p:sp>
      <p:sp>
        <p:nvSpPr>
          <p:cNvPr id="13" name="Rectangle 12"/>
          <p:cNvSpPr/>
          <p:nvPr/>
        </p:nvSpPr>
        <p:spPr>
          <a:xfrm>
            <a:off x="268689" y="1078550"/>
            <a:ext cx="8875311" cy="584775"/>
          </a:xfrm>
          <a:prstGeom prst="rect">
            <a:avLst/>
          </a:prstGeom>
        </p:spPr>
        <p:txBody>
          <a:bodyPr wrap="square">
            <a:spAutoFit/>
          </a:bodyPr>
          <a:lstStyle/>
          <a:p>
            <a:r>
              <a:rPr lang="en-US" sz="1600" b="1" dirty="0">
                <a:solidFill>
                  <a:srgbClr val="231F20"/>
                </a:solidFill>
                <a:latin typeface="Berthold Akzidenz Grotesk Mediu"/>
                <a:ea typeface="Berthold Akzidenz Grotesk Light"/>
                <a:cs typeface="Berthold Akzidenz Grotesk Light"/>
              </a:rPr>
              <a:t>Please think about women who work at paid jobs in [country name] today. What do you think is the BIGGEST challenge these women face? </a:t>
            </a:r>
            <a:r>
              <a:rPr lang="en-US" sz="1600" b="1" dirty="0">
                <a:solidFill>
                  <a:srgbClr val="231F20"/>
                </a:solidFill>
                <a:latin typeface="Berthold Akzidenz Grotesk Light"/>
                <a:ea typeface="Berthold Akzidenz Grotesk Light"/>
                <a:cs typeface="Berthold Akzidenz Grotesk Light"/>
              </a:rPr>
              <a:t>– First </a:t>
            </a:r>
            <a:r>
              <a:rPr lang="en-US" sz="1600" b="1" dirty="0" smtClean="0">
                <a:solidFill>
                  <a:srgbClr val="231F20"/>
                </a:solidFill>
                <a:latin typeface="Berthold Akzidenz Grotesk Light"/>
                <a:ea typeface="Berthold Akzidenz Grotesk Light"/>
                <a:cs typeface="Berthold Akzidenz Grotesk Light"/>
              </a:rPr>
              <a:t>most frequently mentioned</a:t>
            </a:r>
            <a:endParaRPr lang="en-GB" sz="1600" b="1" dirty="0">
              <a:solidFill>
                <a:prstClr val="black"/>
              </a:solidFill>
            </a:endParaRPr>
          </a:p>
        </p:txBody>
      </p:sp>
      <p:sp>
        <p:nvSpPr>
          <p:cNvPr id="14" name="Rectangle 13"/>
          <p:cNvSpPr/>
          <p:nvPr/>
        </p:nvSpPr>
        <p:spPr>
          <a:xfrm>
            <a:off x="6784624" y="6527452"/>
            <a:ext cx="3160216" cy="369332"/>
          </a:xfrm>
          <a:prstGeom prst="rect">
            <a:avLst/>
          </a:prstGeom>
        </p:spPr>
        <p:txBody>
          <a:bodyPr wrap="square">
            <a:spAutoFit/>
          </a:bodyPr>
          <a:lstStyle/>
          <a:p>
            <a:r>
              <a:rPr lang="en-US" dirty="0" smtClean="0">
                <a:solidFill>
                  <a:prstClr val="black"/>
                </a:solidFill>
              </a:rPr>
              <a:t>Source: ILO-Gallup 2017 </a:t>
            </a:r>
            <a:endParaRPr lang="en-GB" dirty="0">
              <a:solidFill>
                <a:prstClr val="black"/>
              </a:solidFill>
            </a:endParaRPr>
          </a:p>
        </p:txBody>
      </p:sp>
      <p:pic>
        <p:nvPicPr>
          <p:cNvPr id="2" name="Picture 1"/>
          <p:cNvPicPr>
            <a:picLocks noChangeAspect="1"/>
          </p:cNvPicPr>
          <p:nvPr/>
        </p:nvPicPr>
        <p:blipFill>
          <a:blip r:embed="rId4"/>
          <a:stretch>
            <a:fillRect/>
          </a:stretch>
        </p:blipFill>
        <p:spPr>
          <a:xfrm>
            <a:off x="268689" y="1616212"/>
            <a:ext cx="8530538" cy="4911240"/>
          </a:xfrm>
          <a:prstGeom prst="rect">
            <a:avLst/>
          </a:prstGeom>
        </p:spPr>
      </p:pic>
    </p:spTree>
    <p:extLst>
      <p:ext uri="{BB962C8B-B14F-4D97-AF65-F5344CB8AC3E}">
        <p14:creationId xmlns:p14="http://schemas.microsoft.com/office/powerpoint/2010/main" val="481699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re 1"/>
          <p:cNvSpPr>
            <a:spLocks noGrp="1"/>
          </p:cNvSpPr>
          <p:nvPr>
            <p:ph type="title"/>
          </p:nvPr>
        </p:nvSpPr>
        <p:spPr>
          <a:xfrm>
            <a:off x="115330" y="-15103"/>
            <a:ext cx="8909222" cy="1114062"/>
          </a:xfrm>
        </p:spPr>
        <p:txBody>
          <a:bodyPr>
            <a:normAutofit/>
          </a:bodyPr>
          <a:lstStyle/>
          <a:p>
            <a:pPr algn="r"/>
            <a:r>
              <a:rPr lang="fr-FR" sz="3200" b="1" dirty="0" smtClean="0">
                <a:solidFill>
                  <a:schemeClr val="bg1"/>
                </a:solidFill>
              </a:rPr>
              <a:t>Men are more </a:t>
            </a:r>
            <a:r>
              <a:rPr lang="fr-FR" sz="3200" b="1" dirty="0" err="1" smtClean="0">
                <a:solidFill>
                  <a:schemeClr val="bg1"/>
                </a:solidFill>
              </a:rPr>
              <a:t>likely</a:t>
            </a:r>
            <a:r>
              <a:rPr lang="fr-FR" sz="3200" b="1" dirty="0" smtClean="0">
                <a:solidFill>
                  <a:schemeClr val="bg1"/>
                </a:solidFill>
              </a:rPr>
              <a:t> to </a:t>
            </a:r>
            <a:r>
              <a:rPr lang="fr-FR" sz="3200" b="1" dirty="0" err="1" smtClean="0">
                <a:solidFill>
                  <a:schemeClr val="bg1"/>
                </a:solidFill>
              </a:rPr>
              <a:t>work</a:t>
            </a:r>
            <a:r>
              <a:rPr lang="fr-FR" sz="3200" b="1" dirty="0" smtClean="0">
                <a:solidFill>
                  <a:schemeClr val="bg1"/>
                </a:solidFill>
              </a:rPr>
              <a:t> </a:t>
            </a:r>
            <a:r>
              <a:rPr lang="fr-FR" sz="3200" b="1" dirty="0" err="1" smtClean="0">
                <a:solidFill>
                  <a:schemeClr val="bg1"/>
                </a:solidFill>
              </a:rPr>
              <a:t>very</a:t>
            </a:r>
            <a:r>
              <a:rPr lang="fr-FR" sz="3200" b="1" dirty="0" smtClean="0">
                <a:solidFill>
                  <a:schemeClr val="bg1"/>
                </a:solidFill>
              </a:rPr>
              <a:t> long </a:t>
            </a:r>
            <a:r>
              <a:rPr lang="fr-FR" sz="3200" b="1" dirty="0" err="1" smtClean="0">
                <a:solidFill>
                  <a:schemeClr val="bg1"/>
                </a:solidFill>
              </a:rPr>
              <a:t>hours</a:t>
            </a:r>
            <a:r>
              <a:rPr lang="fr-FR" sz="3200" b="1" dirty="0" smtClean="0">
                <a:solidFill>
                  <a:schemeClr val="bg1"/>
                </a:solidFill>
              </a:rPr>
              <a:t> in </a:t>
            </a:r>
            <a:r>
              <a:rPr lang="fr-FR" sz="3200" b="1" dirty="0" err="1" smtClean="0">
                <a:solidFill>
                  <a:schemeClr val="bg1"/>
                </a:solidFill>
              </a:rPr>
              <a:t>paid</a:t>
            </a:r>
            <a:r>
              <a:rPr lang="fr-FR" sz="3200" b="1" dirty="0" smtClean="0">
                <a:solidFill>
                  <a:schemeClr val="bg1"/>
                </a:solidFill>
              </a:rPr>
              <a:t> </a:t>
            </a:r>
            <a:r>
              <a:rPr lang="fr-FR" sz="3200" b="1" dirty="0" err="1" smtClean="0">
                <a:solidFill>
                  <a:schemeClr val="bg1"/>
                </a:solidFill>
              </a:rPr>
              <a:t>employment</a:t>
            </a:r>
            <a:r>
              <a:rPr lang="fr-FR" sz="3200" b="1" dirty="0" smtClean="0">
                <a:solidFill>
                  <a:schemeClr val="bg1"/>
                </a:solidFill>
              </a:rPr>
              <a:t>  </a:t>
            </a:r>
            <a:endParaRPr lang="fr-FR" sz="3200" b="1" dirty="0">
              <a:solidFill>
                <a:schemeClr val="bg1"/>
              </a:solidFill>
            </a:endParaRPr>
          </a:p>
        </p:txBody>
      </p:sp>
      <p:sp>
        <p:nvSpPr>
          <p:cNvPr id="3" name="Rectangle 2"/>
          <p:cNvSpPr/>
          <p:nvPr/>
        </p:nvSpPr>
        <p:spPr>
          <a:xfrm>
            <a:off x="115330" y="1098959"/>
            <a:ext cx="9028670" cy="369332"/>
          </a:xfrm>
          <a:prstGeom prst="rect">
            <a:avLst/>
          </a:prstGeom>
        </p:spPr>
        <p:txBody>
          <a:bodyPr wrap="square">
            <a:spAutoFit/>
          </a:bodyPr>
          <a:lstStyle/>
          <a:p>
            <a:r>
              <a:rPr lang="en-IN" b="1" dirty="0">
                <a:solidFill>
                  <a:prstClr val="black"/>
                </a:solidFill>
              </a:rPr>
              <a:t>Persons working </a:t>
            </a:r>
            <a:r>
              <a:rPr lang="en-IN" b="1" dirty="0" smtClean="0">
                <a:solidFill>
                  <a:prstClr val="black"/>
                </a:solidFill>
              </a:rPr>
              <a:t>more than  48 hours per </a:t>
            </a:r>
            <a:r>
              <a:rPr lang="en-IN" b="1" dirty="0">
                <a:solidFill>
                  <a:prstClr val="black"/>
                </a:solidFill>
              </a:rPr>
              <a:t>week and gender gap, 100 countries (latest </a:t>
            </a:r>
            <a:r>
              <a:rPr lang="en-IN" b="1" dirty="0" smtClean="0">
                <a:solidFill>
                  <a:prstClr val="black"/>
                </a:solidFill>
              </a:rPr>
              <a:t>year)</a:t>
            </a:r>
            <a:endParaRPr lang="en-GB" dirty="0">
              <a:solidFill>
                <a:prstClr val="black"/>
              </a:solidFill>
            </a:endParaRPr>
          </a:p>
        </p:txBody>
      </p:sp>
      <p:pic>
        <p:nvPicPr>
          <p:cNvPr id="4" name="Picture 3"/>
          <p:cNvPicPr>
            <a:picLocks noChangeAspect="1"/>
          </p:cNvPicPr>
          <p:nvPr/>
        </p:nvPicPr>
        <p:blipFill>
          <a:blip r:embed="rId4"/>
          <a:stretch>
            <a:fillRect/>
          </a:stretch>
        </p:blipFill>
        <p:spPr>
          <a:xfrm>
            <a:off x="115330" y="1468291"/>
            <a:ext cx="8773837" cy="5292376"/>
          </a:xfrm>
          <a:prstGeom prst="rect">
            <a:avLst/>
          </a:prstGeom>
        </p:spPr>
      </p:pic>
    </p:spTree>
    <p:extLst>
      <p:ext uri="{BB962C8B-B14F-4D97-AF65-F5344CB8AC3E}">
        <p14:creationId xmlns:p14="http://schemas.microsoft.com/office/powerpoint/2010/main" val="2353982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re 1"/>
          <p:cNvSpPr>
            <a:spLocks noGrp="1"/>
          </p:cNvSpPr>
          <p:nvPr>
            <p:ph type="title"/>
          </p:nvPr>
        </p:nvSpPr>
        <p:spPr>
          <a:xfrm>
            <a:off x="115330" y="101856"/>
            <a:ext cx="8909222" cy="1114062"/>
          </a:xfrm>
        </p:spPr>
        <p:txBody>
          <a:bodyPr>
            <a:noAutofit/>
          </a:bodyPr>
          <a:lstStyle/>
          <a:p>
            <a:pPr algn="r"/>
            <a:r>
              <a:rPr lang="en-IN" sz="2800" b="1" dirty="0" smtClean="0">
                <a:solidFill>
                  <a:schemeClr val="bg1"/>
                </a:solidFill>
                <a:latin typeface="Arial"/>
                <a:cs typeface="Arial"/>
              </a:rPr>
              <a:t>…but when </a:t>
            </a:r>
            <a:r>
              <a:rPr lang="en-IN" sz="2800" b="1" dirty="0">
                <a:solidFill>
                  <a:schemeClr val="bg1"/>
                </a:solidFill>
                <a:latin typeface="Arial"/>
                <a:cs typeface="Arial"/>
              </a:rPr>
              <a:t>paid and unpaid care work  are taken together, women work longer hours everywhere</a:t>
            </a:r>
            <a:endParaRPr lang="fr-FR" sz="2800" b="1" dirty="0">
              <a:solidFill>
                <a:schemeClr val="bg1"/>
              </a:solidFill>
              <a:latin typeface="Arial"/>
              <a:cs typeface="Arial"/>
            </a:endParaRPr>
          </a:p>
        </p:txBody>
      </p:sp>
      <p:pic>
        <p:nvPicPr>
          <p:cNvPr id="4" name="Picture 3"/>
          <p:cNvPicPr>
            <a:picLocks noChangeAspect="1"/>
          </p:cNvPicPr>
          <p:nvPr/>
        </p:nvPicPr>
        <p:blipFill>
          <a:blip r:embed="rId4"/>
          <a:stretch>
            <a:fillRect/>
          </a:stretch>
        </p:blipFill>
        <p:spPr>
          <a:xfrm>
            <a:off x="114674" y="1336598"/>
            <a:ext cx="8909878" cy="5117364"/>
          </a:xfrm>
          <a:prstGeom prst="rect">
            <a:avLst/>
          </a:prstGeom>
        </p:spPr>
      </p:pic>
    </p:spTree>
    <p:extLst>
      <p:ext uri="{BB962C8B-B14F-4D97-AF65-F5344CB8AC3E}">
        <p14:creationId xmlns:p14="http://schemas.microsoft.com/office/powerpoint/2010/main" val="1662369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re 1"/>
          <p:cNvSpPr>
            <a:spLocks noGrp="1"/>
          </p:cNvSpPr>
          <p:nvPr>
            <p:ph type="title"/>
          </p:nvPr>
        </p:nvSpPr>
        <p:spPr>
          <a:xfrm>
            <a:off x="115330" y="-15103"/>
            <a:ext cx="8909222" cy="1114062"/>
          </a:xfrm>
        </p:spPr>
        <p:txBody>
          <a:bodyPr>
            <a:normAutofit/>
          </a:bodyPr>
          <a:lstStyle/>
          <a:p>
            <a:pPr algn="r"/>
            <a:r>
              <a:rPr lang="en-GB" altLang="en-US" sz="2800" b="1" dirty="0">
                <a:solidFill>
                  <a:schemeClr val="bg1"/>
                </a:solidFill>
                <a:latin typeface="Arial"/>
                <a:cs typeface="Arial"/>
              </a:rPr>
              <a:t>ILO Framework on </a:t>
            </a:r>
            <a:r>
              <a:rPr lang="en-GB" altLang="en-US" sz="2800" b="1" dirty="0" smtClean="0">
                <a:solidFill>
                  <a:schemeClr val="bg1"/>
                </a:solidFill>
                <a:latin typeface="Arial"/>
                <a:cs typeface="Arial"/>
              </a:rPr>
              <a:t>family-friendly policies</a:t>
            </a:r>
            <a:endParaRPr lang="fr-FR" sz="2800" b="1" dirty="0">
              <a:solidFill>
                <a:schemeClr val="bg1"/>
              </a:solidFill>
              <a:latin typeface="Arial"/>
              <a:cs typeface="Arial"/>
            </a:endParaRPr>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3109145850"/>
              </p:ext>
            </p:extLst>
          </p:nvPr>
        </p:nvGraphicFramePr>
        <p:xfrm>
          <a:off x="0" y="1251284"/>
          <a:ext cx="9144000" cy="54382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01161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re 1"/>
          <p:cNvSpPr>
            <a:spLocks noGrp="1"/>
          </p:cNvSpPr>
          <p:nvPr>
            <p:ph type="title"/>
          </p:nvPr>
        </p:nvSpPr>
        <p:spPr>
          <a:xfrm>
            <a:off x="115330" y="-15103"/>
            <a:ext cx="8909222" cy="1114062"/>
          </a:xfrm>
        </p:spPr>
        <p:txBody>
          <a:bodyPr>
            <a:normAutofit fontScale="90000"/>
          </a:bodyPr>
          <a:lstStyle/>
          <a:p>
            <a:pPr algn="r"/>
            <a:r>
              <a:rPr lang="en-GB" sz="2800" b="1" dirty="0" smtClean="0">
                <a:solidFill>
                  <a:schemeClr val="bg1"/>
                </a:solidFill>
                <a:latin typeface="Arial"/>
                <a:cs typeface="Arial"/>
              </a:rPr>
              <a:t>Level and type of public spending on work-family policies </a:t>
            </a:r>
            <a:r>
              <a:rPr lang="en-GB" sz="2800" b="1" dirty="0" smtClean="0">
                <a:solidFill>
                  <a:schemeClr val="bg1"/>
                </a:solidFill>
                <a:latin typeface="Arial"/>
                <a:cs typeface="Arial"/>
              </a:rPr>
              <a:t>matters for women’s employment…</a:t>
            </a:r>
            <a:r>
              <a:rPr lang="en-GB" sz="2800" b="1" dirty="0" smtClean="0">
                <a:solidFill>
                  <a:schemeClr val="bg1"/>
                </a:solidFill>
                <a:latin typeface="Arial"/>
                <a:cs typeface="Arial"/>
              </a:rPr>
              <a:t/>
            </a:r>
            <a:br>
              <a:rPr lang="en-GB" sz="2800" b="1" dirty="0" smtClean="0">
                <a:solidFill>
                  <a:schemeClr val="bg1"/>
                </a:solidFill>
                <a:latin typeface="Arial"/>
                <a:cs typeface="Arial"/>
              </a:rPr>
            </a:br>
            <a:endParaRPr lang="en-GB" sz="2800" b="1" dirty="0">
              <a:solidFill>
                <a:schemeClr val="bg1"/>
              </a:solidFill>
              <a:latin typeface="Arial"/>
              <a:cs typeface="Arial"/>
            </a:endParaRPr>
          </a:p>
        </p:txBody>
      </p:sp>
      <p:pic>
        <p:nvPicPr>
          <p:cNvPr id="4" name="Imag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278" y="1396689"/>
            <a:ext cx="8649325" cy="5091979"/>
          </a:xfrm>
          <a:prstGeom prst="rect">
            <a:avLst/>
          </a:prstGeom>
          <a:noFill/>
        </p:spPr>
      </p:pic>
      <p:sp>
        <p:nvSpPr>
          <p:cNvPr id="2" name="Rectangle 1"/>
          <p:cNvSpPr/>
          <p:nvPr/>
        </p:nvSpPr>
        <p:spPr>
          <a:xfrm>
            <a:off x="245278" y="6488668"/>
            <a:ext cx="4144211" cy="369332"/>
          </a:xfrm>
          <a:prstGeom prst="rect">
            <a:avLst/>
          </a:prstGeom>
        </p:spPr>
        <p:txBody>
          <a:bodyPr wrap="none">
            <a:spAutoFit/>
          </a:bodyPr>
          <a:lstStyle/>
          <a:p>
            <a:r>
              <a:rPr lang="en-GB" dirty="0">
                <a:solidFill>
                  <a:srgbClr val="231F20"/>
                </a:solidFill>
                <a:latin typeface="Calibri Light" panose="020F0302020204030204" pitchFamily="34" charset="0"/>
                <a:ea typeface="SourceSansPro-Regular"/>
                <a:cs typeface="Arial" panose="020B0604020202020204" pitchFamily="34" charset="0"/>
              </a:rPr>
              <a:t>Source: OECD Gender and Family database</a:t>
            </a:r>
            <a:endParaRPr lang="en-GB" dirty="0"/>
          </a:p>
        </p:txBody>
      </p:sp>
      <p:sp>
        <p:nvSpPr>
          <p:cNvPr id="3" name="Rectangle 2"/>
          <p:cNvSpPr/>
          <p:nvPr/>
        </p:nvSpPr>
        <p:spPr>
          <a:xfrm>
            <a:off x="0" y="1088912"/>
            <a:ext cx="9144000" cy="307777"/>
          </a:xfrm>
          <a:prstGeom prst="rect">
            <a:avLst/>
          </a:prstGeom>
        </p:spPr>
        <p:txBody>
          <a:bodyPr wrap="square">
            <a:spAutoFit/>
          </a:bodyPr>
          <a:lstStyle/>
          <a:p>
            <a:r>
              <a:rPr lang="en-GB" sz="1400" b="1" dirty="0" smtClean="0">
                <a:latin typeface="Arial"/>
                <a:cs typeface="Arial"/>
              </a:rPr>
              <a:t>35 </a:t>
            </a:r>
            <a:r>
              <a:rPr lang="en-GB" sz="1400" b="1" dirty="0">
                <a:latin typeface="Arial"/>
                <a:cs typeface="Arial"/>
              </a:rPr>
              <a:t>OECD countries, 2016</a:t>
            </a:r>
            <a:endParaRPr lang="en-GB" sz="1400" dirty="0"/>
          </a:p>
        </p:txBody>
      </p:sp>
    </p:spTree>
    <p:extLst>
      <p:ext uri="{BB962C8B-B14F-4D97-AF65-F5344CB8AC3E}">
        <p14:creationId xmlns:p14="http://schemas.microsoft.com/office/powerpoint/2010/main" val="172559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re 1"/>
          <p:cNvSpPr>
            <a:spLocks noGrp="1"/>
          </p:cNvSpPr>
          <p:nvPr>
            <p:ph type="title"/>
          </p:nvPr>
        </p:nvSpPr>
        <p:spPr>
          <a:xfrm>
            <a:off x="914400" y="0"/>
            <a:ext cx="8229600" cy="1143000"/>
          </a:xfrm>
        </p:spPr>
        <p:txBody>
          <a:bodyPr>
            <a:normAutofit/>
          </a:bodyPr>
          <a:lstStyle/>
          <a:p>
            <a:pPr algn="r"/>
            <a:r>
              <a:rPr lang="en-GB" sz="3200" b="1" dirty="0" smtClean="0">
                <a:solidFill>
                  <a:schemeClr val="bg1"/>
                </a:solidFill>
                <a:latin typeface="Arial"/>
                <a:cs typeface="Arial"/>
              </a:rPr>
              <a:t>Zooming on maternity protection and leave policies: lessons learned</a:t>
            </a:r>
            <a:endParaRPr lang="en-GB" sz="3200" b="1" dirty="0">
              <a:solidFill>
                <a:schemeClr val="bg1"/>
              </a:solidFill>
              <a:latin typeface="Arial"/>
              <a:cs typeface="Arial"/>
            </a:endParaRPr>
          </a:p>
        </p:txBody>
      </p:sp>
      <p:sp>
        <p:nvSpPr>
          <p:cNvPr id="11" name="Text Placeholder 3"/>
          <p:cNvSpPr txBox="1">
            <a:spLocks/>
          </p:cNvSpPr>
          <p:nvPr/>
        </p:nvSpPr>
        <p:spPr>
          <a:xfrm>
            <a:off x="604836" y="6126163"/>
            <a:ext cx="8081963" cy="63976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endParaRPr lang="en-GB" sz="1100" b="0" dirty="0"/>
          </a:p>
        </p:txBody>
      </p:sp>
      <p:sp>
        <p:nvSpPr>
          <p:cNvPr id="7" name="Content Placeholder 2"/>
          <p:cNvSpPr>
            <a:spLocks noGrp="1"/>
          </p:cNvSpPr>
          <p:nvPr>
            <p:ph idx="1"/>
          </p:nvPr>
        </p:nvSpPr>
        <p:spPr>
          <a:xfrm>
            <a:off x="302417" y="1142999"/>
            <a:ext cx="8736652" cy="5715001"/>
          </a:xfrm>
        </p:spPr>
        <p:txBody>
          <a:bodyPr>
            <a:normAutofit lnSpcReduction="10000"/>
          </a:bodyPr>
          <a:lstStyle/>
          <a:p>
            <a:r>
              <a:rPr lang="en-US" dirty="0"/>
              <a:t>Moving away from employer liability to social insurance or public funds is </a:t>
            </a:r>
            <a:r>
              <a:rPr lang="en-US" dirty="0" smtClean="0"/>
              <a:t>crucial for making maternity protection</a:t>
            </a:r>
            <a:r>
              <a:rPr lang="en-US" dirty="0"/>
              <a:t> </a:t>
            </a:r>
            <a:r>
              <a:rPr lang="en-US" dirty="0" smtClean="0"/>
              <a:t>a reality</a:t>
            </a:r>
            <a:endParaRPr lang="en-US" dirty="0"/>
          </a:p>
          <a:p>
            <a:r>
              <a:rPr lang="en-US" dirty="0"/>
              <a:t>Introduction or extension of non-contributory maternity benefits to women workers in the informal economy or low-income </a:t>
            </a:r>
            <a:r>
              <a:rPr lang="en-US" dirty="0" smtClean="0"/>
              <a:t>women</a:t>
            </a:r>
          </a:p>
          <a:p>
            <a:r>
              <a:rPr lang="en-GB" dirty="0" smtClean="0"/>
              <a:t>Short </a:t>
            </a:r>
            <a:r>
              <a:rPr lang="en-GB" dirty="0"/>
              <a:t>leave periods push women out of the labour </a:t>
            </a:r>
            <a:r>
              <a:rPr lang="en-GB" dirty="0" smtClean="0"/>
              <a:t>force, but very </a:t>
            </a:r>
            <a:r>
              <a:rPr lang="en-GB" dirty="0"/>
              <a:t>long </a:t>
            </a:r>
            <a:r>
              <a:rPr lang="en-GB" dirty="0" smtClean="0"/>
              <a:t>leave can also jeopardize women’s  participation in </a:t>
            </a:r>
            <a:r>
              <a:rPr lang="en-GB" dirty="0"/>
              <a:t>the labour force</a:t>
            </a:r>
          </a:p>
          <a:p>
            <a:r>
              <a:rPr lang="fr-CH" dirty="0" err="1" smtClean="0"/>
              <a:t>Fathers</a:t>
            </a:r>
            <a:r>
              <a:rPr lang="fr-CH" dirty="0" smtClean="0"/>
              <a:t>’ </a:t>
            </a:r>
            <a:r>
              <a:rPr lang="en-GB" dirty="0" smtClean="0"/>
              <a:t>take </a:t>
            </a:r>
            <a:r>
              <a:rPr lang="en-GB" dirty="0"/>
              <a:t>up rates are higher </a:t>
            </a:r>
            <a:r>
              <a:rPr lang="en-GB" dirty="0" smtClean="0"/>
              <a:t>when leave is of </a:t>
            </a:r>
            <a:r>
              <a:rPr lang="en-GB" dirty="0"/>
              <a:t>adequate </a:t>
            </a:r>
            <a:r>
              <a:rPr lang="en-GB" dirty="0" smtClean="0"/>
              <a:t>duration; entitlements are individual</a:t>
            </a:r>
            <a:r>
              <a:rPr lang="en-GB" dirty="0"/>
              <a:t>, non-transferable and </a:t>
            </a:r>
            <a:r>
              <a:rPr lang="en-GB" dirty="0" smtClean="0"/>
              <a:t>compulsory; and can be used in a flexible manner </a:t>
            </a:r>
            <a:r>
              <a:rPr lang="en-GB" dirty="0"/>
              <a:t>(e.g. fragmented, part-time, etc.).</a:t>
            </a:r>
          </a:p>
          <a:p>
            <a:pPr lvl="1"/>
            <a:endParaRPr lang="en-US" sz="4000" dirty="0">
              <a:solidFill>
                <a:schemeClr val="accent4">
                  <a:lumMod val="50000"/>
                </a:schemeClr>
              </a:solidFill>
              <a:latin typeface="Arial" panose="020B0604020202020204" pitchFamily="34" charset="0"/>
              <a:cs typeface="Arial" panose="020B0604020202020204" pitchFamily="34" charset="0"/>
            </a:endParaRPr>
          </a:p>
          <a:p>
            <a:pPr lvl="1"/>
            <a:endParaRPr lang="en-US" sz="4200" dirty="0"/>
          </a:p>
        </p:txBody>
      </p:sp>
    </p:spTree>
    <p:extLst>
      <p:ext uri="{BB962C8B-B14F-4D97-AF65-F5344CB8AC3E}">
        <p14:creationId xmlns:p14="http://schemas.microsoft.com/office/powerpoint/2010/main" val="3622327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re 1"/>
          <p:cNvSpPr>
            <a:spLocks noGrp="1"/>
          </p:cNvSpPr>
          <p:nvPr>
            <p:ph type="title"/>
          </p:nvPr>
        </p:nvSpPr>
        <p:spPr/>
        <p:txBody>
          <a:bodyPr>
            <a:normAutofit/>
          </a:bodyPr>
          <a:lstStyle/>
          <a:p>
            <a:pPr algn="r"/>
            <a:r>
              <a:rPr lang="en-GB" sz="3200" b="1" dirty="0" smtClean="0">
                <a:solidFill>
                  <a:schemeClr val="bg1"/>
                </a:solidFill>
                <a:latin typeface="Arial"/>
                <a:cs typeface="Arial"/>
              </a:rPr>
              <a:t>Case studies</a:t>
            </a:r>
            <a:endParaRPr lang="en-GB" sz="3200" b="1" dirty="0">
              <a:solidFill>
                <a:schemeClr val="bg1"/>
              </a:solidFill>
              <a:latin typeface="Arial"/>
              <a:cs typeface="Arial"/>
            </a:endParaRPr>
          </a:p>
        </p:txBody>
      </p:sp>
      <p:sp>
        <p:nvSpPr>
          <p:cNvPr id="10" name="Text Placeholder 9"/>
          <p:cNvSpPr>
            <a:spLocks noGrp="1"/>
          </p:cNvSpPr>
          <p:nvPr>
            <p:ph type="body" idx="1"/>
          </p:nvPr>
        </p:nvSpPr>
        <p:spPr/>
        <p:txBody>
          <a:bodyPr/>
          <a:lstStyle/>
          <a:p>
            <a:r>
              <a:rPr lang="en-GB" dirty="0" smtClean="0"/>
              <a:t>Germany</a:t>
            </a:r>
            <a:endParaRPr lang="en-GB" dirty="0"/>
          </a:p>
        </p:txBody>
      </p:sp>
      <p:sp>
        <p:nvSpPr>
          <p:cNvPr id="12" name="Text Placeholder 11"/>
          <p:cNvSpPr>
            <a:spLocks noGrp="1"/>
          </p:cNvSpPr>
          <p:nvPr>
            <p:ph type="body" sz="quarter" idx="3"/>
          </p:nvPr>
        </p:nvSpPr>
        <p:spPr>
          <a:xfrm>
            <a:off x="4645025" y="1535113"/>
            <a:ext cx="4403282" cy="639762"/>
          </a:xfrm>
        </p:spPr>
        <p:txBody>
          <a:bodyPr>
            <a:normAutofit fontScale="92500" lnSpcReduction="20000"/>
          </a:bodyPr>
          <a:lstStyle/>
          <a:p>
            <a:r>
              <a:rPr lang="en-GB" dirty="0" smtClean="0"/>
              <a:t>Uruguay (Integrated National Care System)</a:t>
            </a:r>
            <a:endParaRPr lang="en-GB" dirty="0"/>
          </a:p>
        </p:txBody>
      </p:sp>
      <p:sp>
        <p:nvSpPr>
          <p:cNvPr id="13" name="Content Placeholder 12"/>
          <p:cNvSpPr>
            <a:spLocks noGrp="1"/>
          </p:cNvSpPr>
          <p:nvPr>
            <p:ph sz="quarter" idx="4"/>
          </p:nvPr>
        </p:nvSpPr>
        <p:spPr/>
        <p:txBody>
          <a:bodyPr>
            <a:normAutofit lnSpcReduction="10000"/>
          </a:bodyPr>
          <a:lstStyle/>
          <a:p>
            <a:r>
              <a:rPr lang="en-GB" dirty="0" smtClean="0"/>
              <a:t>Maternity leave: 14 weeks, 100%, social insurance, self-employed are covered</a:t>
            </a:r>
          </a:p>
          <a:p>
            <a:r>
              <a:rPr lang="en-GB" dirty="0" smtClean="0"/>
              <a:t>Paternity leave: 7 days</a:t>
            </a:r>
          </a:p>
          <a:p>
            <a:r>
              <a:rPr lang="en-GB" dirty="0" smtClean="0"/>
              <a:t>Childcare: </a:t>
            </a:r>
            <a:r>
              <a:rPr lang="en-GB" dirty="0"/>
              <a:t>Institutionalized </a:t>
            </a:r>
            <a:r>
              <a:rPr lang="en-GB" dirty="0" smtClean="0"/>
              <a:t>care </a:t>
            </a:r>
            <a:r>
              <a:rPr lang="en-GB" dirty="0"/>
              <a:t>services as </a:t>
            </a:r>
            <a:r>
              <a:rPr lang="en-GB" dirty="0" smtClean="0"/>
              <a:t>a system </a:t>
            </a:r>
            <a:r>
              <a:rPr lang="en-GB" dirty="0"/>
              <a:t>	</a:t>
            </a:r>
            <a:endParaRPr lang="en-GB" dirty="0" smtClean="0"/>
          </a:p>
          <a:p>
            <a:r>
              <a:rPr lang="en-GB" dirty="0" smtClean="0"/>
              <a:t>Part-time work with payment by social insurance for both parents until 6 months</a:t>
            </a:r>
            <a:endParaRPr lang="en-GB" dirty="0"/>
          </a:p>
          <a:p>
            <a:endParaRPr lang="en-GB" dirty="0"/>
          </a:p>
        </p:txBody>
      </p:sp>
      <p:sp>
        <p:nvSpPr>
          <p:cNvPr id="11" name="Text Placeholder 3"/>
          <p:cNvSpPr txBox="1">
            <a:spLocks/>
          </p:cNvSpPr>
          <p:nvPr/>
        </p:nvSpPr>
        <p:spPr>
          <a:xfrm>
            <a:off x="604836" y="6126163"/>
            <a:ext cx="8081963" cy="63976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endParaRPr lang="en-GB" sz="1100" b="0" dirty="0"/>
          </a:p>
        </p:txBody>
      </p:sp>
      <p:sp>
        <p:nvSpPr>
          <p:cNvPr id="14" name="Content Placeholder 13"/>
          <p:cNvSpPr>
            <a:spLocks noGrp="1"/>
          </p:cNvSpPr>
          <p:nvPr>
            <p:ph sz="half" idx="2"/>
          </p:nvPr>
        </p:nvSpPr>
        <p:spPr/>
        <p:txBody>
          <a:bodyPr>
            <a:normAutofit lnSpcReduction="10000"/>
          </a:bodyPr>
          <a:lstStyle/>
          <a:p>
            <a:r>
              <a:rPr lang="en-GB" dirty="0" smtClean="0"/>
              <a:t>Maternity leave: 14 weeks, 100%, mixed system</a:t>
            </a:r>
          </a:p>
          <a:p>
            <a:r>
              <a:rPr lang="en-GB" dirty="0" smtClean="0"/>
              <a:t>Parental </a:t>
            </a:r>
            <a:r>
              <a:rPr lang="en-GB" dirty="0"/>
              <a:t>leave: 12 months with 2 </a:t>
            </a:r>
            <a:r>
              <a:rPr lang="en-GB" dirty="0" smtClean="0"/>
              <a:t>months’ </a:t>
            </a:r>
            <a:r>
              <a:rPr lang="en-GB" dirty="0"/>
              <a:t>bonus, flexibility in use</a:t>
            </a:r>
          </a:p>
          <a:p>
            <a:r>
              <a:rPr lang="en-GB" dirty="0" smtClean="0"/>
              <a:t>Childcare: Universal right</a:t>
            </a:r>
          </a:p>
          <a:p>
            <a:r>
              <a:rPr lang="en-GB" dirty="0" smtClean="0"/>
              <a:t>Measures to support greater flexibility to adjust career breaks for family needs</a:t>
            </a:r>
            <a:endParaRPr lang="en-GB" dirty="0"/>
          </a:p>
        </p:txBody>
      </p:sp>
    </p:spTree>
    <p:extLst>
      <p:ext uri="{BB962C8B-B14F-4D97-AF65-F5344CB8AC3E}">
        <p14:creationId xmlns:p14="http://schemas.microsoft.com/office/powerpoint/2010/main" val="4273592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re 1"/>
          <p:cNvSpPr>
            <a:spLocks noGrp="1"/>
          </p:cNvSpPr>
          <p:nvPr>
            <p:ph type="title"/>
          </p:nvPr>
        </p:nvSpPr>
        <p:spPr>
          <a:xfrm>
            <a:off x="914400" y="0"/>
            <a:ext cx="8229600" cy="1143000"/>
          </a:xfrm>
        </p:spPr>
        <p:txBody>
          <a:bodyPr>
            <a:normAutofit/>
          </a:bodyPr>
          <a:lstStyle/>
          <a:p>
            <a:pPr algn="r"/>
            <a:r>
              <a:rPr lang="en-GB" sz="3200" b="1" dirty="0" smtClean="0">
                <a:solidFill>
                  <a:schemeClr val="bg1"/>
                </a:solidFill>
                <a:latin typeface="Arial"/>
                <a:cs typeface="Arial"/>
              </a:rPr>
              <a:t>In conclusion…</a:t>
            </a:r>
            <a:endParaRPr lang="en-GB" sz="3200" b="1" dirty="0">
              <a:solidFill>
                <a:schemeClr val="bg1"/>
              </a:solidFill>
              <a:latin typeface="Arial"/>
              <a:cs typeface="Arial"/>
            </a:endParaRPr>
          </a:p>
        </p:txBody>
      </p:sp>
      <p:sp>
        <p:nvSpPr>
          <p:cNvPr id="11" name="Text Placeholder 3"/>
          <p:cNvSpPr txBox="1">
            <a:spLocks/>
          </p:cNvSpPr>
          <p:nvPr/>
        </p:nvSpPr>
        <p:spPr>
          <a:xfrm>
            <a:off x="604836" y="6126163"/>
            <a:ext cx="8081963" cy="63976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endParaRPr lang="en-GB" sz="1100" b="0" dirty="0"/>
          </a:p>
        </p:txBody>
      </p:sp>
      <p:sp>
        <p:nvSpPr>
          <p:cNvPr id="7" name="Content Placeholder 2"/>
          <p:cNvSpPr>
            <a:spLocks noGrp="1"/>
          </p:cNvSpPr>
          <p:nvPr>
            <p:ph idx="1"/>
          </p:nvPr>
        </p:nvSpPr>
        <p:spPr>
          <a:xfrm>
            <a:off x="302417" y="1416844"/>
            <a:ext cx="8686800" cy="5029200"/>
          </a:xfrm>
        </p:spPr>
        <p:txBody>
          <a:bodyPr>
            <a:normAutofit/>
          </a:bodyPr>
          <a:lstStyle/>
          <a:p>
            <a:pPr lvl="1"/>
            <a:endParaRPr lang="en-US" sz="4000" dirty="0">
              <a:solidFill>
                <a:schemeClr val="accent4">
                  <a:lumMod val="50000"/>
                </a:schemeClr>
              </a:solidFill>
              <a:latin typeface="Arial" panose="020B0604020202020204" pitchFamily="34" charset="0"/>
              <a:cs typeface="Arial" panose="020B0604020202020204" pitchFamily="34" charset="0"/>
            </a:endParaRPr>
          </a:p>
          <a:p>
            <a:pPr lvl="1"/>
            <a:endParaRPr lang="en-US" sz="4200" dirty="0"/>
          </a:p>
        </p:txBody>
      </p:sp>
      <p:sp>
        <p:nvSpPr>
          <p:cNvPr id="2" name="Rectangle 1"/>
          <p:cNvSpPr/>
          <p:nvPr/>
        </p:nvSpPr>
        <p:spPr>
          <a:xfrm>
            <a:off x="-149901" y="1164134"/>
            <a:ext cx="9353862" cy="5262979"/>
          </a:xfrm>
          <a:prstGeom prst="rect">
            <a:avLst/>
          </a:prstGeom>
        </p:spPr>
        <p:txBody>
          <a:bodyPr wrap="square">
            <a:spAutoFit/>
          </a:bodyPr>
          <a:lstStyle/>
          <a:p>
            <a:pPr marL="914400" lvl="1" indent="-457200">
              <a:buFont typeface="Arial" panose="020B0604020202020204" pitchFamily="34" charset="0"/>
              <a:buChar char="•"/>
            </a:pPr>
            <a:r>
              <a:rPr lang="en-US" altLang="en-US" sz="2800" dirty="0" smtClean="0"/>
              <a:t>Family-friendly policies contribute to gender </a:t>
            </a:r>
            <a:r>
              <a:rPr lang="en-US" altLang="en-US" sz="2800" dirty="0"/>
              <a:t>equality </a:t>
            </a:r>
            <a:r>
              <a:rPr lang="en-US" altLang="en-US" sz="2800" dirty="0" smtClean="0"/>
              <a:t>when they promote </a:t>
            </a:r>
            <a:r>
              <a:rPr lang="en-US" altLang="en-US" sz="2800" dirty="0"/>
              <a:t>:</a:t>
            </a:r>
            <a:endParaRPr lang="en-US" altLang="en-US" sz="2800" dirty="0" smtClean="0"/>
          </a:p>
          <a:p>
            <a:pPr marL="1371600" lvl="2" indent="-457200">
              <a:buFont typeface="Arial" panose="020B0604020202020204" pitchFamily="34" charset="0"/>
              <a:buChar char="•"/>
            </a:pPr>
            <a:r>
              <a:rPr lang="en-US" altLang="en-US" sz="2800" dirty="0" smtClean="0"/>
              <a:t>women’s </a:t>
            </a:r>
            <a:r>
              <a:rPr lang="en-US" altLang="en-US" sz="2800" dirty="0"/>
              <a:t>access to decent paid </a:t>
            </a:r>
            <a:r>
              <a:rPr lang="en-US" altLang="en-US" sz="2800" dirty="0" smtClean="0"/>
              <a:t>work and </a:t>
            </a:r>
          </a:p>
          <a:p>
            <a:pPr marL="1371600" lvl="2" indent="-457200">
              <a:buFont typeface="Arial" panose="020B0604020202020204" pitchFamily="34" charset="0"/>
              <a:buChar char="•"/>
            </a:pPr>
            <a:r>
              <a:rPr lang="en-US" altLang="en-US" sz="2800" dirty="0" smtClean="0"/>
              <a:t>an </a:t>
            </a:r>
            <a:r>
              <a:rPr lang="en-US" altLang="en-US" sz="2800" dirty="0"/>
              <a:t>equal share of </a:t>
            </a:r>
            <a:r>
              <a:rPr lang="en-US" altLang="en-US" sz="2800" dirty="0" smtClean="0"/>
              <a:t>unpaid care between </a:t>
            </a:r>
            <a:r>
              <a:rPr lang="en-US" altLang="en-US" sz="2800" dirty="0"/>
              <a:t>women and men</a:t>
            </a:r>
          </a:p>
          <a:p>
            <a:pPr marL="914400" lvl="1" indent="-457200">
              <a:buFont typeface="Arial" panose="020B0604020202020204" pitchFamily="34" charset="0"/>
              <a:buChar char="•"/>
            </a:pPr>
            <a:r>
              <a:rPr lang="en-US" altLang="en-US" sz="2800" dirty="0" smtClean="0"/>
              <a:t>Measures should be </a:t>
            </a:r>
            <a:r>
              <a:rPr lang="en-US" altLang="en-US" sz="2800" dirty="0" smtClean="0"/>
              <a:t>context-specific and </a:t>
            </a:r>
            <a:r>
              <a:rPr lang="en-US" altLang="en-US" sz="2800" dirty="0" smtClean="0"/>
              <a:t>based on social dialogue and women’s representation</a:t>
            </a:r>
          </a:p>
          <a:p>
            <a:pPr marL="914400" lvl="1" indent="-457200">
              <a:buFont typeface="Arial" panose="020B0604020202020204" pitchFamily="34" charset="0"/>
              <a:buChar char="•"/>
            </a:pPr>
            <a:r>
              <a:rPr lang="en-US" altLang="en-US" sz="2800" dirty="0"/>
              <a:t>Family-friendly policies </a:t>
            </a:r>
            <a:r>
              <a:rPr lang="en-US" altLang="en-US" sz="2800" dirty="0" smtClean="0"/>
              <a:t>require strong State’s commitment and cooperation from employers and trade unions</a:t>
            </a:r>
            <a:endParaRPr lang="en-US" altLang="en-US" sz="2800" dirty="0"/>
          </a:p>
          <a:p>
            <a:pPr marL="914400" lvl="1" indent="-457200">
              <a:buFont typeface="Arial" panose="020B0604020202020204" pitchFamily="34" charset="0"/>
              <a:buChar char="•"/>
            </a:pPr>
            <a:r>
              <a:rPr lang="en-US" altLang="en-US" sz="2800" dirty="0" smtClean="0"/>
              <a:t>They are not a cost but a “social investment”, a condition to achieve the 2030 Sustainable Development Agenda</a:t>
            </a:r>
            <a:endParaRPr lang="en-US" altLang="en-US" sz="2800" dirty="0"/>
          </a:p>
        </p:txBody>
      </p:sp>
    </p:spTree>
    <p:extLst>
      <p:ext uri="{BB962C8B-B14F-4D97-AF65-F5344CB8AC3E}">
        <p14:creationId xmlns:p14="http://schemas.microsoft.com/office/powerpoint/2010/main" val="25077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2701</TotalTime>
  <Words>3120</Words>
  <Application>Microsoft Office PowerPoint</Application>
  <PresentationFormat>On-screen Show (4:3)</PresentationFormat>
  <Paragraphs>156</Paragraphs>
  <Slides>10</Slides>
  <Notes>10</Notes>
  <HiddenSlides>1</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Arial</vt:lpstr>
      <vt:lpstr>Berthold Akzidenz Grotesk Light</vt:lpstr>
      <vt:lpstr>Berthold Akzidenz Grotesk Mediu</vt:lpstr>
      <vt:lpstr>Calibri</vt:lpstr>
      <vt:lpstr>Calibri Light</vt:lpstr>
      <vt:lpstr>SourceSansPro-Regular</vt:lpstr>
      <vt:lpstr>Thème Office</vt:lpstr>
      <vt:lpstr>1_Thème Office</vt:lpstr>
      <vt:lpstr>3_Thème Office</vt:lpstr>
      <vt:lpstr>  Family-friendly policies  for a better Future of Women at Work:  An ILO approach</vt:lpstr>
      <vt:lpstr>Work-family reconciliation is one of the toughest challenges for working women worldwide</vt:lpstr>
      <vt:lpstr>Men are more likely to work very long hours in paid employment  </vt:lpstr>
      <vt:lpstr>…but when paid and unpaid care work  are taken together, women work longer hours everywhere</vt:lpstr>
      <vt:lpstr>ILO Framework on family-friendly policies</vt:lpstr>
      <vt:lpstr>Level and type of public spending on work-family policies matters for women’s employment… </vt:lpstr>
      <vt:lpstr>Zooming on maternity protection and leave policies: lessons learned</vt:lpstr>
      <vt:lpstr>Case studies</vt:lpstr>
      <vt:lpstr>In conclusion…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ILO’s Women at Work 2016</dc:title>
  <dc:creator>Jayati Ghosh</dc:creator>
  <cp:lastModifiedBy>Tomei, Manuela</cp:lastModifiedBy>
  <cp:revision>154</cp:revision>
  <cp:lastPrinted>2017-05-24T07:29:46Z</cp:lastPrinted>
  <dcterms:created xsi:type="dcterms:W3CDTF">2016-04-23T06:08:25Z</dcterms:created>
  <dcterms:modified xsi:type="dcterms:W3CDTF">2017-05-24T16:19:05Z</dcterms:modified>
</cp:coreProperties>
</file>