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notesSlides/notesSlide5.xml" ContentType="application/vnd.openxmlformats-officedocument.presentationml.notesSlide+xml"/>
  <Override PartName="/ppt/charts/chart4.xml" ContentType="application/vnd.openxmlformats-officedocument.drawingml.chart+xml"/>
  <Override PartName="/ppt/notesSlides/notesSlide6.xml" ContentType="application/vnd.openxmlformats-officedocument.presentationml.notesSlide+xml"/>
  <Override PartName="/ppt/charts/chart5.xml" ContentType="application/vnd.openxmlformats-officedocument.drawingml.chart+xml"/>
  <Override PartName="/ppt/notesSlides/notesSlide7.xml" ContentType="application/vnd.openxmlformats-officedocument.presentationml.notesSlide+xml"/>
  <Override PartName="/ppt/charts/chart6.xml" ContentType="application/vnd.openxmlformats-officedocument.drawingml.chart+xml"/>
  <Override PartName="/ppt/theme/themeOverride2.xml" ContentType="application/vnd.openxmlformats-officedocument.themeOverride+xml"/>
  <Override PartName="/ppt/drawings/drawing2.xml" ContentType="application/vnd.openxmlformats-officedocument.drawingml.chartshapes+xml"/>
  <Override PartName="/ppt/charts/chart7.xml" ContentType="application/vnd.openxmlformats-officedocument.drawingml.char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8.xml" ContentType="application/vnd.openxmlformats-officedocument.drawingml.chart+xml"/>
  <Override PartName="/ppt/notesSlides/notesSlide10.xml" ContentType="application/vnd.openxmlformats-officedocument.presentationml.notesSlide+xml"/>
  <Override PartName="/ppt/charts/chart9.xml" ContentType="application/vnd.openxmlformats-officedocument.drawingml.chart+xml"/>
  <Override PartName="/ppt/notesSlides/notesSlide11.xml" ContentType="application/vnd.openxmlformats-officedocument.presentationml.notesSlide+xml"/>
  <Override PartName="/ppt/charts/chart10.xml" ContentType="application/vnd.openxmlformats-officedocument.drawingml.chart+xml"/>
  <Override PartName="/ppt/notesSlides/notesSlide12.xml" ContentType="application/vnd.openxmlformats-officedocument.presentationml.notesSlide+xml"/>
  <Override PartName="/ppt/charts/chart11.xml" ContentType="application/vnd.openxmlformats-officedocument.drawingml.char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4"/>
  </p:sldMasterIdLst>
  <p:notesMasterIdLst>
    <p:notesMasterId r:id="rId21"/>
  </p:notesMasterIdLst>
  <p:handoutMasterIdLst>
    <p:handoutMasterId r:id="rId22"/>
  </p:handoutMasterIdLst>
  <p:sldIdLst>
    <p:sldId id="464" r:id="rId5"/>
    <p:sldId id="465" r:id="rId6"/>
    <p:sldId id="501" r:id="rId7"/>
    <p:sldId id="468" r:id="rId8"/>
    <p:sldId id="478" r:id="rId9"/>
    <p:sldId id="491" r:id="rId10"/>
    <p:sldId id="466" r:id="rId11"/>
    <p:sldId id="481" r:id="rId12"/>
    <p:sldId id="502" r:id="rId13"/>
    <p:sldId id="504" r:id="rId14"/>
    <p:sldId id="506" r:id="rId15"/>
    <p:sldId id="505" r:id="rId16"/>
    <p:sldId id="472" r:id="rId17"/>
    <p:sldId id="500" r:id="rId18"/>
    <p:sldId id="463" r:id="rId19"/>
    <p:sldId id="507" r:id="rId20"/>
  </p:sldIdLst>
  <p:sldSz cx="9144000" cy="6858000" type="screen4x3"/>
  <p:notesSz cx="6805613" cy="9944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DEMA Willem" initials="WA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FAFA"/>
    <a:srgbClr val="8DC63F"/>
    <a:srgbClr val="E38C0B"/>
    <a:srgbClr val="EB5D11"/>
    <a:srgbClr val="5EA9DD"/>
    <a:srgbClr val="00ADEE"/>
    <a:srgbClr val="E5AB09"/>
    <a:srgbClr val="EA04C9"/>
    <a:srgbClr val="33CCCC"/>
    <a:srgbClr val="D717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2" autoAdjust="0"/>
    <p:restoredTop sz="85421" autoAdjust="0"/>
  </p:normalViewPr>
  <p:slideViewPr>
    <p:cSldViewPr>
      <p:cViewPr>
        <p:scale>
          <a:sx n="80" d="100"/>
          <a:sy n="80" d="100"/>
        </p:scale>
        <p:origin x="-72" y="-1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974"/>
    </p:cViewPr>
  </p:outlin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http://oecdshare.oecd.org/els/spd/gender/7_Speeches%20Briefs%20Missions/2017_05_26_Kiviniemi_Vilnius/Fig11.3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http://oecdshare.oecd.org/els/spd/gender/7_Speeches%20Briefs%20Missions/2017_03_02_WA_London_JPN/2017_03_02_WA_London_JPN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openxmlformats.org/officeDocument/2006/relationships/package" Target="../embeddings/Microsoft_Excel_Worksheet6.xlsx"/><Relationship Id="rId1" Type="http://schemas.openxmlformats.org/officeDocument/2006/relationships/themeOverride" Target="../theme/themeOverride2.xm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Chart%20in%20Microsoft%20PowerPoint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http://oecdshare.oecd.org/els/spd/gender/7_Speeches%20Briefs%20Missions/2017_03_02_WA_London_JPN/2017_03_02_WA_London_JPN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http://oecdshare.oecd.org/els/spd/gender/7_Speeches%20Briefs%20Missions/2017_03_02_WA_London_JPN/2017_03_02_WA_London_JPN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6.3377524617933403E-2"/>
          <c:y val="2.6909289496417705E-2"/>
          <c:w val="0.9124201970923399"/>
          <c:h val="0.80600454577698488"/>
        </c:manualLayout>
      </c:layout>
      <c:lineChart>
        <c:grouping val="standard"/>
        <c:varyColors val="0"/>
        <c:ser>
          <c:idx val="0"/>
          <c:order val="0"/>
          <c:tx>
            <c:v>Men</c:v>
          </c:tx>
          <c:spPr>
            <a:ln w="38100">
              <a:solidFill>
                <a:srgbClr val="8DC63F"/>
              </a:solidFill>
            </a:ln>
          </c:spPr>
          <c:marker>
            <c:symbol val="diamond"/>
            <c:size val="9"/>
            <c:spPr>
              <a:solidFill>
                <a:srgbClr val="8DC63F"/>
              </a:solidFill>
              <a:ln>
                <a:solidFill>
                  <a:srgbClr val="8DC63F"/>
                </a:solidFill>
              </a:ln>
            </c:spPr>
          </c:marker>
          <c:cat>
            <c:strRef>
              <c:f>'Figure 1.1'!$T$53:$AJ$53</c:f>
              <c:strCache>
                <c:ptCount val="17"/>
                <c:pt idx="0">
                  <c:v>1896-1900</c:v>
                </c:pt>
                <c:pt idx="1">
                  <c:v>1901-05</c:v>
                </c:pt>
                <c:pt idx="2">
                  <c:v>1906-10</c:v>
                </c:pt>
                <c:pt idx="3">
                  <c:v>1911-15</c:v>
                </c:pt>
                <c:pt idx="4">
                  <c:v>1916-20</c:v>
                </c:pt>
                <c:pt idx="5">
                  <c:v>1921-25</c:v>
                </c:pt>
                <c:pt idx="6">
                  <c:v>1926-30</c:v>
                </c:pt>
                <c:pt idx="7">
                  <c:v>1931-35</c:v>
                </c:pt>
                <c:pt idx="8">
                  <c:v>1936-40</c:v>
                </c:pt>
                <c:pt idx="9">
                  <c:v>1941-45</c:v>
                </c:pt>
                <c:pt idx="10">
                  <c:v>1946-50</c:v>
                </c:pt>
                <c:pt idx="11">
                  <c:v>1951-55</c:v>
                </c:pt>
                <c:pt idx="12">
                  <c:v>1956-60</c:v>
                </c:pt>
                <c:pt idx="13">
                  <c:v>1961-65</c:v>
                </c:pt>
                <c:pt idx="14">
                  <c:v>1966-70</c:v>
                </c:pt>
                <c:pt idx="15">
                  <c:v>1971-75</c:v>
                </c:pt>
                <c:pt idx="16">
                  <c:v>1976-80</c:v>
                </c:pt>
              </c:strCache>
            </c:strRef>
          </c:cat>
          <c:val>
            <c:numRef>
              <c:f>'Figure 1.1'!$C$55:$S$55</c:f>
              <c:numCache>
                <c:formatCode>0.0</c:formatCode>
                <c:ptCount val="17"/>
                <c:pt idx="0">
                  <c:v>5.6914705882352941</c:v>
                </c:pt>
                <c:pt idx="1">
                  <c:v>5.8132352941176473</c:v>
                </c:pt>
                <c:pt idx="2">
                  <c:v>6.1044117647058824</c:v>
                </c:pt>
                <c:pt idx="3">
                  <c:v>6.4029411764705877</c:v>
                </c:pt>
                <c:pt idx="4">
                  <c:v>6.7852941176470605</c:v>
                </c:pt>
                <c:pt idx="5">
                  <c:v>6.9223529411764702</c:v>
                </c:pt>
                <c:pt idx="6">
                  <c:v>7.2182352941176449</c:v>
                </c:pt>
                <c:pt idx="7">
                  <c:v>7.635588235294116</c:v>
                </c:pt>
                <c:pt idx="8">
                  <c:v>8.6600000000000019</c:v>
                </c:pt>
                <c:pt idx="9">
                  <c:v>9.2858823529411776</c:v>
                </c:pt>
                <c:pt idx="10">
                  <c:v>9.8326470588235324</c:v>
                </c:pt>
                <c:pt idx="11">
                  <c:v>10.344705882352942</c:v>
                </c:pt>
                <c:pt idx="12">
                  <c:v>10.952058823529413</c:v>
                </c:pt>
                <c:pt idx="13">
                  <c:v>11.309999999999997</c:v>
                </c:pt>
                <c:pt idx="14">
                  <c:v>11.544411764705883</c:v>
                </c:pt>
                <c:pt idx="15">
                  <c:v>11.826470588235294</c:v>
                </c:pt>
                <c:pt idx="16">
                  <c:v>12.232058823529412</c:v>
                </c:pt>
              </c:numCache>
            </c:numRef>
          </c:val>
          <c:smooth val="0"/>
        </c:ser>
        <c:ser>
          <c:idx val="1"/>
          <c:order val="1"/>
          <c:tx>
            <c:v>Women</c:v>
          </c:tx>
          <c:spPr>
            <a:ln w="38100">
              <a:solidFill>
                <a:srgbClr val="EB5D11"/>
              </a:solidFill>
            </a:ln>
          </c:spPr>
          <c:marker>
            <c:symbol val="square"/>
            <c:size val="8"/>
            <c:spPr>
              <a:solidFill>
                <a:srgbClr val="EB5D11"/>
              </a:solidFill>
              <a:ln>
                <a:solidFill>
                  <a:srgbClr val="EB5D11"/>
                </a:solidFill>
              </a:ln>
            </c:spPr>
          </c:marker>
          <c:cat>
            <c:strRef>
              <c:f>'Figure 1.1'!$T$53:$AJ$53</c:f>
              <c:strCache>
                <c:ptCount val="17"/>
                <c:pt idx="0">
                  <c:v>1896-1900</c:v>
                </c:pt>
                <c:pt idx="1">
                  <c:v>1901-05</c:v>
                </c:pt>
                <c:pt idx="2">
                  <c:v>1906-10</c:v>
                </c:pt>
                <c:pt idx="3">
                  <c:v>1911-15</c:v>
                </c:pt>
                <c:pt idx="4">
                  <c:v>1916-20</c:v>
                </c:pt>
                <c:pt idx="5">
                  <c:v>1921-25</c:v>
                </c:pt>
                <c:pt idx="6">
                  <c:v>1926-30</c:v>
                </c:pt>
                <c:pt idx="7">
                  <c:v>1931-35</c:v>
                </c:pt>
                <c:pt idx="8">
                  <c:v>1936-40</c:v>
                </c:pt>
                <c:pt idx="9">
                  <c:v>1941-45</c:v>
                </c:pt>
                <c:pt idx="10">
                  <c:v>1946-50</c:v>
                </c:pt>
                <c:pt idx="11">
                  <c:v>1951-55</c:v>
                </c:pt>
                <c:pt idx="12">
                  <c:v>1956-60</c:v>
                </c:pt>
                <c:pt idx="13">
                  <c:v>1961-65</c:v>
                </c:pt>
                <c:pt idx="14">
                  <c:v>1966-70</c:v>
                </c:pt>
                <c:pt idx="15">
                  <c:v>1971-75</c:v>
                </c:pt>
                <c:pt idx="16">
                  <c:v>1976-80</c:v>
                </c:pt>
              </c:strCache>
            </c:strRef>
          </c:cat>
          <c:val>
            <c:numRef>
              <c:f>'Figure 1.1'!$T$55:$AJ$55</c:f>
              <c:numCache>
                <c:formatCode>0.0</c:formatCode>
                <c:ptCount val="17"/>
                <c:pt idx="0">
                  <c:v>5.1182352941176461</c:v>
                </c:pt>
                <c:pt idx="1">
                  <c:v>5.2473529411764703</c:v>
                </c:pt>
                <c:pt idx="2">
                  <c:v>5.4847058823529418</c:v>
                </c:pt>
                <c:pt idx="3">
                  <c:v>5.7332352941176454</c:v>
                </c:pt>
                <c:pt idx="4">
                  <c:v>6.1091176470588229</c:v>
                </c:pt>
                <c:pt idx="5">
                  <c:v>6.2223529411764673</c:v>
                </c:pt>
                <c:pt idx="6">
                  <c:v>6.5335294117647056</c:v>
                </c:pt>
                <c:pt idx="7">
                  <c:v>6.8911764705882348</c:v>
                </c:pt>
                <c:pt idx="8">
                  <c:v>7.8982352941176464</c:v>
                </c:pt>
                <c:pt idx="9">
                  <c:v>8.4452941176470588</c:v>
                </c:pt>
                <c:pt idx="10">
                  <c:v>9.1773529411764709</c:v>
                </c:pt>
                <c:pt idx="11">
                  <c:v>9.8791176470588251</c:v>
                </c:pt>
                <c:pt idx="12">
                  <c:v>10.793235294117645</c:v>
                </c:pt>
                <c:pt idx="13">
                  <c:v>11.215882352941179</c:v>
                </c:pt>
                <c:pt idx="14" formatCode="General">
                  <c:v>11.661176470588236</c:v>
                </c:pt>
                <c:pt idx="15" formatCode="General">
                  <c:v>12.105882352941173</c:v>
                </c:pt>
                <c:pt idx="16" formatCode="General">
                  <c:v>12.626764705882351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2543744"/>
        <c:axId val="42554112"/>
      </c:lineChart>
      <c:catAx>
        <c:axId val="4254374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en-US"/>
          </a:p>
        </c:txPr>
        <c:crossAx val="42554112"/>
        <c:crosses val="autoZero"/>
        <c:auto val="1"/>
        <c:lblAlgn val="ctr"/>
        <c:lblOffset val="100"/>
        <c:tickLblSkip val="1"/>
        <c:noMultiLvlLbl val="0"/>
      </c:catAx>
      <c:valAx>
        <c:axId val="42554112"/>
        <c:scaling>
          <c:orientation val="minMax"/>
          <c:max val="12"/>
          <c:min val="4"/>
        </c:scaling>
        <c:delete val="0"/>
        <c:axPos val="l"/>
        <c:majorGridlines>
          <c:spPr>
            <a:ln>
              <a:solidFill>
                <a:srgbClr val="E6E6E6">
                  <a:lumMod val="90000"/>
                </a:srgbClr>
              </a:solidFill>
            </a:ln>
          </c:spPr>
        </c:majorGridlines>
        <c:numFmt formatCode="0" sourceLinked="0"/>
        <c:majorTickMark val="out"/>
        <c:minorTickMark val="none"/>
        <c:tickLblPos val="nextTo"/>
        <c:crossAx val="4254374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5639083309030816"/>
          <c:y val="0.1973564917251894"/>
          <c:w val="0.3502057208126762"/>
          <c:h val="0.10303654350898446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100">
          <a:latin typeface="Arial Narrow" panose="020B0606020202030204" pitchFamily="34" charset="0"/>
        </a:defRPr>
      </a:pPr>
      <a:endParaRPr lang="en-US"/>
    </a:p>
  </c:txPr>
  <c:externalData r:id="rId2">
    <c:autoUpdate val="0"/>
  </c:externalData>
  <c:userShapes r:id="rId3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0"/>
    <c:plotArea>
      <c:layout>
        <c:manualLayout>
          <c:xMode val="edge"/>
          <c:yMode val="edge"/>
          <c:x val="8.7445796086387494E-3"/>
          <c:y val="0.16815040146674884"/>
          <c:w val="0.98906927548920154"/>
          <c:h val="0.82686939777233903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[Fig11.3.xlsx]Fig11.3!$M$4</c:f>
              <c:strCache>
                <c:ptCount val="1"/>
                <c:pt idx="0">
                  <c:v>Female share of managerial employment (%)</c:v>
                </c:pt>
              </c:strCache>
            </c:strRef>
          </c:tx>
          <c:spPr>
            <a:solidFill>
              <a:srgbClr val="8DC63F"/>
            </a:solidFill>
            <a:ln w="3175">
              <a:noFill/>
              <a:prstDash val="solid"/>
            </a:ln>
          </c:spPr>
          <c:invertIfNegative val="0"/>
          <c:dPt>
            <c:idx val="3"/>
            <c:invertIfNegative val="0"/>
            <c:bubble3D val="0"/>
            <c:spPr>
              <a:pattFill prst="wdUpDiag">
                <a:fgClr>
                  <a:srgbClr val="8DC63F"/>
                </a:fgClr>
                <a:bgClr>
                  <a:schemeClr val="bg1"/>
                </a:bgClr>
              </a:pattFill>
              <a:ln w="3175">
                <a:noFill/>
                <a:prstDash val="solid"/>
              </a:ln>
            </c:spPr>
          </c:dPt>
          <c:dPt>
            <c:idx val="25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1-79BE-41FF-A507-5498316F2B2E}"/>
              </c:ext>
            </c:extLst>
          </c:dPt>
          <c:dPt>
            <c:idx val="26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2-79BE-41FF-A507-5498316F2B2E}"/>
              </c:ext>
            </c:extLst>
          </c:dPt>
          <c:dPt>
            <c:idx val="29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3-79BE-41FF-A507-5498316F2B2E}"/>
              </c:ext>
            </c:extLst>
          </c:dPt>
          <c:cat>
            <c:strRef>
              <c:f>[Fig11.3.xlsx]Fig11.3!$L$6:$L$14</c:f>
              <c:strCache>
                <c:ptCount val="9"/>
                <c:pt idx="0">
                  <c:v>Korea</c:v>
                </c:pt>
                <c:pt idx="1">
                  <c:v>Japan</c:v>
                </c:pt>
                <c:pt idx="2">
                  <c:v>Germany</c:v>
                </c:pt>
                <c:pt idx="3">
                  <c:v>OECD average</c:v>
                </c:pt>
                <c:pt idx="4">
                  <c:v>France</c:v>
                </c:pt>
                <c:pt idx="5">
                  <c:v>United Kingdom</c:v>
                </c:pt>
                <c:pt idx="6">
                  <c:v>Australia</c:v>
                </c:pt>
                <c:pt idx="7">
                  <c:v>Sweden</c:v>
                </c:pt>
                <c:pt idx="8">
                  <c:v>United States</c:v>
                </c:pt>
              </c:strCache>
            </c:strRef>
          </c:cat>
          <c:val>
            <c:numRef>
              <c:f>[Fig11.3.xlsx]Fig11.3!$M$6:$M$14</c:f>
              <c:numCache>
                <c:formatCode>0.0</c:formatCode>
                <c:ptCount val="9"/>
                <c:pt idx="0">
                  <c:v>10.490501842925999</c:v>
                </c:pt>
                <c:pt idx="1">
                  <c:v>12.413793103448276</c:v>
                </c:pt>
                <c:pt idx="2">
                  <c:v>29.287932075661942</c:v>
                </c:pt>
                <c:pt idx="3">
                  <c:v>31.163025620188819</c:v>
                </c:pt>
                <c:pt idx="4">
                  <c:v>31.663023526242128</c:v>
                </c:pt>
                <c:pt idx="5">
                  <c:v>35.371641227433656</c:v>
                </c:pt>
                <c:pt idx="6">
                  <c:v>36.222157949240788</c:v>
                </c:pt>
                <c:pt idx="7">
                  <c:v>39.548129583217296</c:v>
                </c:pt>
                <c:pt idx="8">
                  <c:v>43.414933754496801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79BE-41FF-A507-5498316F2B2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2635648"/>
        <c:axId val="42637568"/>
      </c:barChart>
      <c:lineChart>
        <c:grouping val="standard"/>
        <c:varyColors val="0"/>
        <c:ser>
          <c:idx val="0"/>
          <c:order val="1"/>
          <c:tx>
            <c:strRef>
              <c:f>[Fig11.3.xlsx]Fig11.3!$N$4</c:f>
              <c:strCache>
                <c:ptCount val="1"/>
                <c:pt idx="0">
                  <c:v>Female share of the labour force (%)</c:v>
                </c:pt>
              </c:strCache>
            </c:strRef>
          </c:tx>
          <c:spPr>
            <a:ln w="28575">
              <a:noFill/>
            </a:ln>
          </c:spPr>
          <c:marker>
            <c:symbol val="diamond"/>
            <c:size val="11"/>
            <c:spPr>
              <a:solidFill>
                <a:srgbClr val="E38C0B"/>
              </a:solidFill>
              <a:ln>
                <a:noFill/>
                <a:prstDash val="solid"/>
              </a:ln>
            </c:spPr>
          </c:marker>
          <c:val>
            <c:numRef>
              <c:f>[Fig11.3.xlsx]Fig11.3!$N$6:$N$14</c:f>
              <c:numCache>
                <c:formatCode>0.0</c:formatCode>
                <c:ptCount val="9"/>
                <c:pt idx="0">
                  <c:v>42.247968056591638</c:v>
                </c:pt>
                <c:pt idx="1">
                  <c:v>43.051977572359448</c:v>
                </c:pt>
                <c:pt idx="2">
                  <c:v>46.449496343133319</c:v>
                </c:pt>
                <c:pt idx="3">
                  <c:v>45.411806253605228</c:v>
                </c:pt>
                <c:pt idx="4">
                  <c:v>48.057031912690498</c:v>
                </c:pt>
                <c:pt idx="5">
                  <c:v>46.743539892976429</c:v>
                </c:pt>
                <c:pt idx="6">
                  <c:v>45.971784820079726</c:v>
                </c:pt>
                <c:pt idx="7">
                  <c:v>47.618318074777839</c:v>
                </c:pt>
                <c:pt idx="8">
                  <c:v>46.800267716940816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5-79BE-41FF-A507-5498316F2B2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2635648"/>
        <c:axId val="42637568"/>
      </c:lineChart>
      <c:catAx>
        <c:axId val="426356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>
            <a:solidFill>
              <a:schemeClr val="bg1">
                <a:lumMod val="65000"/>
              </a:schemeClr>
            </a:solidFill>
            <a:prstDash val="soli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c:spPr>
        <c:txPr>
          <a:bodyPr rot="-2700000" vert="horz"/>
          <a:lstStyle/>
          <a:p>
            <a:pPr>
              <a:defRPr/>
            </a:pPr>
            <a:endParaRPr lang="en-US"/>
          </a:p>
        </c:txPr>
        <c:crossAx val="42637568"/>
        <c:crosses val="autoZero"/>
        <c:auto val="1"/>
        <c:lblAlgn val="ctr"/>
        <c:lblOffset val="0"/>
        <c:tickLblSkip val="1"/>
        <c:tickMarkSkip val="1"/>
        <c:noMultiLvlLbl val="0"/>
      </c:catAx>
      <c:valAx>
        <c:axId val="42637568"/>
        <c:scaling>
          <c:orientation val="minMax"/>
          <c:max val="60"/>
        </c:scaling>
        <c:delete val="0"/>
        <c:axPos val="l"/>
        <c:majorGridlines>
          <c:spPr>
            <a:ln w="9525" cmpd="sng">
              <a:solidFill>
                <a:schemeClr val="bg1">
                  <a:lumMod val="65000"/>
                </a:schemeClr>
              </a:solidFill>
              <a:prstDash val="solid"/>
            </a:ln>
          </c:spPr>
        </c:majorGridlines>
        <c:title>
          <c:tx>
            <c:rich>
              <a:bodyPr rot="0" vert="horz"/>
              <a:lstStyle/>
              <a:p>
                <a:pPr algn="l">
                  <a:defRPr b="0"/>
                </a:pPr>
                <a:r>
                  <a:rPr lang="en-GB" b="0"/>
                  <a:t>Female share (%)</a:t>
                </a:r>
              </a:p>
            </c:rich>
          </c:tx>
          <c:layout>
            <c:manualLayout>
              <c:xMode val="edge"/>
              <c:yMode val="edge"/>
              <c:x val="1.4800808561022502E-3"/>
              <c:y val="0.10956438281035766"/>
            </c:manualLayout>
          </c:layout>
          <c:overlay val="0"/>
        </c:title>
        <c:numFmt formatCode="General" sourceLinked="0"/>
        <c:majorTickMark val="out"/>
        <c:minorTickMark val="none"/>
        <c:tickLblPos val="nextTo"/>
        <c:spPr>
          <a:noFill/>
          <a:ln w="9525">
            <a:solidFill>
              <a:schemeClr val="bg1">
                <a:lumMod val="65000"/>
              </a:schemeClr>
            </a:solidFill>
            <a:prstDash val="soli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42635648"/>
        <c:crosses val="autoZero"/>
        <c:crossBetween val="between"/>
      </c:valAx>
      <c:spPr>
        <a:noFill/>
        <a:ln w="9525">
          <a:noFill/>
        </a:ln>
      </c:spPr>
    </c:plotArea>
    <c:legend>
      <c:legendPos val="t"/>
      <c:layout>
        <c:manualLayout>
          <c:xMode val="edge"/>
          <c:yMode val="edge"/>
          <c:x val="4.2923504181911008E-2"/>
          <c:y val="1.9920768330924928E-2"/>
          <c:w val="0.95532337924276989"/>
          <c:h val="7.4703077845606369E-2"/>
        </c:manualLayout>
      </c:layout>
      <c:overlay val="1"/>
      <c:spPr>
        <a:solidFill>
          <a:srgbClr val="EAEAEA"/>
        </a:solidFill>
        <a:ln w="25400">
          <a:noFill/>
        </a:ln>
      </c:spPr>
    </c:legend>
    <c:plotVisOnly val="1"/>
    <c:dispBlanksAs val="gap"/>
    <c:showDLblsOverMax val="1"/>
  </c:chart>
  <c:spPr>
    <a:noFill/>
    <a:ln>
      <a:noFill/>
    </a:ln>
    <a:extLst>
      <a:ext uri="{909E8E84-426E-40DD-AFC4-6F175D3DCCD1}">
        <a14:hiddenFill xmlns:a14="http://schemas.microsoft.com/office/drawing/2010/main">
          <a:solidFill>
            <a:sysClr val="window" lastClr="FFFFFF"/>
          </a:solidFill>
        </a14:hiddenFill>
      </a:ext>
    </a:extLst>
  </c:spPr>
  <c:txPr>
    <a:bodyPr/>
    <a:lstStyle/>
    <a:p>
      <a:pPr>
        <a:defRPr sz="1100">
          <a:solidFill>
            <a:schemeClr val="bg2">
              <a:lumMod val="10000"/>
            </a:schemeClr>
          </a:solidFill>
          <a:latin typeface="Arial Narrow" panose="020B0606020202030204" pitchFamily="34" charset="0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>
        <c:manualLayout>
          <c:layoutTarget val="inner"/>
          <c:xMode val="edge"/>
          <c:yMode val="edge"/>
          <c:x val="4.1461000654093173E-2"/>
          <c:y val="0.10299865203081314"/>
          <c:w val="0.95635283884604172"/>
          <c:h val="0.668182768572705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WOB!$M$4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rgbClr val="8DC63F"/>
            </a:solidFill>
            <a:ln w="6350">
              <a:noFill/>
            </a:ln>
          </c:spPr>
          <c:invertIfNegative val="0"/>
          <c:dPt>
            <c:idx val="6"/>
            <c:invertIfNegative val="0"/>
            <c:bubble3D val="0"/>
            <c:spPr>
              <a:pattFill prst="wdUpDiag">
                <a:fgClr>
                  <a:srgbClr val="8DC63F"/>
                </a:fgClr>
                <a:bgClr>
                  <a:schemeClr val="bg1"/>
                </a:bgClr>
              </a:pattFill>
              <a:ln w="6350">
                <a:noFill/>
              </a:ln>
            </c:spPr>
          </c:dPt>
          <c:dPt>
            <c:idx val="15"/>
            <c:invertIfNegative val="0"/>
            <c:bubble3D val="0"/>
          </c:dPt>
          <c:dPt>
            <c:idx val="25"/>
            <c:invertIfNegative val="0"/>
            <c:bubble3D val="0"/>
          </c:dPt>
          <c:cat>
            <c:strRef>
              <c:f>WOB!$L$6:$L$16</c:f>
              <c:strCache>
                <c:ptCount val="11"/>
                <c:pt idx="0">
                  <c:v>France</c:v>
                </c:pt>
                <c:pt idx="1">
                  <c:v>Sweden</c:v>
                </c:pt>
                <c:pt idx="2">
                  <c:v>Germany</c:v>
                </c:pt>
                <c:pt idx="3">
                  <c:v>United Kingdom</c:v>
                </c:pt>
                <c:pt idx="4">
                  <c:v>Australia</c:v>
                </c:pt>
                <c:pt idx="5">
                  <c:v>New Zealand</c:v>
                </c:pt>
                <c:pt idx="6">
                  <c:v>OECD average</c:v>
                </c:pt>
                <c:pt idx="7">
                  <c:v>United States</c:v>
                </c:pt>
                <c:pt idx="8">
                  <c:v>China</c:v>
                </c:pt>
                <c:pt idx="9">
                  <c:v>Japan</c:v>
                </c:pt>
                <c:pt idx="10">
                  <c:v>Korea</c:v>
                </c:pt>
              </c:strCache>
            </c:strRef>
          </c:cat>
          <c:val>
            <c:numRef>
              <c:f>WOB!$M$6:$M$16</c:f>
              <c:numCache>
                <c:formatCode>0.0</c:formatCode>
                <c:ptCount val="11"/>
                <c:pt idx="0">
                  <c:v>37</c:v>
                </c:pt>
                <c:pt idx="1">
                  <c:v>36</c:v>
                </c:pt>
                <c:pt idx="2">
                  <c:v>27</c:v>
                </c:pt>
                <c:pt idx="3">
                  <c:v>27</c:v>
                </c:pt>
                <c:pt idx="4">
                  <c:v>23.1</c:v>
                </c:pt>
                <c:pt idx="5">
                  <c:v>22.5</c:v>
                </c:pt>
                <c:pt idx="6">
                  <c:v>20.002857142857142</c:v>
                </c:pt>
                <c:pt idx="7">
                  <c:v>16.399999999999999</c:v>
                </c:pt>
                <c:pt idx="8">
                  <c:v>9.4</c:v>
                </c:pt>
                <c:pt idx="9">
                  <c:v>3.4</c:v>
                </c:pt>
                <c:pt idx="10">
                  <c:v>2.1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79BE-41FF-A507-5498316F2B2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2363136"/>
        <c:axId val="42364928"/>
      </c:barChart>
      <c:catAx>
        <c:axId val="423631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>
            <a:solidFill>
              <a:schemeClr val="bg1">
                <a:lumMod val="65000"/>
              </a:schemeClr>
            </a:solidFill>
            <a:prstDash val="soli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c:spPr>
        <c:txPr>
          <a:bodyPr rot="-2700000" vert="horz"/>
          <a:lstStyle/>
          <a:p>
            <a:pPr>
              <a:defRPr/>
            </a:pPr>
            <a:endParaRPr lang="en-US"/>
          </a:p>
        </c:txPr>
        <c:crossAx val="42364928"/>
        <c:crosses val="autoZero"/>
        <c:auto val="1"/>
        <c:lblAlgn val="ctr"/>
        <c:lblOffset val="0"/>
        <c:tickLblSkip val="1"/>
        <c:tickMarkSkip val="1"/>
        <c:noMultiLvlLbl val="0"/>
      </c:catAx>
      <c:valAx>
        <c:axId val="42364928"/>
        <c:scaling>
          <c:orientation val="minMax"/>
          <c:max val="60"/>
        </c:scaling>
        <c:delete val="0"/>
        <c:axPos val="l"/>
        <c:majorGridlines>
          <c:spPr>
            <a:ln w="9525" cmpd="sng">
              <a:solidFill>
                <a:schemeClr val="bg1">
                  <a:lumMod val="65000"/>
                </a:schemeClr>
              </a:solidFill>
              <a:prstDash val="solid"/>
            </a:ln>
          </c:spPr>
        </c:majorGridlines>
        <c:title>
          <c:tx>
            <c:rich>
              <a:bodyPr rot="0" vert="horz"/>
              <a:lstStyle/>
              <a:p>
                <a:pPr algn="l">
                  <a:defRPr/>
                </a:pPr>
                <a:r>
                  <a:rPr lang="en-GB"/>
                  <a:t>Female share (%)</a:t>
                </a:r>
              </a:p>
            </c:rich>
          </c:tx>
          <c:layout>
            <c:manualLayout>
              <c:xMode val="edge"/>
              <c:yMode val="edge"/>
              <c:x val="1.4800274897068988E-3"/>
              <c:y val="9.4948467404639709E-3"/>
            </c:manualLayout>
          </c:layout>
          <c:overlay val="0"/>
        </c:title>
        <c:numFmt formatCode="General" sourceLinked="0"/>
        <c:majorTickMark val="out"/>
        <c:minorTickMark val="none"/>
        <c:tickLblPos val="nextTo"/>
        <c:spPr>
          <a:noFill/>
          <a:ln w="9525">
            <a:solidFill>
              <a:schemeClr val="bg1">
                <a:lumMod val="65000"/>
              </a:schemeClr>
            </a:solidFill>
            <a:prstDash val="soli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42363136"/>
        <c:crosses val="autoZero"/>
        <c:crossBetween val="between"/>
      </c:valAx>
      <c:spPr>
        <a:noFill/>
        <a:ln w="9525">
          <a:noFill/>
        </a:ln>
      </c:spPr>
    </c:plotArea>
    <c:plotVisOnly val="1"/>
    <c:dispBlanksAs val="gap"/>
    <c:showDLblsOverMax val="1"/>
  </c:chart>
  <c:spPr>
    <a:noFill/>
    <a:ln>
      <a:noFill/>
    </a:ln>
    <a:extLst>
      <a:ext uri="{909E8E84-426E-40DD-AFC4-6F175D3DCCD1}">
        <a14:hiddenFill xmlns:a14="http://schemas.microsoft.com/office/drawing/2010/main">
          <a:solidFill>
            <a:sysClr val="window" lastClr="FFFFFF"/>
          </a:solidFill>
        </a14:hiddenFill>
      </a:ext>
    </a:extLst>
  </c:spPr>
  <c:txPr>
    <a:bodyPr/>
    <a:lstStyle/>
    <a:p>
      <a:pPr>
        <a:defRPr sz="1100" b="0">
          <a:solidFill>
            <a:srgbClr val="000000"/>
          </a:solidFill>
          <a:latin typeface="Arial Narrow" panose="020B0606020202030204" pitchFamily="34" charset="0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8403238941668951E-2"/>
          <c:y val="5.932134991536888E-2"/>
          <c:w val="0.91089515624956285"/>
          <c:h val="0.6830278661848030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Reading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invertIfNegative val="0"/>
          <c:cat>
            <c:strRef>
              <c:f>(Sheet1!$A$20,Sheet1!$A$44)</c:f>
              <c:strCache>
                <c:ptCount val="1"/>
                <c:pt idx="0">
                  <c:v>OECD average</c:v>
                </c:pt>
              </c:strCache>
              <c:extLst>
                <c:ext xmlns:c15="http://schemas.microsoft.com/office/drawing/2012/chart" uri="{02D57815-91ED-43cb-92C2-25804820EDAC}">
                  <c15:fullRef>
                    <c15:sqref>Sheet1!$A$2:$A$66</c15:sqref>
                  </c15:fullRef>
                </c:ext>
              </c:extLst>
            </c:strRef>
          </c:cat>
          <c:val>
            <c:numRef>
              <c:f>(Sheet1!$B$20,Sheet1!$B$44)</c:f>
              <c:numCache>
                <c:formatCode>0</c:formatCode>
                <c:ptCount val="1"/>
                <c:pt idx="0">
                  <c:v>-37.592579703395735</c:v>
                </c:pt>
              </c:numCache>
              <c:extLst>
                <c:ext xmlns:c15="http://schemas.microsoft.com/office/drawing/2012/chart" uri="{02D57815-91ED-43cb-92C2-25804820EDAC}">
                  <c15:fullRef>
                    <c15:sqref>Sheet1!$B$2:$B$66</c15:sqref>
                  </c15:fullRef>
                </c:ext>
              </c:extLst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Mathematics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strRef>
              <c:f>(Sheet1!$A$20,Sheet1!$A$44)</c:f>
              <c:strCache>
                <c:ptCount val="1"/>
                <c:pt idx="0">
                  <c:v>OECD average</c:v>
                </c:pt>
              </c:strCache>
              <c:extLst>
                <c:ext xmlns:c15="http://schemas.microsoft.com/office/drawing/2012/chart" uri="{02D57815-91ED-43cb-92C2-25804820EDAC}">
                  <c15:fullRef>
                    <c15:sqref>Sheet1!$A$2:$A$66</c15:sqref>
                  </c15:fullRef>
                </c:ext>
              </c:extLst>
            </c:strRef>
          </c:cat>
          <c:val>
            <c:numRef>
              <c:f>(Sheet1!$C$20,Sheet1!$C$44)</c:f>
              <c:numCache>
                <c:formatCode>General</c:formatCode>
                <c:ptCount val="1"/>
                <c:pt idx="0">
                  <c:v>10.728736928059362</c:v>
                </c:pt>
              </c:numCache>
              <c:extLst>
                <c:ext xmlns:c15="http://schemas.microsoft.com/office/drawing/2012/chart" uri="{02D57815-91ED-43cb-92C2-25804820EDAC}">
                  <c15:fullRef>
                    <c15:sqref>Sheet1!$C$2:$C$66</c15:sqref>
                  </c15:fullRef>
                </c:ext>
              </c:extLst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Science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cat>
            <c:strRef>
              <c:f>(Sheet1!$A$20,Sheet1!$A$44)</c:f>
              <c:strCache>
                <c:ptCount val="1"/>
                <c:pt idx="0">
                  <c:v>OECD average</c:v>
                </c:pt>
              </c:strCache>
              <c:extLst>
                <c:ext xmlns:c15="http://schemas.microsoft.com/office/drawing/2012/chart" uri="{02D57815-91ED-43cb-92C2-25804820EDAC}">
                  <c15:fullRef>
                    <c15:sqref>Sheet1!$A$2:$A$66</c15:sqref>
                  </c15:fullRef>
                </c:ext>
              </c:extLst>
            </c:strRef>
          </c:cat>
          <c:val>
            <c:numRef>
              <c:f>(Sheet1!$D$20,Sheet1!$D$44)</c:f>
              <c:numCache>
                <c:formatCode>0</c:formatCode>
                <c:ptCount val="1"/>
                <c:pt idx="0">
                  <c:v>1.3384949249084273</c:v>
                </c:pt>
              </c:numCache>
              <c:extLst>
                <c:ext xmlns:c15="http://schemas.microsoft.com/office/drawing/2012/chart" uri="{02D57815-91ED-43cb-92C2-25804820EDAC}">
                  <c15:fullRef>
                    <c15:sqref>Sheet1!$D$2:$D$66</c15:sqref>
                  </c15:fullRef>
                </c:ext>
              </c:extLst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5102976"/>
        <c:axId val="45104512"/>
      </c:barChart>
      <c:catAx>
        <c:axId val="4510297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crossAx val="45104512"/>
        <c:crosses val="autoZero"/>
        <c:auto val="1"/>
        <c:lblAlgn val="ctr"/>
        <c:lblOffset val="100"/>
        <c:noMultiLvlLbl val="0"/>
      </c:catAx>
      <c:valAx>
        <c:axId val="45104512"/>
        <c:scaling>
          <c:orientation val="minMax"/>
          <c:max val="40"/>
          <c:min val="-50"/>
        </c:scaling>
        <c:delete val="0"/>
        <c:axPos val="l"/>
        <c:majorGridlines>
          <c:spPr>
            <a:ln>
              <a:solidFill>
                <a:schemeClr val="bg1">
                  <a:lumMod val="65000"/>
                </a:schemeClr>
              </a:solidFill>
            </a:ln>
          </c:spPr>
        </c:majorGridlines>
        <c:numFmt formatCode="0" sourceLinked="1"/>
        <c:majorTickMark val="out"/>
        <c:minorTickMark val="none"/>
        <c:tickLblPos val="nextTo"/>
        <c:crossAx val="45102976"/>
        <c:crosses val="autoZero"/>
        <c:crossBetween val="between"/>
        <c:majorUnit val="10"/>
        <c:minorUnit val="10"/>
      </c:valAx>
    </c:plotArea>
    <c:legend>
      <c:legendPos val="r"/>
      <c:layout>
        <c:manualLayout>
          <c:xMode val="edge"/>
          <c:yMode val="edge"/>
          <c:x val="0.20892361331227999"/>
          <c:y val="1.6860871667853958E-3"/>
          <c:w val="0.63963732010526997"/>
          <c:h val="7.1347137899710492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>
          <a:solidFill>
            <a:schemeClr val="bg2">
              <a:lumMod val="10000"/>
            </a:schemeClr>
          </a:solidFill>
          <a:latin typeface="Arial Narrow" panose="020B0606020202030204" pitchFamily="34" charset="0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8380120331150993E-2"/>
          <c:y val="0.13320394647590944"/>
          <c:w val="0.90307632049548781"/>
          <c:h val="0.550806650860268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Boys</c:v>
                </c:pt>
              </c:strCache>
            </c:strRef>
          </c:tx>
          <c:spPr>
            <a:solidFill>
              <a:srgbClr val="8DC63F"/>
            </a:solidFill>
            <a:ln>
              <a:noFill/>
            </a:ln>
          </c:spPr>
          <c:invertIfNegative val="0"/>
          <c:cat>
            <c:strRef>
              <c:f>Sheet1!$A$2:$A$7</c:f>
              <c:strCache>
                <c:ptCount val="6"/>
                <c:pt idx="0">
                  <c:v>Learning advanced school science topics would be easy for me</c:v>
                </c:pt>
                <c:pt idx="1">
                  <c:v>I can usually give good answers to test questions on school science topics</c:v>
                </c:pt>
                <c:pt idx="2">
                  <c:v>I learn school science topics quickly</c:v>
                </c:pt>
                <c:pt idx="3">
                  <c:v>School science topics are easy for me</c:v>
                </c:pt>
                <c:pt idx="4">
                  <c:v>When I am being taught school science, I can understand the concepts very well</c:v>
                </c:pt>
                <c:pt idx="5">
                  <c:v>I can easily understand new ideas in school science</c:v>
                </c:pt>
              </c:strCache>
            </c:strRef>
          </c:cat>
          <c:val>
            <c:numRef>
              <c:f>Sheet1!$B$2:$B$7</c:f>
              <c:numCache>
                <c:formatCode>0.0</c:formatCode>
                <c:ptCount val="6"/>
                <c:pt idx="0">
                  <c:v>53.972548620343822</c:v>
                </c:pt>
                <c:pt idx="1">
                  <c:v>68.72925656347924</c:v>
                </c:pt>
                <c:pt idx="2">
                  <c:v>62.004859110495694</c:v>
                </c:pt>
                <c:pt idx="3">
                  <c:v>53.436798024837792</c:v>
                </c:pt>
                <c:pt idx="4">
                  <c:v>64.129942132748326</c:v>
                </c:pt>
                <c:pt idx="5">
                  <c:v>61.712928081256237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2036736"/>
        <c:axId val="45114112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Girls</c:v>
                </c:pt>
              </c:strCache>
            </c:strRef>
          </c:tx>
          <c:spPr>
            <a:ln>
              <a:noFill/>
            </a:ln>
          </c:spPr>
          <c:marker>
            <c:symbol val="diamond"/>
            <c:size val="11"/>
            <c:spPr>
              <a:solidFill>
                <a:srgbClr val="EB5D11"/>
              </a:solidFill>
              <a:ln>
                <a:noFill/>
              </a:ln>
            </c:spPr>
          </c:marker>
          <c:cat>
            <c:strRef>
              <c:f>Sheet1!$A$2:$A$7</c:f>
              <c:strCache>
                <c:ptCount val="6"/>
                <c:pt idx="0">
                  <c:v>Learning advanced school science topics would be easy for me</c:v>
                </c:pt>
                <c:pt idx="1">
                  <c:v>I can usually give good answers to test questions on school science topics</c:v>
                </c:pt>
                <c:pt idx="2">
                  <c:v>I learn school science topics quickly</c:v>
                </c:pt>
                <c:pt idx="3">
                  <c:v>School science topics are easy for me</c:v>
                </c:pt>
                <c:pt idx="4">
                  <c:v>When I am being taught school science, I can understand the concepts very well</c:v>
                </c:pt>
                <c:pt idx="5">
                  <c:v>I can easily understand new ideas in school science</c:v>
                </c:pt>
              </c:strCache>
            </c:strRef>
          </c:cat>
          <c:val>
            <c:numRef>
              <c:f>Sheet1!$C$2:$C$7</c:f>
              <c:numCache>
                <c:formatCode>0.0</c:formatCode>
                <c:ptCount val="6"/>
                <c:pt idx="0">
                  <c:v>43.001407963146278</c:v>
                </c:pt>
                <c:pt idx="1">
                  <c:v>61.507265919521679</c:v>
                </c:pt>
                <c:pt idx="2">
                  <c:v>51.940983562752052</c:v>
                </c:pt>
                <c:pt idx="3">
                  <c:v>41.644729205321525</c:v>
                </c:pt>
                <c:pt idx="4">
                  <c:v>55.286207240979273</c:v>
                </c:pt>
                <c:pt idx="5">
                  <c:v>50.695089077262267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2036736"/>
        <c:axId val="45114112"/>
      </c:lineChart>
      <c:catAx>
        <c:axId val="320367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400">
                <a:solidFill>
                  <a:schemeClr val="bg2">
                    <a:lumMod val="10000"/>
                  </a:schemeClr>
                </a:solidFill>
                <a:latin typeface="Arial Narrow" panose="020B0606020202030204" pitchFamily="34" charset="0"/>
              </a:defRPr>
            </a:pPr>
            <a:endParaRPr lang="en-US"/>
          </a:p>
        </c:txPr>
        <c:crossAx val="45114112"/>
        <c:crosses val="autoZero"/>
        <c:auto val="1"/>
        <c:lblAlgn val="ctr"/>
        <c:lblOffset val="100"/>
        <c:noMultiLvlLbl val="0"/>
      </c:catAx>
      <c:valAx>
        <c:axId val="45114112"/>
        <c:scaling>
          <c:orientation val="minMax"/>
          <c:max val="80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 sz="1400" b="0">
                    <a:solidFill>
                      <a:schemeClr val="bg2">
                        <a:lumMod val="10000"/>
                      </a:schemeClr>
                    </a:solidFill>
                    <a:latin typeface="Arial Narrow" panose="020B0606020202030204" pitchFamily="34" charset="0"/>
                  </a:defRPr>
                </a:pPr>
                <a:r>
                  <a:rPr lang="hu-HU" sz="1400" b="0" dirty="0" smtClean="0">
                    <a:solidFill>
                      <a:schemeClr val="bg2">
                        <a:lumMod val="10000"/>
                      </a:schemeClr>
                    </a:solidFill>
                    <a:latin typeface="Arial Narrow" panose="020B0606020202030204" pitchFamily="34" charset="0"/>
                  </a:rPr>
                  <a:t>%</a:t>
                </a:r>
                <a:endParaRPr lang="en-GB" sz="1400" b="0" dirty="0">
                  <a:solidFill>
                    <a:schemeClr val="bg2">
                      <a:lumMod val="10000"/>
                    </a:schemeClr>
                  </a:solidFill>
                  <a:latin typeface="Arial Narrow" panose="020B0606020202030204" pitchFamily="34" charset="0"/>
                </a:endParaRPr>
              </a:p>
            </c:rich>
          </c:tx>
          <c:layout>
            <c:manualLayout>
              <c:xMode val="edge"/>
              <c:yMode val="edge"/>
              <c:x val="1.7236535123908159E-2"/>
              <c:y val="3.7496681417258079E-2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txPr>
          <a:bodyPr/>
          <a:lstStyle/>
          <a:p>
            <a:pPr>
              <a:defRPr sz="1600">
                <a:solidFill>
                  <a:schemeClr val="bg2">
                    <a:lumMod val="10000"/>
                  </a:schemeClr>
                </a:solidFill>
                <a:latin typeface="Arial Narrow" panose="020B0606020202030204" pitchFamily="34" charset="0"/>
              </a:defRPr>
            </a:pPr>
            <a:endParaRPr lang="en-US"/>
          </a:p>
        </c:txPr>
        <c:crossAx val="32036736"/>
        <c:crosses val="autoZero"/>
        <c:crossBetween val="between"/>
        <c:majorUnit val="10"/>
      </c:valAx>
    </c:plotArea>
    <c:legend>
      <c:legendPos val="t"/>
      <c:layout>
        <c:manualLayout>
          <c:xMode val="edge"/>
          <c:yMode val="edge"/>
          <c:x val="0.72540760848073371"/>
          <c:y val="0.13476549282605502"/>
          <c:w val="0.24611354863735868"/>
          <c:h val="6.6735647805370682E-2"/>
        </c:manualLayout>
      </c:layout>
      <c:overlay val="0"/>
      <c:txPr>
        <a:bodyPr/>
        <a:lstStyle/>
        <a:p>
          <a:pPr>
            <a:defRPr>
              <a:latin typeface="Arial Narrow" panose="020B0606020202030204" pitchFamily="34" charset="0"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8380120331150993E-2"/>
          <c:y val="0.13320394647590944"/>
          <c:w val="0.90307632049548781"/>
          <c:h val="0.63749143575404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Boys</c:v>
                </c:pt>
              </c:strCache>
            </c:strRef>
          </c:tx>
          <c:spPr>
            <a:solidFill>
              <a:srgbClr val="8DC63F"/>
            </a:solidFill>
          </c:spPr>
          <c:invertIfNegative val="0"/>
          <c:cat>
            <c:strRef>
              <c:f>Sheet1!$A$2:$A$6</c:f>
              <c:strCache>
                <c:ptCount val="5"/>
                <c:pt idx="0">
                  <c:v>I am just not good at mathematics</c:v>
                </c:pt>
                <c:pt idx="1">
                  <c:v>I get good marks in mathematics</c:v>
                </c:pt>
                <c:pt idx="2">
                  <c:v>I learn mathematics quickly</c:v>
                </c:pt>
                <c:pt idx="3">
                  <c:v>I have always believed maths is one of my best subjects</c:v>
                </c:pt>
                <c:pt idx="4">
                  <c:v>In maths class I understand even the most difficult work</c:v>
                </c:pt>
              </c:strCache>
            </c:strRef>
          </c:cat>
          <c:val>
            <c:numRef>
              <c:f>Sheet1!$B$2:$B$6</c:f>
              <c:numCache>
                <c:formatCode>0.0</c:formatCode>
                <c:ptCount val="5"/>
                <c:pt idx="0">
                  <c:v>37.28425910370914</c:v>
                </c:pt>
                <c:pt idx="1">
                  <c:v>61.723614372115996</c:v>
                </c:pt>
                <c:pt idx="2">
                  <c:v>58.76501461671026</c:v>
                </c:pt>
                <c:pt idx="3">
                  <c:v>45.354215147074697</c:v>
                </c:pt>
                <c:pt idx="4">
                  <c:v>44.847801588724174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7479808"/>
        <c:axId val="47494272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Girls</c:v>
                </c:pt>
              </c:strCache>
            </c:strRef>
          </c:tx>
          <c:spPr>
            <a:ln>
              <a:noFill/>
            </a:ln>
          </c:spPr>
          <c:marker>
            <c:symbol val="diamond"/>
            <c:size val="12"/>
            <c:spPr>
              <a:solidFill>
                <a:srgbClr val="EB5D11"/>
              </a:solidFill>
              <a:ln>
                <a:noFill/>
              </a:ln>
            </c:spPr>
          </c:marker>
          <c:cat>
            <c:strRef>
              <c:f>Sheet1!$A$2:$A$6</c:f>
              <c:strCache>
                <c:ptCount val="5"/>
                <c:pt idx="0">
                  <c:v>I am just not good at mathematics</c:v>
                </c:pt>
                <c:pt idx="1">
                  <c:v>I get good marks in mathematics</c:v>
                </c:pt>
                <c:pt idx="2">
                  <c:v>I learn mathematics quickly</c:v>
                </c:pt>
                <c:pt idx="3">
                  <c:v>I have always believed maths is one of my best subjects</c:v>
                </c:pt>
                <c:pt idx="4">
                  <c:v>In maths class I understand even the most difficult work</c:v>
                </c:pt>
              </c:strCache>
            </c:strRef>
          </c:cat>
          <c:val>
            <c:numRef>
              <c:f>Sheet1!$C$2:$C$6</c:f>
              <c:numCache>
                <c:formatCode>0.0</c:formatCode>
                <c:ptCount val="5"/>
                <c:pt idx="0">
                  <c:v>48.090597288203909</c:v>
                </c:pt>
                <c:pt idx="1">
                  <c:v>56.017078757002935</c:v>
                </c:pt>
                <c:pt idx="2">
                  <c:v>44.733519574996329</c:v>
                </c:pt>
                <c:pt idx="3">
                  <c:v>30.845572651790263</c:v>
                </c:pt>
                <c:pt idx="4">
                  <c:v>30.021522699736892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7479808"/>
        <c:axId val="47494272"/>
      </c:lineChart>
      <c:catAx>
        <c:axId val="474798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600" b="0">
                <a:solidFill>
                  <a:schemeClr val="bg2">
                    <a:lumMod val="10000"/>
                  </a:schemeClr>
                </a:solidFill>
                <a:latin typeface="Arial Narrow" panose="020B0606020202030204" pitchFamily="34" charset="0"/>
              </a:defRPr>
            </a:pPr>
            <a:endParaRPr lang="en-US"/>
          </a:p>
        </c:txPr>
        <c:crossAx val="47494272"/>
        <c:crosses val="autoZero"/>
        <c:auto val="1"/>
        <c:lblAlgn val="ctr"/>
        <c:lblOffset val="100"/>
        <c:noMultiLvlLbl val="0"/>
      </c:catAx>
      <c:valAx>
        <c:axId val="47494272"/>
        <c:scaling>
          <c:orientation val="minMax"/>
          <c:max val="80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 sz="1400" b="0">
                    <a:solidFill>
                      <a:schemeClr val="bg2">
                        <a:lumMod val="10000"/>
                      </a:schemeClr>
                    </a:solidFill>
                    <a:latin typeface="Arial Narrow" panose="020B0606020202030204" pitchFamily="34" charset="0"/>
                  </a:defRPr>
                </a:pPr>
                <a:r>
                  <a:rPr lang="hu-HU" sz="1400" b="0" dirty="0" smtClean="0">
                    <a:solidFill>
                      <a:schemeClr val="bg2">
                        <a:lumMod val="10000"/>
                      </a:schemeClr>
                    </a:solidFill>
                    <a:latin typeface="Arial Narrow" panose="020B0606020202030204" pitchFamily="34" charset="0"/>
                  </a:rPr>
                  <a:t>%</a:t>
                </a:r>
                <a:endParaRPr lang="en-GB" sz="1400" b="0" dirty="0">
                  <a:solidFill>
                    <a:schemeClr val="bg2">
                      <a:lumMod val="10000"/>
                    </a:schemeClr>
                  </a:solidFill>
                  <a:latin typeface="Arial Narrow" panose="020B0606020202030204" pitchFamily="34" charset="0"/>
                </a:endParaRPr>
              </a:p>
            </c:rich>
          </c:tx>
          <c:layout>
            <c:manualLayout>
              <c:xMode val="edge"/>
              <c:yMode val="edge"/>
              <c:x val="1.0131766684144991E-2"/>
              <c:y val="2.3282762321871615E-2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txPr>
          <a:bodyPr/>
          <a:lstStyle/>
          <a:p>
            <a:pPr>
              <a:defRPr sz="1600">
                <a:solidFill>
                  <a:schemeClr val="bg2">
                    <a:lumMod val="10000"/>
                  </a:schemeClr>
                </a:solidFill>
                <a:latin typeface="Arial Narrow" panose="020B0606020202030204" pitchFamily="34" charset="0"/>
              </a:defRPr>
            </a:pPr>
            <a:endParaRPr lang="en-US"/>
          </a:p>
        </c:txPr>
        <c:crossAx val="47479808"/>
        <c:crosses val="autoZero"/>
        <c:crossBetween val="between"/>
        <c:majorUnit val="10"/>
      </c:valAx>
    </c:plotArea>
    <c:legend>
      <c:legendPos val="t"/>
      <c:layout>
        <c:manualLayout>
          <c:xMode val="edge"/>
          <c:yMode val="edge"/>
          <c:x val="0.75337395749126179"/>
          <c:y val="0.14747921856436208"/>
          <c:w val="0.21057172688841633"/>
          <c:h val="6.6735647805370682E-2"/>
        </c:manualLayout>
      </c:layout>
      <c:overlay val="0"/>
      <c:txPr>
        <a:bodyPr/>
        <a:lstStyle/>
        <a:p>
          <a:pPr>
            <a:defRPr sz="1800">
              <a:latin typeface="Arial Narrow" panose="020B0606020202030204" pitchFamily="34" charset="0"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1017258512857088"/>
          <c:y val="9.3339420149262969E-2"/>
          <c:w val="0.66368551677786702"/>
          <c:h val="0.7896391728670296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Tabelle1!$C$1</c:f>
              <c:strCache>
                <c:ptCount val="1"/>
                <c:pt idx="0">
                  <c:v>Girls</c:v>
                </c:pt>
              </c:strCache>
            </c:strRef>
          </c:tx>
          <c:spPr>
            <a:solidFill>
              <a:srgbClr val="8DC63F"/>
            </a:solidFill>
            <a:ln>
              <a:noFill/>
            </a:ln>
            <a:effectLst/>
          </c:spPr>
          <c:invertIfNegative val="0"/>
          <c:cat>
            <c:strRef>
              <c:f>Tabelle1!$A$2:$A$5</c:f>
              <c:strCache>
                <c:ptCount val="4"/>
                <c:pt idx="0">
                  <c:v>...science and engineering professionals</c:v>
                </c:pt>
                <c:pt idx="1">
                  <c:v>...health professionals</c:v>
                </c:pt>
                <c:pt idx="2">
                  <c:v>...information and communication technology (ICT) professionals</c:v>
                </c:pt>
                <c:pt idx="3">
                  <c:v>...science-related technicians or associate professionals</c:v>
                </c:pt>
              </c:strCache>
            </c:strRef>
          </c:cat>
          <c:val>
            <c:numRef>
              <c:f>Tabelle1!$C$2:$C$5</c:f>
              <c:numCache>
                <c:formatCode>0.0</c:formatCode>
                <c:ptCount val="4"/>
                <c:pt idx="0">
                  <c:v>5.1852560597010502</c:v>
                </c:pt>
                <c:pt idx="1">
                  <c:v>17.047924704482988</c:v>
                </c:pt>
                <c:pt idx="2">
                  <c:v>0.43336698587784772</c:v>
                </c:pt>
                <c:pt idx="3">
                  <c:v>0.76897988533183026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427-4CE6-AC9D-A138078A349F}"/>
            </c:ext>
          </c:extLst>
        </c:ser>
        <c:ser>
          <c:idx val="71"/>
          <c:order val="1"/>
          <c:tx>
            <c:strRef>
              <c:f>Tabelle1!$B$1</c:f>
              <c:strCache>
                <c:ptCount val="1"/>
                <c:pt idx="0">
                  <c:v>Boys</c:v>
                </c:pt>
              </c:strCache>
            </c:strRef>
          </c:tx>
          <c:spPr>
            <a:solidFill>
              <a:srgbClr val="EB5D11"/>
            </a:solidFill>
            <a:ln>
              <a:noFill/>
            </a:ln>
            <a:effectLst/>
          </c:spPr>
          <c:invertIfNegative val="0"/>
          <c:cat>
            <c:strRef>
              <c:f>Tabelle1!$A$2:$A$5</c:f>
              <c:strCache>
                <c:ptCount val="4"/>
                <c:pt idx="0">
                  <c:v>...science and engineering professionals</c:v>
                </c:pt>
                <c:pt idx="1">
                  <c:v>...health professionals</c:v>
                </c:pt>
                <c:pt idx="2">
                  <c:v>...information and communication technology (ICT) professionals</c:v>
                </c:pt>
                <c:pt idx="3">
                  <c:v>...science-related technicians or associate professionals</c:v>
                </c:pt>
              </c:strCache>
            </c:strRef>
          </c:cat>
          <c:val>
            <c:numRef>
              <c:f>Tabelle1!$B$2:$B$5</c:f>
              <c:numCache>
                <c:formatCode>0.0</c:formatCode>
                <c:ptCount val="4"/>
                <c:pt idx="0">
                  <c:v>11.966462086838344</c:v>
                </c:pt>
                <c:pt idx="1">
                  <c:v>5.7974734964603289</c:v>
                </c:pt>
                <c:pt idx="2">
                  <c:v>4.6613971767662088</c:v>
                </c:pt>
                <c:pt idx="3">
                  <c:v>2.0862485832054101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40-2A91-4D84-A592-270D8C3F7D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47425792"/>
        <c:axId val="47448064"/>
      </c:barChart>
      <c:catAx>
        <c:axId val="47425792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/>
          <a:lstStyle/>
          <a:p>
            <a:pPr>
              <a:defRPr/>
            </a:pPr>
            <a:endParaRPr lang="en-US"/>
          </a:p>
        </c:txPr>
        <c:crossAx val="47448064"/>
        <c:crosses val="autoZero"/>
        <c:auto val="1"/>
        <c:lblAlgn val="ctr"/>
        <c:lblOffset val="100"/>
        <c:noMultiLvlLbl val="0"/>
      </c:catAx>
      <c:valAx>
        <c:axId val="47448064"/>
        <c:scaling>
          <c:orientation val="minMax"/>
          <c:max val="20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de-DE"/>
                  <a:t>%</a:t>
                </a:r>
              </a:p>
            </c:rich>
          </c:tx>
          <c:layout>
            <c:manualLayout>
              <c:xMode val="edge"/>
              <c:yMode val="edge"/>
              <c:x val="0.92649846573091588"/>
              <c:y val="0.93763435133999173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0" sourceLinked="0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474257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37367528799300254"/>
          <c:y val="2.0706043474539328E-2"/>
          <c:w val="0.27036687044623808"/>
          <c:h val="5.8885324659620666E-2"/>
        </c:manualLayout>
      </c:layout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bg2">
              <a:lumMod val="25000"/>
            </a:schemeClr>
          </a:solidFill>
          <a:latin typeface="Arial Narrow" panose="020B0606020202030204" pitchFamily="34" charset="0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7.4141877754323599E-2"/>
          <c:y val="6.3080292637249361E-2"/>
          <c:w val="0.91485051852873833"/>
          <c:h val="0.58899579616689934"/>
        </c:manualLayout>
      </c:layout>
      <c:bar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84560128"/>
        <c:axId val="79816960"/>
      </c:barChart>
      <c:catAx>
        <c:axId val="845601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5400000" vert="horz"/>
          <a:lstStyle/>
          <a:p>
            <a:pPr>
              <a:defRPr sz="1400"/>
            </a:pPr>
            <a:endParaRPr lang="en-US"/>
          </a:p>
        </c:txPr>
        <c:crossAx val="79816960"/>
        <c:crosses val="autoZero"/>
        <c:auto val="1"/>
        <c:lblAlgn val="ctr"/>
        <c:lblOffset val="100"/>
        <c:noMultiLvlLbl val="0"/>
      </c:catAx>
      <c:valAx>
        <c:axId val="79816960"/>
        <c:scaling>
          <c:orientation val="minMax"/>
          <c:max val="10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84560128"/>
        <c:crosses val="autoZero"/>
        <c:crossBetween val="between"/>
        <c:majorUnit val="25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200">
          <a:latin typeface="Arial Narrow" panose="020B0606020202030204" pitchFamily="34" charset="0"/>
        </a:defRPr>
      </a:pPr>
      <a:endParaRPr lang="en-US"/>
    </a:p>
  </c:txPr>
  <c:externalData r:id="rId2">
    <c:autoUpdate val="0"/>
  </c:externalData>
  <c:userShapes r:id="rId3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8741437775639858E-2"/>
          <c:y val="3.0313472114209532E-2"/>
          <c:w val="0.92440376611189412"/>
          <c:h val="0.809705171647594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bg1">
                <a:lumMod val="50000"/>
              </a:schemeClr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1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2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3"/>
            <c:invertIfNegative val="0"/>
            <c:bubble3D val="0"/>
            <c:spPr>
              <a:solidFill>
                <a:schemeClr val="accent1"/>
              </a:solidFill>
            </c:spPr>
          </c:dPt>
          <c:dPt>
            <c:idx val="5"/>
            <c:invertIfNegative val="0"/>
            <c:bubble3D val="0"/>
            <c:spPr>
              <a:solidFill>
                <a:schemeClr val="accent1"/>
              </a:solidFill>
            </c:spPr>
          </c:dPt>
          <c:dPt>
            <c:idx val="6"/>
            <c:invertIfNegative val="0"/>
            <c:bubble3D val="0"/>
            <c:spPr>
              <a:solidFill>
                <a:schemeClr val="accent1"/>
              </a:solidFill>
            </c:spPr>
          </c:dPt>
          <c:dPt>
            <c:idx val="7"/>
            <c:invertIfNegative val="0"/>
            <c:bubble3D val="0"/>
            <c:spPr>
              <a:solidFill>
                <a:srgbClr val="00B050"/>
              </a:solidFill>
            </c:spPr>
          </c:dPt>
          <c:dPt>
            <c:idx val="8"/>
            <c:invertIfNegative val="0"/>
            <c:bubble3D val="0"/>
            <c:spPr>
              <a:solidFill>
                <a:srgbClr val="00B050"/>
              </a:solidFill>
            </c:spPr>
          </c:dPt>
          <c:cat>
            <c:strRef>
              <c:f>'[Chart in Microsoft PowerPoint]Sheet1'!$B$8:$B$16</c:f>
              <c:strCache>
                <c:ptCount val="9"/>
                <c:pt idx="0">
                  <c:v> Education</c:v>
                </c:pt>
                <c:pt idx="1">
                  <c:v> Health and welfare </c:v>
                </c:pt>
                <c:pt idx="2">
                  <c:v> Humanities and arts </c:v>
                </c:pt>
                <c:pt idx="3">
                  <c:v> Social sciences, business and law </c:v>
                </c:pt>
                <c:pt idx="4">
                  <c:v>All fields</c:v>
                </c:pt>
                <c:pt idx="5">
                  <c:v> Services </c:v>
                </c:pt>
                <c:pt idx="6">
                  <c:v> Agriculture </c:v>
                </c:pt>
                <c:pt idx="7">
                  <c:v>Sciences</c:v>
                </c:pt>
                <c:pt idx="8">
                  <c:v> Engineering, manufacturing and construction </c:v>
                </c:pt>
              </c:strCache>
            </c:strRef>
          </c:cat>
          <c:val>
            <c:numRef>
              <c:f>'[Chart in Microsoft PowerPoint]Sheet1'!$C$8:$C$16</c:f>
              <c:numCache>
                <c:formatCode>0</c:formatCode>
                <c:ptCount val="9"/>
                <c:pt idx="0">
                  <c:v>78.049143038325539</c:v>
                </c:pt>
                <c:pt idx="1">
                  <c:v>76.841379950558988</c:v>
                </c:pt>
                <c:pt idx="2">
                  <c:v>64.946283011575815</c:v>
                </c:pt>
                <c:pt idx="3">
                  <c:v>58.313414549734539</c:v>
                </c:pt>
                <c:pt idx="4">
                  <c:v>57.096723695630963</c:v>
                </c:pt>
                <c:pt idx="5">
                  <c:v>50.949810777586848</c:v>
                </c:pt>
                <c:pt idx="6">
                  <c:v>50.856709369022717</c:v>
                </c:pt>
                <c:pt idx="7">
                  <c:v>39.01934279827681</c:v>
                </c:pt>
                <c:pt idx="8">
                  <c:v>23.995277757450456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2295296"/>
        <c:axId val="42296832"/>
      </c:barChart>
      <c:catAx>
        <c:axId val="4229529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0"/>
          <a:lstStyle/>
          <a:p>
            <a:pPr>
              <a:defRPr/>
            </a:pPr>
            <a:endParaRPr lang="en-US"/>
          </a:p>
        </c:txPr>
        <c:crossAx val="42296832"/>
        <c:crosses val="autoZero"/>
        <c:auto val="1"/>
        <c:lblAlgn val="ctr"/>
        <c:lblOffset val="100"/>
        <c:tickLblSkip val="1"/>
        <c:noMultiLvlLbl val="0"/>
      </c:catAx>
      <c:valAx>
        <c:axId val="42296832"/>
        <c:scaling>
          <c:orientation val="minMax"/>
        </c:scaling>
        <c:delete val="0"/>
        <c:axPos val="l"/>
        <c:majorGridlines/>
        <c:numFmt formatCode="0" sourceLinked="1"/>
        <c:majorTickMark val="out"/>
        <c:minorTickMark val="none"/>
        <c:tickLblPos val="nextTo"/>
        <c:crossAx val="4229529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100">
          <a:solidFill>
            <a:schemeClr val="bg2">
              <a:lumMod val="25000"/>
            </a:schemeClr>
          </a:solidFill>
          <a:latin typeface="Arial Narrow" panose="020B0606020202030204" pitchFamily="34" charset="0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4241015401580897E-2"/>
          <c:y val="0.19788199746117396"/>
          <c:w val="0.93899233052204389"/>
          <c:h val="0.59747767952585285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LFP!$O$5</c:f>
              <c:strCache>
                <c:ptCount val="1"/>
                <c:pt idx="0">
                  <c:v>Gender gap</c:v>
                </c:pt>
              </c:strCache>
            </c:strRef>
          </c:tx>
          <c:spPr>
            <a:solidFill>
              <a:srgbClr val="8DC63F"/>
            </a:solidFill>
            <a:ln w="6350" cmpd="sng">
              <a:noFill/>
              <a:round/>
            </a:ln>
            <a:effectLst/>
          </c:spPr>
          <c:invertIfNegative val="0"/>
          <c:dPt>
            <c:idx val="4"/>
            <c:invertIfNegative val="0"/>
            <c:bubble3D val="0"/>
          </c:dPt>
          <c:dPt>
            <c:idx val="6"/>
            <c:invertIfNegative val="0"/>
            <c:bubble3D val="0"/>
          </c:dPt>
          <c:dPt>
            <c:idx val="7"/>
            <c:invertIfNegative val="0"/>
            <c:bubble3D val="0"/>
            <c:spPr>
              <a:pattFill prst="wdUpDiag">
                <a:fgClr>
                  <a:srgbClr val="8DC63F"/>
                </a:fgClr>
                <a:bgClr>
                  <a:schemeClr val="bg1"/>
                </a:bgClr>
              </a:pattFill>
              <a:ln w="6350" cmpd="sng">
                <a:noFill/>
                <a:round/>
              </a:ln>
              <a:effectLst/>
            </c:spPr>
          </c:dPt>
          <c:dPt>
            <c:idx val="8"/>
            <c:invertIfNegative val="0"/>
            <c:bubble3D val="0"/>
          </c:dPt>
          <c:dPt>
            <c:idx val="10"/>
            <c:invertIfNegative val="0"/>
            <c:bubble3D val="0"/>
          </c:dPt>
          <c:cat>
            <c:strRef>
              <c:f>LFP!$L$6:$L$16</c:f>
              <c:strCache>
                <c:ptCount val="11"/>
                <c:pt idx="0">
                  <c:v>Sweden</c:v>
                </c:pt>
                <c:pt idx="1">
                  <c:v>France</c:v>
                </c:pt>
                <c:pt idx="2">
                  <c:v>Germany</c:v>
                </c:pt>
                <c:pt idx="3">
                  <c:v>New Zealand</c:v>
                </c:pt>
                <c:pt idx="4">
                  <c:v>United Kingdom</c:v>
                </c:pt>
                <c:pt idx="5">
                  <c:v>Australia</c:v>
                </c:pt>
                <c:pt idx="6">
                  <c:v>United States</c:v>
                </c:pt>
                <c:pt idx="7">
                  <c:v>OECD average</c:v>
                </c:pt>
                <c:pt idx="8">
                  <c:v>China</c:v>
                </c:pt>
                <c:pt idx="9">
                  <c:v>Japan</c:v>
                </c:pt>
                <c:pt idx="10">
                  <c:v>Korea</c:v>
                </c:pt>
              </c:strCache>
            </c:strRef>
          </c:cat>
          <c:val>
            <c:numRef>
              <c:f>LFP!$O$6:$O$16</c:f>
              <c:numCache>
                <c:formatCode>0.00</c:formatCode>
                <c:ptCount val="11"/>
                <c:pt idx="0">
                  <c:v>3.6154423740755419</c:v>
                </c:pt>
                <c:pt idx="1">
                  <c:v>7.9846107247311409</c:v>
                </c:pt>
                <c:pt idx="2">
                  <c:v>9.0843961309735448</c:v>
                </c:pt>
                <c:pt idx="3">
                  <c:v>10.183868224436154</c:v>
                </c:pt>
                <c:pt idx="4">
                  <c:v>10.314842935922613</c:v>
                </c:pt>
                <c:pt idx="5">
                  <c:v>11.48320265042608</c:v>
                </c:pt>
                <c:pt idx="6">
                  <c:v>11.540694485908958</c:v>
                </c:pt>
                <c:pt idx="7">
                  <c:v>12.212421753099132</c:v>
                </c:pt>
                <c:pt idx="8">
                  <c:v>14.024508209259452</c:v>
                </c:pt>
                <c:pt idx="9" formatCode="General">
                  <c:v>18.238064929712593</c:v>
                </c:pt>
                <c:pt idx="10" formatCode="General">
                  <c:v>20.789862515416772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1815040"/>
        <c:axId val="41816832"/>
      </c:barChart>
      <c:lineChart>
        <c:grouping val="standard"/>
        <c:varyColors val="0"/>
        <c:ser>
          <c:idx val="0"/>
          <c:order val="1"/>
          <c:tx>
            <c:strRef>
              <c:f>LFP!$M$5</c:f>
              <c:strCache>
                <c:ptCount val="1"/>
                <c:pt idx="0">
                  <c:v>Male</c:v>
                </c:pt>
              </c:strCache>
            </c:strRef>
          </c:tx>
          <c:spPr>
            <a:ln w="6350" cap="rnd" cmpd="sng" algn="ctr">
              <a:noFill/>
              <a:prstDash val="solid"/>
              <a:round/>
            </a:ln>
            <a:effectLst/>
            <a:extLst>
              <a:ext uri="{91240B29-F687-4F45-9708-019B960494DF}">
                <a14:hiddenLine xmlns:a14="http://schemas.microsoft.com/office/drawing/2010/main" w="6350" cap="rnd" cmpd="sng" algn="ctr">
                  <a:solidFill>
                    <a:sysClr val="windowText" lastClr="000000"/>
                  </a:solidFill>
                  <a:prstDash val="solid"/>
                  <a:round/>
                </a14:hiddenLine>
              </a:ext>
            </a:extLst>
          </c:spPr>
          <c:marker>
            <c:symbol val="diamond"/>
            <c:size val="12"/>
            <c:spPr>
              <a:solidFill>
                <a:schemeClr val="accent1"/>
              </a:solidFill>
              <a:ln w="3175">
                <a:noFill/>
                <a:prstDash val="solid"/>
              </a:ln>
              <a:effectLst/>
              <a:extLst/>
            </c:spPr>
          </c:marker>
          <c:val>
            <c:numRef>
              <c:f>LFP!$M$6:$M$16</c:f>
              <c:numCache>
                <c:formatCode>General</c:formatCode>
                <c:ptCount val="11"/>
                <c:pt idx="0">
                  <c:v>83.509028243635186</c:v>
                </c:pt>
                <c:pt idx="1">
                  <c:v>75.299757621830437</c:v>
                </c:pt>
                <c:pt idx="2">
                  <c:v>82.138100552436015</c:v>
                </c:pt>
                <c:pt idx="3">
                  <c:v>84.239018593518793</c:v>
                </c:pt>
                <c:pt idx="4">
                  <c:v>82.822033037150021</c:v>
                </c:pt>
                <c:pt idx="5">
                  <c:v>82.708019598568271</c:v>
                </c:pt>
                <c:pt idx="6">
                  <c:v>78.475867908552075</c:v>
                </c:pt>
                <c:pt idx="7">
                  <c:v>79.661201753932588</c:v>
                </c:pt>
                <c:pt idx="8">
                  <c:v>84.323600573920018</c:v>
                </c:pt>
                <c:pt idx="9">
                  <c:v>84.983286191823098</c:v>
                </c:pt>
                <c:pt idx="10">
                  <c:v>78.645200817973716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LFP!$N$5</c:f>
              <c:strCache>
                <c:ptCount val="1"/>
                <c:pt idx="0">
                  <c:v>Female</c:v>
                </c:pt>
              </c:strCache>
            </c:strRef>
          </c:tx>
          <c:spPr>
            <a:ln w="6350" cap="rnd" cmpd="sng" algn="ctr">
              <a:noFill/>
              <a:prstDash val="solid"/>
              <a:round/>
            </a:ln>
            <a:effectLst/>
            <a:extLst>
              <a:ext uri="{91240B29-F687-4F45-9708-019B960494DF}">
                <a14:hiddenLine xmlns:a14="http://schemas.microsoft.com/office/drawing/2010/main" w="6350" cap="rnd" cmpd="sng" algn="ctr">
                  <a:solidFill>
                    <a:sysClr val="windowText" lastClr="000000"/>
                  </a:solidFill>
                  <a:prstDash val="solid"/>
                  <a:round/>
                </a14:hiddenLine>
              </a:ext>
            </a:extLst>
          </c:spPr>
          <c:marker>
            <c:symbol val="diamond"/>
            <c:size val="11"/>
            <c:spPr>
              <a:solidFill>
                <a:srgbClr val="E38C0B"/>
              </a:solidFill>
              <a:ln w="3175">
                <a:noFill/>
                <a:prstDash val="solid"/>
              </a:ln>
              <a:effectLst/>
              <a:extLst/>
            </c:spPr>
          </c:marker>
          <c:val>
            <c:numRef>
              <c:f>LFP!$N$6:$N$16</c:f>
              <c:numCache>
                <c:formatCode>General</c:formatCode>
                <c:ptCount val="11"/>
                <c:pt idx="0">
                  <c:v>79.893585869559644</c:v>
                </c:pt>
                <c:pt idx="1">
                  <c:v>67.315146897099297</c:v>
                </c:pt>
                <c:pt idx="2">
                  <c:v>73.05370442146247</c:v>
                </c:pt>
                <c:pt idx="3">
                  <c:v>74.055150369082639</c:v>
                </c:pt>
                <c:pt idx="4">
                  <c:v>72.507190101227408</c:v>
                </c:pt>
                <c:pt idx="5">
                  <c:v>71.224816948142191</c:v>
                </c:pt>
                <c:pt idx="6">
                  <c:v>66.935173422643118</c:v>
                </c:pt>
                <c:pt idx="7">
                  <c:v>67.448780000833452</c:v>
                </c:pt>
                <c:pt idx="8">
                  <c:v>70.299092364660567</c:v>
                </c:pt>
                <c:pt idx="9">
                  <c:v>66.745221262110505</c:v>
                </c:pt>
                <c:pt idx="10">
                  <c:v>57.855338302556945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dropLines>
          <c:spPr>
            <a:ln>
              <a:solidFill>
                <a:schemeClr val="bg2">
                  <a:lumMod val="10000"/>
                </a:schemeClr>
              </a:solidFill>
              <a:prstDash val="dash"/>
            </a:ln>
          </c:spPr>
        </c:dropLines>
        <c:marker val="1"/>
        <c:smooth val="0"/>
        <c:axId val="41815040"/>
        <c:axId val="41816832"/>
      </c:lineChart>
      <c:catAx>
        <c:axId val="41815040"/>
        <c:scaling>
          <c:orientation val="minMax"/>
        </c:scaling>
        <c:delete val="0"/>
        <c:axPos val="b"/>
        <c:majorTickMark val="out"/>
        <c:minorTickMark val="none"/>
        <c:tickLblPos val="low"/>
        <c:spPr>
          <a:noFill/>
          <a:ln w="9525">
            <a:solidFill>
              <a:schemeClr val="bg1">
                <a:lumMod val="65000"/>
              </a:schemeClr>
            </a:solidFill>
            <a:prstDash val="soli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c:spPr>
        <c:txPr>
          <a:bodyPr rot="-2700000" vert="horz"/>
          <a:lstStyle/>
          <a:p>
            <a:pPr>
              <a:defRPr sz="1100">
                <a:latin typeface="Arial Narrow" panose="020B0606020202030204" pitchFamily="34" charset="0"/>
              </a:defRPr>
            </a:pPr>
            <a:endParaRPr lang="en-US"/>
          </a:p>
        </c:txPr>
        <c:crossAx val="41816832"/>
        <c:crosses val="autoZero"/>
        <c:auto val="1"/>
        <c:lblAlgn val="ctr"/>
        <c:lblOffset val="0"/>
        <c:tickLblSkip val="1"/>
        <c:noMultiLvlLbl val="0"/>
      </c:catAx>
      <c:valAx>
        <c:axId val="41816832"/>
        <c:scaling>
          <c:orientation val="minMax"/>
        </c:scaling>
        <c:delete val="0"/>
        <c:axPos val="l"/>
        <c:majorGridlines>
          <c:spPr>
            <a:ln w="9525" cmpd="sng">
              <a:solidFill>
                <a:schemeClr val="bg1">
                  <a:lumMod val="65000"/>
                </a:schemeClr>
              </a:solidFill>
              <a:prstDash val="solid"/>
            </a:ln>
          </c:spPr>
        </c:majorGridlines>
        <c:title>
          <c:tx>
            <c:rich>
              <a:bodyPr rot="0" vert="horz"/>
              <a:lstStyle/>
              <a:p>
                <a:pPr algn="l">
                  <a:defRPr b="0"/>
                </a:pPr>
                <a:r>
                  <a:rPr lang="en-US" b="0" dirty="0" err="1"/>
                  <a:t>Labour</a:t>
                </a:r>
                <a:r>
                  <a:rPr lang="en-US" b="0" dirty="0"/>
                  <a:t> force participation </a:t>
                </a:r>
                <a:r>
                  <a:rPr lang="en-US" b="0" dirty="0" smtClean="0"/>
                  <a:t>rate (%)</a:t>
                </a:r>
                <a:endParaRPr lang="en-US" b="0" dirty="0"/>
              </a:p>
            </c:rich>
          </c:tx>
          <c:layout>
            <c:manualLayout>
              <c:xMode val="edge"/>
              <c:yMode val="edge"/>
              <c:x val="0"/>
              <c:y val="8.1672544770832092E-2"/>
            </c:manualLayout>
          </c:layout>
          <c:overlay val="0"/>
        </c:title>
        <c:numFmt formatCode="General" sourceLinked="0"/>
        <c:majorTickMark val="out"/>
        <c:minorTickMark val="none"/>
        <c:tickLblPos val="nextTo"/>
        <c:spPr>
          <a:noFill/>
          <a:ln w="9525">
            <a:solidFill>
              <a:schemeClr val="bg1">
                <a:lumMod val="65000"/>
              </a:schemeClr>
            </a:solidFill>
            <a:prstDash val="soli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41815040"/>
        <c:crosses val="autoZero"/>
        <c:crossBetween val="between"/>
      </c:valAx>
      <c:spPr>
        <a:noFill/>
        <a:ln w="9525">
          <a:noFill/>
        </a:ln>
      </c:spPr>
    </c:plotArea>
    <c:legend>
      <c:legendPos val="t"/>
      <c:layout>
        <c:manualLayout>
          <c:xMode val="edge"/>
          <c:yMode val="edge"/>
          <c:x val="4.3487709184576201E-2"/>
          <c:y val="0"/>
          <c:w val="0.95651224163683379"/>
          <c:h val="7.4703011413679007E-2"/>
        </c:manualLayout>
      </c:layout>
      <c:overlay val="1"/>
      <c:spPr>
        <a:solidFill>
          <a:srgbClr val="EAEAEA"/>
        </a:solidFill>
        <a:ln>
          <a:noFill/>
          <a:round/>
        </a:ln>
        <a:effectLst/>
        <a:extLst>
          <a:ext uri="{91240B29-F687-4F45-9708-019B960494DF}">
            <a14:hiddenLine xmlns:a14="http://schemas.microsoft.com/office/drawing/2010/main">
              <a:noFill/>
              <a:round/>
            </a14:hiddenLine>
          </a:ext>
        </a:extLst>
      </c:spPr>
    </c:legend>
    <c:plotVisOnly val="1"/>
    <c:dispBlanksAs val="gap"/>
    <c:showDLblsOverMax val="1"/>
  </c:chart>
  <c:spPr>
    <a:noFill/>
    <a:ln w="9525" cap="flat" cmpd="sng" algn="ctr">
      <a:noFill/>
      <a:prstDash val="solid"/>
      <a:round/>
    </a:ln>
    <a:effectLst/>
    <a:extLst>
      <a:ext uri="{909E8E84-426E-40DD-AFC4-6F175D3DCCD1}">
        <a14:hiddenFill xmlns:a14="http://schemas.microsoft.com/office/drawing/2010/main">
          <a:solidFill>
            <a:sysClr val="window" lastClr="FFFFFF"/>
          </a:solidFill>
        </a14:hiddenFill>
      </a:ext>
      <a:ext uri="{91240B29-F687-4F45-9708-019B960494DF}">
        <a14:hiddenLine xmlns:a14="http://schemas.microsoft.com/office/drawing/2010/main" w="9525" cap="flat" cmpd="sng" algn="ctr">
          <a:solidFill>
            <a:sysClr val="windowText" lastClr="000000">
              <a:tint val="75000"/>
              <a:shade val="95000"/>
              <a:satMod val="105000"/>
            </a:sysClr>
          </a:solidFill>
          <a:prstDash val="solid"/>
          <a:round/>
        </a14:hiddenLine>
      </a:ext>
    </a:extLst>
  </c:spPr>
  <c:txPr>
    <a:bodyPr/>
    <a:lstStyle/>
    <a:p>
      <a:pPr>
        <a:defRPr sz="1100">
          <a:solidFill>
            <a:srgbClr val="000000"/>
          </a:solidFill>
          <a:latin typeface="Arial Narrow" panose="020B0606020202030204" pitchFamily="34" charset="0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2809634774928142E-2"/>
          <c:y val="0.12954129605999457"/>
          <c:w val="0.93899233052204389"/>
          <c:h val="0.63931010870587024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GPG!$M$5</c:f>
              <c:strCache>
                <c:ptCount val="1"/>
                <c:pt idx="0">
                  <c:v>Gender gap</c:v>
                </c:pt>
              </c:strCache>
            </c:strRef>
          </c:tx>
          <c:spPr>
            <a:solidFill>
              <a:srgbClr val="8DC63F"/>
            </a:solidFill>
            <a:ln w="6350" cmpd="sng">
              <a:noFill/>
              <a:round/>
            </a:ln>
            <a:effectLst/>
          </c:spPr>
          <c:invertIfNegative val="0"/>
          <c:dPt>
            <c:idx val="3"/>
            <c:invertIfNegative val="0"/>
            <c:bubble3D val="0"/>
            <c:spPr>
              <a:pattFill prst="wdUpDiag">
                <a:fgClr>
                  <a:srgbClr val="8DC63F"/>
                </a:fgClr>
                <a:bgClr>
                  <a:schemeClr val="bg1"/>
                </a:bgClr>
              </a:pattFill>
              <a:ln w="6350" cmpd="sng">
                <a:noFill/>
                <a:round/>
              </a:ln>
              <a:effectLst/>
            </c:spPr>
          </c:dPt>
          <c:dPt>
            <c:idx val="4"/>
            <c:invertIfNegative val="0"/>
            <c:bubble3D val="0"/>
          </c:dPt>
          <c:dPt>
            <c:idx val="6"/>
            <c:invertIfNegative val="0"/>
            <c:bubble3D val="0"/>
          </c:dPt>
          <c:dPt>
            <c:idx val="7"/>
            <c:invertIfNegative val="0"/>
            <c:bubble3D val="0"/>
          </c:dPt>
          <c:dPt>
            <c:idx val="8"/>
            <c:invertIfNegative val="0"/>
            <c:bubble3D val="0"/>
          </c:dPt>
          <c:dPt>
            <c:idx val="10"/>
            <c:invertIfNegative val="0"/>
            <c:bubble3D val="0"/>
          </c:dPt>
          <c:cat>
            <c:strRef>
              <c:f>GPG!$L$6:$L$15</c:f>
              <c:strCache>
                <c:ptCount val="10"/>
                <c:pt idx="0">
                  <c:v>New Zealand</c:v>
                </c:pt>
                <c:pt idx="1">
                  <c:v>Sweden</c:v>
                </c:pt>
                <c:pt idx="2">
                  <c:v>France</c:v>
                </c:pt>
                <c:pt idx="3">
                  <c:v>OECD average</c:v>
                </c:pt>
                <c:pt idx="4">
                  <c:v>Australia</c:v>
                </c:pt>
                <c:pt idx="5">
                  <c:v>Germany</c:v>
                </c:pt>
                <c:pt idx="6">
                  <c:v>United Kingdom</c:v>
                </c:pt>
                <c:pt idx="7">
                  <c:v>United States</c:v>
                </c:pt>
                <c:pt idx="8">
                  <c:v>Japan</c:v>
                </c:pt>
                <c:pt idx="9">
                  <c:v>Korea</c:v>
                </c:pt>
              </c:strCache>
            </c:strRef>
          </c:cat>
          <c:val>
            <c:numRef>
              <c:f>GPG!$M$6:$M$15</c:f>
              <c:numCache>
                <c:formatCode>0.00</c:formatCode>
                <c:ptCount val="10"/>
                <c:pt idx="0">
                  <c:v>6.0830001999999999</c:v>
                </c:pt>
                <c:pt idx="1">
                  <c:v>13.42</c:v>
                </c:pt>
                <c:pt idx="2">
                  <c:v>13.673</c:v>
                </c:pt>
                <c:pt idx="3">
                  <c:v>14.544718550000001</c:v>
                </c:pt>
                <c:pt idx="4">
                  <c:v>15.385</c:v>
                </c:pt>
                <c:pt idx="5">
                  <c:v>17.079999999999998</c:v>
                </c:pt>
                <c:pt idx="6">
                  <c:v>17.382999000000002</c:v>
                </c:pt>
                <c:pt idx="7">
                  <c:v>17.451000000000001</c:v>
                </c:pt>
                <c:pt idx="8">
                  <c:v>25.870999999999999</c:v>
                </c:pt>
                <c:pt idx="9" formatCode="General">
                  <c:v>36.652999999999999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2148608"/>
        <c:axId val="42150144"/>
      </c:barChart>
      <c:catAx>
        <c:axId val="42148608"/>
        <c:scaling>
          <c:orientation val="minMax"/>
        </c:scaling>
        <c:delete val="0"/>
        <c:axPos val="b"/>
        <c:majorTickMark val="out"/>
        <c:minorTickMark val="none"/>
        <c:tickLblPos val="low"/>
        <c:spPr>
          <a:noFill/>
          <a:ln w="9525">
            <a:solidFill>
              <a:schemeClr val="bg1">
                <a:lumMod val="65000"/>
              </a:schemeClr>
            </a:solidFill>
            <a:prstDash val="soli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c:spPr>
        <c:txPr>
          <a:bodyPr rot="-2700000" vert="horz"/>
          <a:lstStyle/>
          <a:p>
            <a:pPr>
              <a:defRPr sz="1100">
                <a:latin typeface="Arial Narrow" panose="020B0606020202030204" pitchFamily="34" charset="0"/>
              </a:defRPr>
            </a:pPr>
            <a:endParaRPr lang="en-US"/>
          </a:p>
        </c:txPr>
        <c:crossAx val="42150144"/>
        <c:crosses val="autoZero"/>
        <c:auto val="1"/>
        <c:lblAlgn val="ctr"/>
        <c:lblOffset val="0"/>
        <c:tickLblSkip val="1"/>
        <c:noMultiLvlLbl val="0"/>
      </c:catAx>
      <c:valAx>
        <c:axId val="42150144"/>
        <c:scaling>
          <c:orientation val="minMax"/>
        </c:scaling>
        <c:delete val="0"/>
        <c:axPos val="l"/>
        <c:majorGridlines>
          <c:spPr>
            <a:ln w="9525" cmpd="sng">
              <a:solidFill>
                <a:schemeClr val="bg1">
                  <a:lumMod val="65000"/>
                </a:schemeClr>
              </a:solidFill>
              <a:prstDash val="solid"/>
            </a:ln>
          </c:spPr>
        </c:majorGridlines>
        <c:title>
          <c:tx>
            <c:rich>
              <a:bodyPr rot="0" vert="horz"/>
              <a:lstStyle/>
              <a:p>
                <a:pPr algn="l">
                  <a:defRPr b="0"/>
                </a:pPr>
                <a:r>
                  <a:rPr lang="en-US" b="0"/>
                  <a:t>Gender pay gap (%)</a:t>
                </a:r>
              </a:p>
            </c:rich>
          </c:tx>
          <c:layout>
            <c:manualLayout>
              <c:xMode val="edge"/>
              <c:yMode val="edge"/>
              <c:x val="1.8823379390065593E-3"/>
              <c:y val="2.4901003804559667E-2"/>
            </c:manualLayout>
          </c:layout>
          <c:overlay val="0"/>
        </c:title>
        <c:numFmt formatCode="General" sourceLinked="0"/>
        <c:majorTickMark val="out"/>
        <c:minorTickMark val="none"/>
        <c:tickLblPos val="nextTo"/>
        <c:spPr>
          <a:noFill/>
          <a:ln w="9525">
            <a:solidFill>
              <a:schemeClr val="bg1">
                <a:lumMod val="65000"/>
              </a:schemeClr>
            </a:solidFill>
            <a:prstDash val="soli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42148608"/>
        <c:crosses val="autoZero"/>
        <c:crossBetween val="between"/>
      </c:valAx>
      <c:spPr>
        <a:noFill/>
        <a:ln w="9525">
          <a:noFill/>
        </a:ln>
      </c:spPr>
    </c:plotArea>
    <c:plotVisOnly val="1"/>
    <c:dispBlanksAs val="gap"/>
    <c:showDLblsOverMax val="1"/>
  </c:chart>
  <c:spPr>
    <a:noFill/>
    <a:ln w="9525" cap="flat" cmpd="sng" algn="ctr">
      <a:noFill/>
      <a:prstDash val="solid"/>
      <a:round/>
    </a:ln>
    <a:effectLst/>
    <a:extLst>
      <a:ext uri="{909E8E84-426E-40DD-AFC4-6F175D3DCCD1}">
        <a14:hiddenFill xmlns:a14="http://schemas.microsoft.com/office/drawing/2010/main">
          <a:solidFill>
            <a:sysClr val="window" lastClr="FFFFFF"/>
          </a:solidFill>
        </a14:hiddenFill>
      </a:ext>
      <a:ext uri="{91240B29-F687-4F45-9708-019B960494DF}">
        <a14:hiddenLine xmlns:a14="http://schemas.microsoft.com/office/drawing/2010/main" w="9525" cap="flat" cmpd="sng" algn="ctr">
          <a:solidFill>
            <a:sysClr val="windowText" lastClr="000000">
              <a:tint val="75000"/>
              <a:shade val="95000"/>
              <a:satMod val="105000"/>
            </a:sysClr>
          </a:solidFill>
          <a:prstDash val="solid"/>
          <a:round/>
        </a14:hiddenLine>
      </a:ext>
    </a:extLst>
  </c:spPr>
  <c:txPr>
    <a:bodyPr/>
    <a:lstStyle/>
    <a:p>
      <a:pPr>
        <a:defRPr sz="1100">
          <a:solidFill>
            <a:srgbClr val="000000"/>
          </a:solidFill>
          <a:latin typeface="Arial Narrow" panose="020B0606020202030204" pitchFamily="34" charset="0"/>
        </a:defRPr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0.2519</cdr:y>
    </cdr:from>
    <cdr:to>
      <cdr:x>0.06413</cdr:x>
      <cdr:y>0.62974</cdr:y>
    </cdr:to>
    <cdr:sp macro="" textlink="">
      <cdr:nvSpPr>
        <cdr:cNvPr id="2" name="TextBox 1"/>
        <cdr:cNvSpPr txBox="1"/>
      </cdr:nvSpPr>
      <cdr:spPr>
        <a:xfrm xmlns:a="http://schemas.openxmlformats.org/drawingml/2006/main" rot="16200000">
          <a:off x="-1175740" y="2004341"/>
          <a:ext cx="1944161" cy="52776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GB" sz="1200" b="0" dirty="0">
              <a:latin typeface="Arial Narrow" panose="020B0606020202030204" pitchFamily="34" charset="0"/>
            </a:rPr>
            <a:t>Average years of schooling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</cdr:x>
      <cdr:y>0.02838</cdr:y>
    </cdr:from>
    <cdr:to>
      <cdr:x>0.04881</cdr:x>
      <cdr:y>0.10348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0" y="142275"/>
          <a:ext cx="421765" cy="37649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GB" sz="1100" dirty="0"/>
            <a:t>%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9E37EC-C32A-43BB-B874-AEA1CA94EDEE}" type="datetimeFigureOut">
              <a:rPr lang="en-GB" smtClean="0"/>
              <a:t>24/05/2017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5625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4450" y="9445625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A93AFD-14F7-47FE-874E-15E99174B0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26451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9B5BDE-B13C-4CE7-8525-422188D06D71}" type="datetimeFigureOut">
              <a:rPr lang="en-GB" smtClean="0"/>
              <a:t>24/05/2017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23448"/>
            <a:ext cx="5444490" cy="447484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B8E301-3150-40B1-8A27-D15EBCCA08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9816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A05B1D-7938-4B4A-AB93-5EF31BEA656B}" type="slidenum">
              <a:rPr lang="en-GB">
                <a:solidFill>
                  <a:prstClr val="black"/>
                </a:solidFill>
              </a:rPr>
              <a:pPr/>
              <a:t>1</a:t>
            </a:fld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1261">
              <a:defRPr/>
            </a:pPr>
            <a:endParaRPr lang="en-GB" b="0" baseline="0" dirty="0" smtClean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EEEE6-B896-493A-935A-C356B2C8C708}" type="slidenum">
              <a:rPr lang="en-GB" smtClean="0">
                <a:solidFill>
                  <a:prstClr val="black"/>
                </a:solidFill>
              </a:rPr>
              <a:pPr/>
              <a:t>10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29546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1261">
              <a:defRPr/>
            </a:pPr>
            <a:endParaRPr lang="en-GB" b="0" baseline="0" dirty="0" smtClean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EEEE6-B896-493A-935A-C356B2C8C708}" type="slidenum">
              <a:rPr lang="en-GB" smtClean="0">
                <a:solidFill>
                  <a:prstClr val="black"/>
                </a:solidFill>
              </a:rPr>
              <a:pPr/>
              <a:t>11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295463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1261">
              <a:defRPr/>
            </a:pPr>
            <a:endParaRPr lang="en-GB" b="0" baseline="0" dirty="0" smtClean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EEEE6-B896-493A-935A-C356B2C8C708}" type="slidenum">
              <a:rPr lang="en-GB" smtClean="0">
                <a:solidFill>
                  <a:prstClr val="black"/>
                </a:solidFill>
              </a:rPr>
              <a:pPr/>
              <a:t>12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295463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B8E301-3150-40B1-8A27-D15EBCCA08C6}" type="slidenum">
              <a:rPr lang="en-GB" smtClean="0"/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4323089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B8E301-3150-40B1-8A27-D15EBCCA08C6}" type="slidenum">
              <a:rPr lang="en-GB" smtClean="0"/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4323089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50913" y="719138"/>
            <a:ext cx="4973637" cy="3729037"/>
          </a:xfrm>
        </p:spPr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A05B1D-7938-4B4A-AB93-5EF31BEA656B}" type="slidenum">
              <a:rPr lang="en-GB" smtClean="0"/>
              <a:pPr/>
              <a:t>15</a:t>
            </a:fld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4CE2AA-9086-45B4-A304-A78FC6E1408B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7252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6B34B6-823E-4E00-850B-511F858FB6B2}" type="slidenum">
              <a:rPr lang="en-GB" smtClean="0">
                <a:solidFill>
                  <a:prstClr val="black"/>
                </a:solidFill>
              </a:rPr>
              <a:pPr/>
              <a:t>2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12039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B8E301-3150-40B1-8A27-D15EBCCA08C6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6968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B8E301-3150-40B1-8A27-D15EBCCA08C6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929449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B8E301-3150-40B1-8A27-D15EBCCA08C6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929449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 smtClean="0"/>
              <a:t>Note: </a:t>
            </a:r>
            <a:r>
              <a:rPr lang="fr-FR" dirty="0" err="1" smtClean="0"/>
              <a:t>Belgium</a:t>
            </a:r>
            <a:r>
              <a:rPr lang="fr-FR" dirty="0" smtClean="0"/>
              <a:t> </a:t>
            </a:r>
            <a:r>
              <a:rPr lang="fr-FR" dirty="0" err="1" smtClean="0"/>
              <a:t>refers</a:t>
            </a:r>
            <a:r>
              <a:rPr lang="fr-FR" dirty="0" smtClean="0"/>
              <a:t> </a:t>
            </a:r>
            <a:r>
              <a:rPr lang="fr-FR" dirty="0" err="1" smtClean="0"/>
              <a:t>only</a:t>
            </a:r>
            <a:r>
              <a:rPr lang="fr-FR" dirty="0" smtClean="0"/>
              <a:t> to French</a:t>
            </a:r>
            <a:r>
              <a:rPr lang="fr-FR" baseline="0" dirty="0" smtClean="0"/>
              <a:t> and </a:t>
            </a:r>
            <a:r>
              <a:rPr lang="fr-FR" baseline="0" dirty="0" err="1" smtClean="0"/>
              <a:t>German-speaking</a:t>
            </a:r>
            <a:r>
              <a:rPr lang="fr-FR" baseline="0" dirty="0" smtClean="0"/>
              <a:t> </a:t>
            </a:r>
            <a:r>
              <a:rPr lang="fr-FR" baseline="0" dirty="0" err="1" smtClean="0"/>
              <a:t>communities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57A4BC-5347-40DF-8CB7-B27E4ECEA6FC}" type="slidenum">
              <a:rPr lang="de-DE" smtClean="0"/>
              <a:pPr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377397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608810-39BA-4863-BECB-AE5327A3FFCE}" type="slidenum">
              <a:rPr lang="en-GB" smtClean="0"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897218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buFont typeface="Arial" panose="020B0604020202020204" pitchFamily="34" charset="0"/>
              <a:buNone/>
            </a:pPr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B8E301-3150-40B1-8A27-D15EBCCA08C6}" type="slidenum">
              <a:rPr lang="en-GB" smtClean="0"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929449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1261">
              <a:defRPr/>
            </a:pPr>
            <a:endParaRPr lang="en-GB" b="0" baseline="0" dirty="0" smtClean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EEEE6-B896-493A-935A-C356B2C8C708}" type="slidenum">
              <a:rPr lang="en-GB" smtClean="0">
                <a:solidFill>
                  <a:prstClr val="black"/>
                </a:solidFill>
              </a:rPr>
              <a:pPr/>
              <a:t>9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29546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Imag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000" y="2628508"/>
            <a:ext cx="2628000" cy="4229631"/>
          </a:xfrm>
          <a:prstGeom prst="rect">
            <a:avLst/>
          </a:prstGeom>
        </p:spPr>
      </p:pic>
      <p:pic>
        <p:nvPicPr>
          <p:cNvPr id="36" name="Imag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508"/>
            <a:ext cx="2628000" cy="4229631"/>
          </a:xfrm>
          <a:prstGeom prst="rect">
            <a:avLst/>
          </a:prstGeom>
        </p:spPr>
      </p:pic>
      <p:sp>
        <p:nvSpPr>
          <p:cNvPr id="8" name="Title 7"/>
          <p:cNvSpPr>
            <a:spLocks noGrp="1"/>
          </p:cNvSpPr>
          <p:nvPr>
            <p:ph type="ctrTitle" hasCustomPrompt="1"/>
          </p:nvPr>
        </p:nvSpPr>
        <p:spPr>
          <a:xfrm>
            <a:off x="1368000" y="2480400"/>
            <a:ext cx="6300000" cy="1267200"/>
          </a:xfrm>
          <a:prstGeom prst="rect">
            <a:avLst/>
          </a:prstGeom>
        </p:spPr>
        <p:txBody>
          <a:bodyPr lIns="90000" rIns="90000" anchor="b">
            <a:spAutoFit/>
          </a:bodyPr>
          <a:lstStyle>
            <a:lvl1pPr>
              <a:lnSpc>
                <a:spcPts val="4500"/>
              </a:lnSpc>
              <a:defRPr sz="4500" cap="all" baseline="0">
                <a:solidFill>
                  <a:schemeClr val="bg1"/>
                </a:solidFill>
              </a:defRPr>
            </a:lvl1pPr>
          </a:lstStyle>
          <a:p>
            <a:r>
              <a:rPr kumimoji="0" lang="en-US" dirty="0" smtClean="0"/>
              <a:t>Click to edit Presentation title</a:t>
            </a:r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 hasCustomPrompt="1"/>
          </p:nvPr>
        </p:nvSpPr>
        <p:spPr>
          <a:xfrm>
            <a:off x="1368000" y="3805200"/>
            <a:ext cx="6300000" cy="352800"/>
          </a:xfrm>
        </p:spPr>
        <p:txBody>
          <a:bodyPr lIns="90000" rIns="90000">
            <a:spAutoFit/>
          </a:bodyPr>
          <a:lstStyle>
            <a:lvl1pPr marL="0" indent="0" algn="l">
              <a:lnSpc>
                <a:spcPts val="2000"/>
              </a:lnSpc>
              <a:spcBef>
                <a:spcPts val="0"/>
              </a:spcBef>
              <a:buNone/>
              <a:defRPr sz="1800" baseline="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dirty="0" smtClean="0"/>
              <a:t>Click to </a:t>
            </a:r>
            <a:r>
              <a:rPr kumimoji="0" lang="fr-FR" dirty="0" err="1" smtClean="0"/>
              <a:t>edit</a:t>
            </a:r>
            <a:r>
              <a:rPr kumimoji="0" lang="fr-FR" dirty="0" smtClean="0"/>
              <a:t> </a:t>
            </a:r>
            <a:r>
              <a:rPr kumimoji="0" lang="fr-FR" dirty="0" err="1" smtClean="0"/>
              <a:t>Subtitle</a:t>
            </a:r>
            <a:endParaRPr kumimoji="0" lang="en-US" dirty="0"/>
          </a:p>
        </p:txBody>
      </p:sp>
      <p:pic>
        <p:nvPicPr>
          <p:cNvPr id="37" name="Image 1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1200" y="432000"/>
            <a:ext cx="692307" cy="1440000"/>
          </a:xfrm>
          <a:prstGeom prst="rect">
            <a:avLst/>
          </a:prstGeom>
        </p:spPr>
      </p:pic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403200" y="6411600"/>
            <a:ext cx="90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baseline="0">
                <a:solidFill>
                  <a:schemeClr val="bg1"/>
                </a:solidFill>
                <a:latin typeface="Arial"/>
              </a:defRPr>
            </a:lvl1pPr>
          </a:lstStyle>
          <a:p>
            <a:fld id="{D9C2003A-45AF-428E-9710-92554114FA66}" type="datetime1">
              <a:rPr lang="en-GB" smtClean="0"/>
              <a:t>24/05/2017</a:t>
            </a:fld>
            <a:endParaRPr lang="en-GB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68000" y="6411600"/>
            <a:ext cx="468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kern="1200" baseline="0">
                <a:solidFill>
                  <a:schemeClr val="bg1"/>
                </a:solidFill>
                <a:latin typeface="Arial"/>
              </a:defRPr>
            </a:lvl1pPr>
          </a:lstStyle>
          <a:p>
            <a:endParaRPr lang="en-GB" dirty="0"/>
          </a:p>
        </p:txBody>
      </p:sp>
      <p:pic>
        <p:nvPicPr>
          <p:cNvPr id="10" name="Imag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000" y="6055200"/>
            <a:ext cx="1742400" cy="57882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eaLnBrk="1" latinLnBrk="0" hangingPunct="1">
              <a:defRPr/>
            </a:lvl1pPr>
            <a:lvl2pPr eaLnBrk="1" latinLnBrk="0" hangingPunct="1">
              <a:defRPr/>
            </a:lvl2pPr>
            <a:lvl3pPr eaLnBrk="1" latinLnBrk="0" hangingPunct="1">
              <a:defRPr/>
            </a:lvl3pPr>
            <a:lvl4pPr eaLnBrk="1" latinLnBrk="0" hangingPunct="1">
              <a:defRPr/>
            </a:lvl4pPr>
            <a:lvl5pPr eaLnBrk="1" latinLnBrk="0" hangingPunct="1">
              <a:defRPr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403200" y="6411600"/>
            <a:ext cx="90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baseline="0">
                <a:solidFill>
                  <a:srgbClr val="727272"/>
                </a:solidFill>
                <a:latin typeface="Arial"/>
              </a:defRPr>
            </a:lvl1pPr>
          </a:lstStyle>
          <a:p>
            <a:fld id="{13BBDCF1-D6FB-457C-A746-60B726CEB076}" type="datetime1">
              <a:rPr lang="en-GB" smtClean="0"/>
              <a:t>24/05/2017</a:t>
            </a:fld>
            <a:endParaRPr lang="en-GB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68000" y="6411600"/>
            <a:ext cx="468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kern="1200" baseline="0">
                <a:solidFill>
                  <a:srgbClr val="727272"/>
                </a:solidFill>
                <a:latin typeface="Arial"/>
              </a:defRPr>
            </a:lvl1pPr>
          </a:lstStyle>
          <a:p>
            <a:endParaRPr lang="en-GB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0000" y="6411600"/>
            <a:ext cx="342000" cy="244800"/>
          </a:xfrm>
          <a:prstGeom prst="rect">
            <a:avLst/>
          </a:prstGeom>
        </p:spPr>
        <p:txBody>
          <a:bodyPr vert="horz" wrap="none" lIns="91440" tIns="45720" rIns="91440" bIns="45720" rtlCol="0" anchor="t" anchorCtr="0"/>
          <a:lstStyle>
            <a:lvl1pPr algn="r">
              <a:defRPr sz="1000" baseline="0">
                <a:solidFill>
                  <a:schemeClr val="bg1"/>
                </a:solidFill>
                <a:latin typeface="Arial"/>
              </a:defRPr>
            </a:lvl1pPr>
          </a:lstStyle>
          <a:p>
            <a:fld id="{76888B80-F1B7-4349-9226-47D30622797E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1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1080000" y="237600"/>
            <a:ext cx="7416000" cy="1022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/>
            </a:lvl1pPr>
          </a:lstStyle>
          <a:p>
            <a:r>
              <a:rPr lang="en-US" dirty="0" smtClean="0"/>
              <a:t>Click to edit Slide title</a:t>
            </a:r>
            <a:br>
              <a:rPr lang="en-US" dirty="0" smtClean="0"/>
            </a:br>
            <a:r>
              <a:rPr lang="en-US" dirty="0" smtClean="0"/>
              <a:t>Slide title can be extended to two lines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193600" y="5328000"/>
            <a:ext cx="950407" cy="1530000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9600" y="468000"/>
            <a:ext cx="692308" cy="1440000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1260000" y="2928144"/>
            <a:ext cx="6624000" cy="1041311"/>
          </a:xfrm>
        </p:spPr>
        <p:txBody>
          <a:bodyPr anchor="ctr" anchorCtr="0">
            <a:spAutoFit/>
          </a:bodyPr>
          <a:lstStyle>
            <a:lvl1pPr algn="ctr">
              <a:lnSpc>
                <a:spcPts val="3700"/>
              </a:lnSpc>
              <a:defRPr sz="3700" b="0" i="0"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Section Header title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403200" y="6411600"/>
            <a:ext cx="90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baseline="0">
                <a:solidFill>
                  <a:schemeClr val="bg1"/>
                </a:solidFill>
                <a:latin typeface="Arial"/>
              </a:defRPr>
            </a:lvl1pPr>
          </a:lstStyle>
          <a:p>
            <a:fld id="{A71DED79-1B65-419B-8AF7-68BC085A3B58}" type="datetime1">
              <a:rPr lang="en-GB" smtClean="0"/>
              <a:t>24/05/2017</a:t>
            </a:fld>
            <a:endParaRPr lang="en-GB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68000" y="6411600"/>
            <a:ext cx="468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kern="1200" baseline="0">
                <a:solidFill>
                  <a:schemeClr val="bg1"/>
                </a:solidFill>
                <a:latin typeface="Arial"/>
              </a:defRPr>
            </a:lvl1pPr>
          </a:lstStyle>
          <a:p>
            <a:endParaRPr lang="en-GB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0000" y="6411600"/>
            <a:ext cx="342000" cy="244800"/>
          </a:xfrm>
          <a:prstGeom prst="rect">
            <a:avLst/>
          </a:prstGeom>
        </p:spPr>
        <p:txBody>
          <a:bodyPr vert="horz" wrap="none" lIns="91440" tIns="45720" rIns="91440" bIns="45720" rtlCol="0" anchor="t" anchorCtr="0"/>
          <a:lstStyle>
            <a:lvl1pPr algn="r">
              <a:defRPr sz="1000" baseline="0">
                <a:solidFill>
                  <a:schemeClr val="tx2"/>
                </a:solidFill>
                <a:latin typeface="Arial"/>
              </a:defRPr>
            </a:lvl1pPr>
          </a:lstStyle>
          <a:p>
            <a:fld id="{76888B80-F1B7-4349-9226-47D30622797E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eaLnBrk="1" latinLnBrk="0" hangingPunct="1">
              <a:defRPr/>
            </a:lvl1pPr>
            <a:lvl2pPr eaLnBrk="1" latinLnBrk="0" hangingPunct="1">
              <a:defRPr/>
            </a:lvl2pPr>
            <a:lvl3pPr eaLnBrk="1" latinLnBrk="0" hangingPunct="1">
              <a:defRPr/>
            </a:lvl3pPr>
            <a:lvl4pPr eaLnBrk="1" latinLnBrk="0" hangingPunct="1">
              <a:defRPr/>
            </a:lvl4pPr>
            <a:lvl5pPr eaLnBrk="1" latinLnBrk="0" hangingPunct="1">
              <a:defRPr/>
            </a:lvl5pPr>
          </a:lstStyle>
          <a:p>
            <a:pPr lvl="0" eaLnBrk="1" latinLnBrk="0" hangingPunct="1"/>
            <a:r>
              <a:rPr lang="fr-FR" dirty="0" smtClean="0"/>
              <a:t>Cliquez pour modifier les styles du texte du masque</a:t>
            </a:r>
            <a:endParaRPr lang="en-US" dirty="0" smtClean="0"/>
          </a:p>
          <a:p>
            <a:pPr lvl="1" eaLnBrk="1" latinLnBrk="0" hangingPunct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 eaLnBrk="1" latinLnBrk="0" hangingPunct="1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 eaLnBrk="1" latinLnBrk="0" hangingPunct="1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 eaLnBrk="1" latinLnBrk="0" hangingPunct="1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kumimoji="0"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403200" y="6411600"/>
            <a:ext cx="90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baseline="0">
                <a:solidFill>
                  <a:srgbClr val="727272"/>
                </a:solidFill>
                <a:latin typeface="Arial"/>
              </a:defRPr>
            </a:lvl1pPr>
          </a:lstStyle>
          <a:p>
            <a:fld id="{C382DBFA-363E-4091-A8E7-F1CBB847C2D3}" type="datetime1">
              <a:rPr lang="en-GB" smtClean="0"/>
              <a:t>24/05/2017</a:t>
            </a:fld>
            <a:endParaRPr lang="en-GB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68000" y="6411600"/>
            <a:ext cx="468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kern="1200" baseline="0">
                <a:solidFill>
                  <a:srgbClr val="727272"/>
                </a:solidFill>
                <a:latin typeface="Arial"/>
              </a:defRPr>
            </a:lvl1pPr>
          </a:lstStyle>
          <a:p>
            <a:endParaRPr lang="en-GB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0000" y="6411600"/>
            <a:ext cx="342000" cy="244800"/>
          </a:xfrm>
          <a:prstGeom prst="rect">
            <a:avLst/>
          </a:prstGeom>
        </p:spPr>
        <p:txBody>
          <a:bodyPr vert="horz" wrap="none" lIns="91440" tIns="45720" rIns="91440" bIns="45720" rtlCol="0" anchor="t" anchorCtr="0"/>
          <a:lstStyle>
            <a:lvl1pPr algn="r">
              <a:defRPr sz="1000" baseline="0">
                <a:solidFill>
                  <a:schemeClr val="bg1"/>
                </a:solidFill>
                <a:latin typeface="Arial"/>
              </a:defRPr>
            </a:lvl1pPr>
          </a:lstStyle>
          <a:p>
            <a:fld id="{B487F468-C50D-468C-9908-6CDA82CD9493}" type="slidenum">
              <a:rPr lang="en-GB" smtClean="0">
                <a:solidFill>
                  <a:prstClr val="white"/>
                </a:solidFill>
              </a:rPr>
              <a:pPr/>
              <a:t>‹#›</a:t>
            </a:fld>
            <a:endParaRPr lang="en-GB">
              <a:solidFill>
                <a:prstClr val="white"/>
              </a:solidFill>
            </a:endParaRPr>
          </a:p>
        </p:txBody>
      </p:sp>
      <p:sp>
        <p:nvSpPr>
          <p:cNvPr id="11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1080000" y="237600"/>
            <a:ext cx="7416000" cy="1022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 smtClean="0"/>
              <a:t>Cliquez pour modifier le titre</a:t>
            </a:r>
            <a:br>
              <a:rPr lang="fr-FR" dirty="0" smtClean="0"/>
            </a:br>
            <a:r>
              <a:rPr lang="fr-FR" dirty="0" smtClean="0"/>
              <a:t>Le titre peut-être étendu sur deux lignes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506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Image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3600" y="5328184"/>
            <a:ext cx="950407" cy="1529631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 bwMode="auto">
          <a:xfrm>
            <a:off x="504000" y="1306800"/>
            <a:ext cx="8154000" cy="0"/>
          </a:xfrm>
          <a:prstGeom prst="rect">
            <a:avLst/>
          </a:prstGeom>
          <a:noFill/>
          <a:ln w="6350" cap="flat" cmpd="sng" algn="ctr">
            <a:solidFill>
              <a:srgbClr val="727272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 65 Medium" pitchFamily="34" charset="0"/>
            </a:endParaRPr>
          </a:p>
        </p:txBody>
      </p:sp>
      <p:pic>
        <p:nvPicPr>
          <p:cNvPr id="24" name="Image 7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00400" y="288000"/>
            <a:ext cx="458653" cy="954000"/>
          </a:xfrm>
          <a:prstGeom prst="rect">
            <a:avLst/>
          </a:prstGeom>
        </p:spPr>
      </p:pic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68000" y="1602000"/>
            <a:ext cx="8218800" cy="45252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 dirty="0"/>
          </a:p>
        </p:txBody>
      </p:sp>
      <p:sp>
        <p:nvSpPr>
          <p:cNvPr id="25" name="Title Placeholder 1"/>
          <p:cNvSpPr>
            <a:spLocks noGrp="1"/>
          </p:cNvSpPr>
          <p:nvPr>
            <p:ph type="title"/>
          </p:nvPr>
        </p:nvSpPr>
        <p:spPr>
          <a:xfrm>
            <a:off x="1080000" y="237600"/>
            <a:ext cx="7416000" cy="1022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Slide title</a:t>
            </a:r>
            <a:br>
              <a:rPr lang="en-US" dirty="0" smtClean="0"/>
            </a:br>
            <a:r>
              <a:rPr lang="en-US" dirty="0" smtClean="0"/>
              <a:t>Slide title can be extended to two lines</a:t>
            </a:r>
            <a:endParaRPr lang="en-US" dirty="0"/>
          </a:p>
        </p:txBody>
      </p:sp>
      <p:sp>
        <p:nvSpPr>
          <p:cNvPr id="26" name="Date Placeholder 3"/>
          <p:cNvSpPr>
            <a:spLocks noGrp="1"/>
          </p:cNvSpPr>
          <p:nvPr>
            <p:ph type="dt" sz="half" idx="2"/>
          </p:nvPr>
        </p:nvSpPr>
        <p:spPr>
          <a:xfrm>
            <a:off x="403200" y="6411600"/>
            <a:ext cx="90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baseline="0">
                <a:solidFill>
                  <a:srgbClr val="727272"/>
                </a:solidFill>
                <a:latin typeface="Arial"/>
              </a:defRPr>
            </a:lvl1pPr>
          </a:lstStyle>
          <a:p>
            <a:fld id="{3B14C734-F5E2-4BE7-B4D2-800385080704}" type="datetime1">
              <a:rPr lang="en-GB" smtClean="0"/>
              <a:t>24/05/2017</a:t>
            </a:fld>
            <a:endParaRPr lang="en-GB" dirty="0"/>
          </a:p>
        </p:txBody>
      </p:sp>
      <p:sp>
        <p:nvSpPr>
          <p:cNvPr id="2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68000" y="6411600"/>
            <a:ext cx="468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kern="1200" baseline="0">
                <a:solidFill>
                  <a:srgbClr val="727272"/>
                </a:solidFill>
                <a:latin typeface="Arial"/>
              </a:defRPr>
            </a:lvl1pPr>
          </a:lstStyle>
          <a:p>
            <a:endParaRPr lang="en-GB" dirty="0"/>
          </a:p>
        </p:txBody>
      </p:sp>
      <p:sp>
        <p:nvSpPr>
          <p:cNvPr id="4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0000" y="6411600"/>
            <a:ext cx="342000" cy="244800"/>
          </a:xfrm>
          <a:prstGeom prst="rect">
            <a:avLst/>
          </a:prstGeom>
        </p:spPr>
        <p:txBody>
          <a:bodyPr vert="horz" wrap="none" lIns="91440" tIns="45720" rIns="91440" bIns="45720" rtlCol="0" anchor="t" anchorCtr="0"/>
          <a:lstStyle>
            <a:lvl1pPr algn="r">
              <a:defRPr sz="1000" baseline="0">
                <a:solidFill>
                  <a:schemeClr val="bg1"/>
                </a:solidFill>
                <a:latin typeface="Arial"/>
              </a:defRPr>
            </a:lvl1pPr>
          </a:lstStyle>
          <a:p>
            <a:fld id="{76888B80-F1B7-4349-9226-47D30622797E}" type="slidenum">
              <a:rPr lang="en-GB" smtClean="0"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000" indent="-342000" algn="l" rtl="0" eaLnBrk="1" latinLnBrk="0" hangingPunct="1">
        <a:spcBef>
          <a:spcPts val="768"/>
        </a:spcBef>
        <a:buClr>
          <a:schemeClr val="tx1"/>
        </a:buClr>
        <a:buFont typeface="Arial" pitchFamily="34" charset="0"/>
        <a:buChar char="•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1600" indent="-284400" algn="l" rtl="0" eaLnBrk="1" latinLnBrk="0" hangingPunct="1">
        <a:spcBef>
          <a:spcPts val="672"/>
        </a:spcBef>
        <a:buClr>
          <a:schemeClr val="tx1"/>
        </a:buClr>
        <a:buFont typeface="Arial" pitchFamily="34" charset="0"/>
        <a:buChar char="–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4800" indent="-230400" algn="l" rtl="0" eaLnBrk="1" latinLnBrk="0" hangingPunct="1">
        <a:spcBef>
          <a:spcPts val="576"/>
        </a:spcBef>
        <a:buClr>
          <a:schemeClr val="tx1"/>
        </a:buClr>
        <a:buFont typeface="Arial" pitchFamily="34" charset="0"/>
        <a:buChar char="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2000" indent="-230400" algn="l" rtl="0" eaLnBrk="1" latinLnBrk="0" hangingPunct="1">
        <a:spcBef>
          <a:spcPts val="480"/>
        </a:spcBef>
        <a:buClr>
          <a:schemeClr val="tx1"/>
        </a:buClr>
        <a:buFont typeface="Arial" pitchFamily="34" charset="0"/>
        <a:buChar char="–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9200" indent="-230400" algn="l" rtl="0" eaLnBrk="1" latinLnBrk="0" hangingPunct="1">
        <a:spcBef>
          <a:spcPts val="480"/>
        </a:spcBef>
        <a:buClr>
          <a:schemeClr val="tx1"/>
        </a:buClr>
        <a:buFont typeface="Arial" pitchFamily="34" charset="0"/>
        <a:buChar char="»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hyperlink" Target="http://www.oecd.org/gender" TargetMode="External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twitter.com/oecd_social" TargetMode="External"/><Relationship Id="rId5" Type="http://schemas.openxmlformats.org/officeDocument/2006/relationships/hyperlink" Target="http://www.genderindex.org/" TargetMode="External"/><Relationship Id="rId10" Type="http://schemas.openxmlformats.org/officeDocument/2006/relationships/image" Target="../media/image14.png"/><Relationship Id="rId4" Type="http://schemas.openxmlformats.org/officeDocument/2006/relationships/hyperlink" Target="http://www.oecd.org/gender/data" TargetMode="External"/><Relationship Id="rId9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6216" y="5805264"/>
            <a:ext cx="6516024" cy="605294"/>
          </a:xfrm>
        </p:spPr>
        <p:txBody>
          <a:bodyPr/>
          <a:lstStyle/>
          <a:p>
            <a:r>
              <a:rPr lang="en-GB" sz="2000" dirty="0" smtClean="0"/>
              <a:t>Mari </a:t>
            </a:r>
            <a:r>
              <a:rPr lang="en-GB" sz="2000" dirty="0" err="1" smtClean="0"/>
              <a:t>Kiviniemi</a:t>
            </a:r>
            <a:r>
              <a:rPr lang="en-GB" sz="2000" dirty="0" smtClean="0"/>
              <a:t> </a:t>
            </a:r>
          </a:p>
          <a:p>
            <a:r>
              <a:rPr lang="en-US" sz="2000" dirty="0" smtClean="0"/>
              <a:t>Deputy Secretary General, </a:t>
            </a:r>
            <a:r>
              <a:rPr lang="en-GB" sz="2000" dirty="0" smtClean="0"/>
              <a:t>OECD</a:t>
            </a:r>
            <a:r>
              <a:rPr lang="en-GB" sz="1500" dirty="0" smtClean="0"/>
              <a:t> </a:t>
            </a:r>
          </a:p>
        </p:txBody>
      </p:sp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1187624" y="2276872"/>
            <a:ext cx="6840760" cy="1823576"/>
          </a:xfrm>
        </p:spPr>
        <p:txBody>
          <a:bodyPr/>
          <a:lstStyle/>
          <a:p>
            <a:pPr algn="ctr"/>
            <a:r>
              <a:rPr lang="en-US" sz="3200" cap="none" dirty="0" smtClean="0"/>
              <a:t>Gender challenges in education, STEM and occupational segregation in the labour market</a:t>
            </a:r>
            <a:endParaRPr lang="en-GB" sz="3200" i="1" cap="none" dirty="0"/>
          </a:p>
        </p:txBody>
      </p:sp>
      <p:sp>
        <p:nvSpPr>
          <p:cNvPr id="4" name="Rectangle 3"/>
          <p:cNvSpPr/>
          <p:nvPr/>
        </p:nvSpPr>
        <p:spPr>
          <a:xfrm>
            <a:off x="2267744" y="202119"/>
            <a:ext cx="669674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000" dirty="0" smtClean="0">
                <a:solidFill>
                  <a:schemeClr val="bg1"/>
                </a:solidFill>
              </a:rPr>
              <a:t>Asia Europe Meeting (ASEM)</a:t>
            </a:r>
            <a:br>
              <a:rPr lang="en-US" sz="2000" dirty="0" smtClean="0">
                <a:solidFill>
                  <a:schemeClr val="bg1"/>
                </a:solidFill>
              </a:rPr>
            </a:br>
            <a:r>
              <a:rPr lang="en-US" sz="2000" dirty="0" smtClean="0">
                <a:solidFill>
                  <a:schemeClr val="bg1"/>
                </a:solidFill>
              </a:rPr>
              <a:t> Conference on Women’s Economic Empowerment</a:t>
            </a:r>
          </a:p>
          <a:p>
            <a:pPr algn="r"/>
            <a:r>
              <a:rPr lang="en-US" sz="2000" dirty="0" smtClean="0">
                <a:solidFill>
                  <a:schemeClr val="bg1"/>
                </a:solidFill>
              </a:rPr>
              <a:t>Vilnius, Lithuania</a:t>
            </a:r>
            <a:br>
              <a:rPr lang="en-US" sz="2000" dirty="0" smtClean="0">
                <a:solidFill>
                  <a:schemeClr val="bg1"/>
                </a:solidFill>
              </a:rPr>
            </a:br>
            <a:r>
              <a:rPr lang="en-US" sz="2000" dirty="0" smtClean="0">
                <a:solidFill>
                  <a:schemeClr val="bg1"/>
                </a:solidFill>
              </a:rPr>
              <a:t> 26 May 2017</a:t>
            </a:r>
            <a:endParaRPr lang="en-GB" sz="2000" dirty="0">
              <a:solidFill>
                <a:schemeClr val="bg1"/>
              </a:solidFill>
            </a:endParaRPr>
          </a:p>
        </p:txBody>
      </p:sp>
      <p:sp>
        <p:nvSpPr>
          <p:cNvPr id="5" name="Title 6"/>
          <p:cNvSpPr txBox="1">
            <a:spLocks/>
          </p:cNvSpPr>
          <p:nvPr/>
        </p:nvSpPr>
        <p:spPr>
          <a:xfrm>
            <a:off x="1043608" y="2555413"/>
            <a:ext cx="7776864" cy="606897"/>
          </a:xfrm>
          <a:prstGeom prst="rect">
            <a:avLst/>
          </a:prstGeom>
        </p:spPr>
        <p:txBody>
          <a:bodyPr vert="horz" wrap="square" lIns="91440" tIns="45720" rIns="91440" bIns="45720" rtlCol="0" anchor="b" anchorCtr="0">
            <a:spAutoFit/>
          </a:bodyPr>
          <a:lstStyle>
            <a:lvl1pPr algn="l" defTabSz="914400" rtl="0" eaLnBrk="1" latinLnBrk="0" hangingPunct="1">
              <a:lnSpc>
                <a:spcPts val="4500"/>
              </a:lnSpc>
              <a:spcBef>
                <a:spcPct val="0"/>
              </a:spcBef>
              <a:buNone/>
              <a:defRPr sz="4500" kern="1200" cap="all">
                <a:solidFill>
                  <a:schemeClr val="tx1"/>
                </a:solidFill>
                <a:latin typeface="Arial"/>
                <a:ea typeface="+mj-ea"/>
                <a:cs typeface="+mj-cs"/>
              </a:defRPr>
            </a:lvl1pPr>
          </a:lstStyle>
          <a:p>
            <a:pPr algn="ctr"/>
            <a:r>
              <a:rPr lang="en-GB" sz="2800" i="1" cap="none" dirty="0" smtClean="0"/>
              <a:t> </a:t>
            </a:r>
            <a:endParaRPr lang="en-GB" sz="2800" i="1" cap="none" dirty="0"/>
          </a:p>
        </p:txBody>
      </p:sp>
    </p:spTree>
    <p:extLst>
      <p:ext uri="{BB962C8B-B14F-4D97-AF65-F5344CB8AC3E}">
        <p14:creationId xmlns:p14="http://schemas.microsoft.com/office/powerpoint/2010/main" val="765162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The gender pay gap in Japan and Korea is above the OECD average …</a:t>
            </a:r>
            <a:endParaRPr lang="en-GB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487F468-C50D-468C-9908-6CDA82CD9493}" type="slidenum">
              <a:rPr lang="en-GB" smtClean="0">
                <a:solidFill>
                  <a:prstClr val="white"/>
                </a:solidFill>
              </a:rPr>
              <a:pPr/>
              <a:t>10</a:t>
            </a:fld>
            <a:endParaRPr lang="en-GB">
              <a:solidFill>
                <a:prstClr val="white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0718" y="1412776"/>
            <a:ext cx="81771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bg2">
                    <a:lumMod val="10000"/>
                  </a:schemeClr>
                </a:solidFill>
                <a:latin typeface="Arial Narrow" panose="020B0606020202030204" pitchFamily="34" charset="0"/>
              </a:rPr>
              <a:t>Gender gap in median earnings for full-time </a:t>
            </a:r>
            <a:r>
              <a:rPr lang="en-US" sz="1400" b="1" dirty="0" smtClean="0">
                <a:solidFill>
                  <a:schemeClr val="bg2">
                    <a:lumMod val="10000"/>
                  </a:schemeClr>
                </a:solidFill>
                <a:latin typeface="Arial Narrow" panose="020B0606020202030204" pitchFamily="34" charset="0"/>
              </a:rPr>
              <a:t>employees (%), </a:t>
            </a:r>
            <a:r>
              <a:rPr lang="en-US" sz="1400" b="1" dirty="0">
                <a:solidFill>
                  <a:schemeClr val="bg2">
                    <a:lumMod val="10000"/>
                  </a:schemeClr>
                </a:solidFill>
                <a:latin typeface="Arial Narrow" panose="020B0606020202030204" pitchFamily="34" charset="0"/>
              </a:rPr>
              <a:t>all ages, 2014 or latest available year</a:t>
            </a:r>
            <a:endParaRPr lang="en-GB" sz="1400" b="1" i="1" dirty="0">
              <a:solidFill>
                <a:schemeClr val="tx1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0080" y="5877272"/>
            <a:ext cx="843830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solidFill>
                  <a:schemeClr val="tx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Note</a:t>
            </a:r>
            <a:r>
              <a:rPr lang="en-US" sz="1200" dirty="0">
                <a:solidFill>
                  <a:schemeClr val="tx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: Data for France refer to 2012, and for Sweden to 2013. The gender wage gap </a:t>
            </a:r>
            <a:r>
              <a:rPr lang="en-US" sz="1200" dirty="0" smtClean="0">
                <a:solidFill>
                  <a:schemeClr val="tx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is </a:t>
            </a:r>
            <a:r>
              <a:rPr lang="en-US" sz="1200" dirty="0">
                <a:solidFill>
                  <a:schemeClr val="tx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calculated as the difference between the median earnings of men and of women relative to the median earnings of men. </a:t>
            </a:r>
            <a:r>
              <a:rPr lang="en-US" sz="1200" dirty="0" smtClean="0">
                <a:solidFill>
                  <a:schemeClr val="tx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Earnings refer </a:t>
            </a:r>
            <a:r>
              <a:rPr lang="en-US" sz="1200" dirty="0">
                <a:solidFill>
                  <a:schemeClr val="tx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to gross earnings of full-time wage and salary </a:t>
            </a:r>
            <a:r>
              <a:rPr lang="en-US" sz="1200" dirty="0" smtClean="0">
                <a:solidFill>
                  <a:schemeClr val="tx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workers, though definitions vary slightly </a:t>
            </a:r>
            <a:r>
              <a:rPr lang="en-US" sz="1200" dirty="0">
                <a:solidFill>
                  <a:schemeClr val="tx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from one country to </a:t>
            </a:r>
            <a:r>
              <a:rPr lang="en-US" sz="1200" dirty="0" smtClean="0">
                <a:solidFill>
                  <a:schemeClr val="tx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another. See </a:t>
            </a:r>
            <a:r>
              <a:rPr lang="en-US" sz="1200" dirty="0">
                <a:solidFill>
                  <a:schemeClr val="tx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the OECD Employment Database (http://stats.oecd.org/index.aspx?queryid=64160) for more detail.</a:t>
            </a:r>
            <a:r>
              <a:rPr lang="en-US" sz="1200" dirty="0" smtClean="0">
                <a:solidFill>
                  <a:schemeClr val="tx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/>
            </a:r>
            <a:br>
              <a:rPr lang="en-US" sz="1200" dirty="0" smtClean="0">
                <a:solidFill>
                  <a:schemeClr val="tx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</a:br>
            <a:r>
              <a:rPr lang="en-US" sz="1200" i="1" dirty="0" smtClean="0">
                <a:solidFill>
                  <a:schemeClr val="tx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Source</a:t>
            </a:r>
            <a:r>
              <a:rPr lang="en-US" sz="1200" dirty="0">
                <a:solidFill>
                  <a:schemeClr val="tx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: OECD Employment Database, http://www.oecd.org/employment/emp/onlineoecdemploymentdatabase.htm</a:t>
            </a:r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34950412"/>
              </p:ext>
            </p:extLst>
          </p:nvPr>
        </p:nvGraphicFramePr>
        <p:xfrm>
          <a:off x="440718" y="1916832"/>
          <a:ext cx="8451762" cy="3960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11729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b="1" dirty="0" smtClean="0"/>
              <a:t>There is a leaky pipeline in female careers</a:t>
            </a:r>
            <a:endParaRPr lang="en-GB" sz="2800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487F468-C50D-468C-9908-6CDA82CD9493}" type="slidenum">
              <a:rPr lang="en-GB" smtClean="0">
                <a:solidFill>
                  <a:prstClr val="white"/>
                </a:solidFill>
              </a:rPr>
              <a:pPr/>
              <a:t>11</a:t>
            </a:fld>
            <a:endParaRPr lang="en-GB">
              <a:solidFill>
                <a:prstClr val="white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0718" y="1412776"/>
            <a:ext cx="83797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bg2">
                    <a:lumMod val="10000"/>
                  </a:schemeClr>
                </a:solidFill>
                <a:latin typeface="Arial Narrow" panose="020B0606020202030204" pitchFamily="34" charset="0"/>
              </a:rPr>
              <a:t>Female share of managerial employment and female share of the </a:t>
            </a:r>
            <a:r>
              <a:rPr lang="en-US" sz="1400" b="1" dirty="0" err="1">
                <a:solidFill>
                  <a:schemeClr val="bg2">
                    <a:lumMod val="10000"/>
                  </a:schemeClr>
                </a:solidFill>
                <a:latin typeface="Arial Narrow" panose="020B0606020202030204" pitchFamily="34" charset="0"/>
              </a:rPr>
              <a:t>labour</a:t>
            </a:r>
            <a:r>
              <a:rPr lang="en-US" sz="1400" b="1" dirty="0">
                <a:solidFill>
                  <a:schemeClr val="bg2">
                    <a:lumMod val="10000"/>
                  </a:schemeClr>
                </a:solidFill>
                <a:latin typeface="Arial Narrow" panose="020B0606020202030204" pitchFamily="34" charset="0"/>
              </a:rPr>
              <a:t> force, all ages, 2015 (or latest available year)</a:t>
            </a:r>
            <a:endParaRPr lang="en-GB" sz="1400" b="1" i="1" dirty="0">
              <a:solidFill>
                <a:schemeClr val="tx1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4049" y="5899166"/>
            <a:ext cx="8476778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i="1" dirty="0">
                <a:solidFill>
                  <a:schemeClr val="tx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Note</a:t>
            </a:r>
            <a:r>
              <a:rPr lang="en-US" sz="1100" dirty="0">
                <a:solidFill>
                  <a:schemeClr val="tx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: Data for the United States refer to 2013, and for Australia to </a:t>
            </a:r>
            <a:r>
              <a:rPr lang="en-US" sz="1100" dirty="0" smtClean="0">
                <a:solidFill>
                  <a:schemeClr val="tx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2014. For </a:t>
            </a:r>
            <a:r>
              <a:rPr lang="en-US" sz="1100" dirty="0">
                <a:solidFill>
                  <a:schemeClr val="tx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the United States: percentage of employees that hold jobs classified in International Standard Classification of Occupations (ISCO) 88 category one (as legislators, senior officials and managers) that are female. For all other countries: percentage of employees that hold jobs classified in International Standard Classification of Occupations (ISCO) 08 category one (as managers) that are female</a:t>
            </a:r>
            <a:r>
              <a:rPr lang="en-US" sz="1100" dirty="0" smtClean="0">
                <a:solidFill>
                  <a:schemeClr val="tx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1100" i="1" dirty="0" smtClean="0">
                <a:solidFill>
                  <a:schemeClr val="tx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Source</a:t>
            </a:r>
            <a:r>
              <a:rPr lang="en-US" sz="1100" dirty="0">
                <a:solidFill>
                  <a:schemeClr val="tx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: OECD Employment Database, http://www.oecd.org/employment/emp/onlineoecdemploymentdatabase.htm; ILO (2016) ILOSTAT database, http://www.ilo.org/ilostat</a:t>
            </a:r>
          </a:p>
        </p:txBody>
      </p:sp>
      <p:graphicFrame>
        <p:nvGraphicFramePr>
          <p:cNvPr id="7" name="Chart 6">
            <a:extLst>
              <a:ext uri="{FF2B5EF4-FFF2-40B4-BE49-F238E27FC236}">
                <a16:creationId xmlns:xdr="http://schemas.openxmlformats.org/drawingml/2006/spreadsheetDrawing" xmlns:a16="http://schemas.microsoft.com/office/drawing/2014/main" xmlns="" xmlns:lc="http://schemas.openxmlformats.org/drawingml/2006/lockedCanvas" id="{B36BDFD6-B358-4AE0-85D9-DFAF7586770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9530499"/>
              </p:ext>
            </p:extLst>
          </p:nvPr>
        </p:nvGraphicFramePr>
        <p:xfrm>
          <a:off x="454799" y="1844823"/>
          <a:ext cx="8365673" cy="40543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15260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b="1" dirty="0" smtClean="0"/>
              <a:t>… and the glass ceiling remains.</a:t>
            </a:r>
            <a:endParaRPr lang="en-GB" sz="2800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487F468-C50D-468C-9908-6CDA82CD9493}" type="slidenum">
              <a:rPr lang="en-GB" smtClean="0">
                <a:solidFill>
                  <a:prstClr val="white"/>
                </a:solidFill>
              </a:rPr>
              <a:pPr/>
              <a:t>12</a:t>
            </a:fld>
            <a:endParaRPr lang="en-GB">
              <a:solidFill>
                <a:prstClr val="white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0718" y="1412776"/>
            <a:ext cx="83797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bg2">
                    <a:lumMod val="10000"/>
                  </a:schemeClr>
                </a:solidFill>
                <a:latin typeface="Arial Narrow" panose="020B0606020202030204" pitchFamily="34" charset="0"/>
              </a:rPr>
              <a:t>Female share of seats on boards of publicly listed </a:t>
            </a:r>
            <a:r>
              <a:rPr lang="en-US" sz="1400" b="1" dirty="0" smtClean="0">
                <a:solidFill>
                  <a:schemeClr val="bg2">
                    <a:lumMod val="10000"/>
                  </a:schemeClr>
                </a:solidFill>
                <a:latin typeface="Arial Narrow" panose="020B0606020202030204" pitchFamily="34" charset="0"/>
              </a:rPr>
              <a:t>companies, 2016 or latest available year</a:t>
            </a:r>
            <a:endParaRPr lang="en-GB" sz="1400" b="1" i="1" dirty="0">
              <a:solidFill>
                <a:schemeClr val="tx1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1040" y="5733256"/>
            <a:ext cx="847677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solidFill>
                  <a:schemeClr val="tx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Note</a:t>
            </a:r>
            <a:r>
              <a:rPr lang="en-US" sz="1200" dirty="0">
                <a:solidFill>
                  <a:schemeClr val="tx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: Data for European </a:t>
            </a:r>
            <a:r>
              <a:rPr lang="en-US" sz="1200" dirty="0" smtClean="0">
                <a:solidFill>
                  <a:schemeClr val="tx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countries refer </a:t>
            </a:r>
            <a:r>
              <a:rPr lang="en-US" sz="1200" dirty="0">
                <a:solidFill>
                  <a:schemeClr val="tx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to H1 </a:t>
            </a:r>
            <a:r>
              <a:rPr lang="en-US" sz="1200" dirty="0" smtClean="0">
                <a:solidFill>
                  <a:schemeClr val="tx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2016, and for </a:t>
            </a:r>
            <a:r>
              <a:rPr lang="en-US" sz="1200" dirty="0">
                <a:solidFill>
                  <a:schemeClr val="tx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all other </a:t>
            </a:r>
            <a:r>
              <a:rPr lang="en-US" sz="1200" dirty="0" smtClean="0">
                <a:solidFill>
                  <a:schemeClr val="tx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countries to </a:t>
            </a:r>
            <a:r>
              <a:rPr lang="en-US" sz="1200" dirty="0">
                <a:solidFill>
                  <a:schemeClr val="tx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Q3 </a:t>
            </a:r>
            <a:r>
              <a:rPr lang="en-US" sz="1200" dirty="0" smtClean="0">
                <a:solidFill>
                  <a:schemeClr val="tx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2015. Data for </a:t>
            </a:r>
            <a:r>
              <a:rPr lang="en-US" sz="1200" dirty="0">
                <a:solidFill>
                  <a:schemeClr val="tx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European </a:t>
            </a:r>
            <a:r>
              <a:rPr lang="en-US" sz="1200" dirty="0" smtClean="0">
                <a:solidFill>
                  <a:schemeClr val="tx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countries refer </a:t>
            </a:r>
            <a:r>
              <a:rPr lang="en-US" sz="1200" dirty="0">
                <a:solidFill>
                  <a:schemeClr val="tx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to the proportion of seats held by women on boards for the largest 50 members of the primary blue-chip index in the </a:t>
            </a:r>
            <a:r>
              <a:rPr lang="en-US" sz="1200" dirty="0" smtClean="0">
                <a:solidFill>
                  <a:schemeClr val="tx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country concerned, and for </a:t>
            </a:r>
            <a:r>
              <a:rPr lang="en-US" sz="1200" dirty="0">
                <a:solidFill>
                  <a:schemeClr val="tx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all other </a:t>
            </a:r>
            <a:r>
              <a:rPr lang="en-US" sz="1200" dirty="0" smtClean="0">
                <a:solidFill>
                  <a:schemeClr val="tx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countries to </a:t>
            </a:r>
            <a:r>
              <a:rPr lang="en-US" sz="1200" dirty="0">
                <a:solidFill>
                  <a:schemeClr val="tx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the proportion of seats held by women on boards for companies covered by the MSCI's 'global director reference universe</a:t>
            </a:r>
            <a:r>
              <a:rPr lang="en-US" sz="1200" dirty="0" smtClean="0">
                <a:solidFill>
                  <a:schemeClr val="tx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'</a:t>
            </a:r>
            <a:br>
              <a:rPr lang="en-US" sz="1200" dirty="0" smtClean="0">
                <a:solidFill>
                  <a:schemeClr val="tx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</a:br>
            <a:r>
              <a:rPr lang="en-US" sz="1200" i="1" dirty="0" smtClean="0">
                <a:solidFill>
                  <a:schemeClr val="tx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Source</a:t>
            </a:r>
            <a:r>
              <a:rPr lang="en-US" sz="1200" dirty="0">
                <a:solidFill>
                  <a:schemeClr val="tx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: EC (2016) Database on women and men in </a:t>
            </a:r>
            <a:r>
              <a:rPr lang="en-US" sz="1200" dirty="0" smtClean="0">
                <a:solidFill>
                  <a:schemeClr val="tx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decision-making; MSCI </a:t>
            </a:r>
            <a:r>
              <a:rPr lang="en-US" sz="1200" dirty="0">
                <a:solidFill>
                  <a:schemeClr val="tx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(2015) Women on Boards: Global trends in Gender Diversity on Corporate </a:t>
            </a:r>
            <a:r>
              <a:rPr lang="en-US" sz="1200" dirty="0" smtClean="0">
                <a:solidFill>
                  <a:schemeClr val="tx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Boards</a:t>
            </a:r>
            <a:endParaRPr lang="en-US" sz="1200" dirty="0">
              <a:solidFill>
                <a:schemeClr val="tx1">
                  <a:lumMod val="75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Chart 6">
            <a:extLst>
              <a:ext uri="{FF2B5EF4-FFF2-40B4-BE49-F238E27FC236}">
                <a16:creationId xmlns:xdr="http://schemas.openxmlformats.org/drawingml/2006/spreadsheetDrawing" xmlns="" xmlns:a16="http://schemas.microsoft.com/office/drawing/2014/main" xmlns:lc="http://schemas.openxmlformats.org/drawingml/2006/lockedCanvas" id="{B36BDFD6-B358-4AE0-85D9-DFAF7586770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00767976"/>
              </p:ext>
            </p:extLst>
          </p:nvPr>
        </p:nvGraphicFramePr>
        <p:xfrm>
          <a:off x="440718" y="1720552"/>
          <a:ext cx="8205253" cy="40127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86498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0000" y="237600"/>
            <a:ext cx="7956496" cy="1022400"/>
          </a:xfrm>
        </p:spPr>
        <p:txBody>
          <a:bodyPr vert="horz" lIns="91440" tIns="45720" rIns="91440" bIns="45720" rtlCol="0" anchor="ctr">
            <a:noAutofit/>
          </a:bodyPr>
          <a:lstStyle/>
          <a:p>
            <a:pPr>
              <a:buClr>
                <a:schemeClr val="tx1"/>
              </a:buClr>
            </a:pPr>
            <a:r>
              <a:rPr lang="en-US" sz="2800" b="1" dirty="0"/>
              <a:t>What can be done to close gender gaps in field of </a:t>
            </a:r>
            <a:r>
              <a:rPr lang="en-US" sz="2800" b="1" dirty="0" smtClean="0"/>
              <a:t>study and in the </a:t>
            </a:r>
            <a:r>
              <a:rPr lang="en-GB" sz="2800" b="1" dirty="0" smtClean="0"/>
              <a:t>labour</a:t>
            </a:r>
            <a:r>
              <a:rPr lang="en-US" sz="2800" b="1" dirty="0" smtClean="0"/>
              <a:t> market? </a:t>
            </a:r>
            <a:endParaRPr lang="en-GB" sz="2800" b="1" dirty="0"/>
          </a:p>
        </p:txBody>
      </p:sp>
      <p:sp>
        <p:nvSpPr>
          <p:cNvPr id="5" name="Rectangle 4"/>
          <p:cNvSpPr/>
          <p:nvPr/>
        </p:nvSpPr>
        <p:spPr>
          <a:xfrm>
            <a:off x="251520" y="1340768"/>
            <a:ext cx="8892480" cy="53322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000" indent="-342000">
              <a:spcBef>
                <a:spcPts val="768"/>
              </a:spcBef>
              <a:buClr>
                <a:schemeClr val="tx1"/>
              </a:buClr>
              <a:buFont typeface="Arial" pitchFamily="34" charset="0"/>
              <a:buChar char="•"/>
            </a:pPr>
            <a:r>
              <a:rPr lang="en-US" sz="2800" b="1" dirty="0" smtClean="0">
                <a:latin typeface="Calibri" panose="020F0502020204030204" pitchFamily="34" charset="0"/>
              </a:rPr>
              <a:t>Attracting</a:t>
            </a:r>
            <a:r>
              <a:rPr lang="en-US" sz="2800" dirty="0" smtClean="0">
                <a:latin typeface="Calibri" panose="020F0502020204030204" pitchFamily="34" charset="0"/>
              </a:rPr>
              <a:t>:</a:t>
            </a:r>
            <a:endParaRPr lang="en-US" sz="2800" dirty="0">
              <a:latin typeface="Calibri" panose="020F0502020204030204" pitchFamily="34" charset="0"/>
            </a:endParaRPr>
          </a:p>
          <a:p>
            <a:pPr marL="342000" indent="-342000">
              <a:spcBef>
                <a:spcPts val="768"/>
              </a:spcBef>
              <a:buClr>
                <a:schemeClr val="tx1"/>
              </a:buClr>
              <a:buFont typeface="Arial" pitchFamily="34" charset="0"/>
              <a:buChar char="•"/>
            </a:pPr>
            <a:r>
              <a:rPr lang="en-US" sz="2800" dirty="0" smtClean="0">
                <a:latin typeface="Calibri" panose="020F0502020204030204" pitchFamily="34" charset="0"/>
              </a:rPr>
              <a:t>Address </a:t>
            </a:r>
            <a:r>
              <a:rPr lang="en-US" sz="2800" dirty="0">
                <a:latin typeface="Calibri" panose="020F0502020204030204" pitchFamily="34" charset="0"/>
              </a:rPr>
              <a:t>gender stereotyping at </a:t>
            </a:r>
            <a:r>
              <a:rPr lang="en-US" sz="2800" dirty="0" smtClean="0">
                <a:latin typeface="Calibri" panose="020F0502020204030204" pitchFamily="34" charset="0"/>
              </a:rPr>
              <a:t>home, </a:t>
            </a:r>
            <a:r>
              <a:rPr lang="en-US" sz="2800" dirty="0">
                <a:latin typeface="Calibri" panose="020F0502020204030204" pitchFamily="34" charset="0"/>
              </a:rPr>
              <a:t>at </a:t>
            </a:r>
            <a:r>
              <a:rPr lang="en-US" sz="2800" dirty="0" smtClean="0">
                <a:latin typeface="Calibri" panose="020F0502020204030204" pitchFamily="34" charset="0"/>
              </a:rPr>
              <a:t>school and in the media</a:t>
            </a:r>
            <a:endParaRPr lang="en-US" sz="2800" dirty="0">
              <a:latin typeface="Calibri" panose="020F0502020204030204" pitchFamily="34" charset="0"/>
            </a:endParaRPr>
          </a:p>
          <a:p>
            <a:pPr marL="342000" indent="-342000">
              <a:spcBef>
                <a:spcPts val="768"/>
              </a:spcBef>
              <a:buClr>
                <a:schemeClr val="tx1"/>
              </a:buClr>
              <a:buFont typeface="Arial" pitchFamily="34" charset="0"/>
              <a:buChar char="•"/>
            </a:pPr>
            <a:r>
              <a:rPr lang="en-US" sz="2800" dirty="0">
                <a:latin typeface="Calibri" panose="020F0502020204030204" pitchFamily="34" charset="0"/>
              </a:rPr>
              <a:t>Build </a:t>
            </a:r>
            <a:r>
              <a:rPr lang="en-US" sz="2800" dirty="0" smtClean="0">
                <a:latin typeface="Calibri" panose="020F0502020204030204" pitchFamily="34" charset="0"/>
              </a:rPr>
              <a:t>self-confidence among </a:t>
            </a:r>
            <a:r>
              <a:rPr lang="en-US" sz="2800" dirty="0">
                <a:latin typeface="Calibri" panose="020F0502020204030204" pitchFamily="34" charset="0"/>
              </a:rPr>
              <a:t>girls and </a:t>
            </a:r>
            <a:r>
              <a:rPr lang="en-US" sz="2800" dirty="0" smtClean="0">
                <a:latin typeface="Calibri" panose="020F0502020204030204" pitchFamily="34" charset="0"/>
              </a:rPr>
              <a:t>interest </a:t>
            </a:r>
            <a:r>
              <a:rPr lang="en-US" sz="2800" dirty="0">
                <a:latin typeface="Calibri" panose="020F0502020204030204" pitchFamily="34" charset="0"/>
              </a:rPr>
              <a:t>boys in reading </a:t>
            </a:r>
            <a:endParaRPr lang="en-US" sz="2800" dirty="0" smtClean="0">
              <a:latin typeface="Calibri" panose="020F0502020204030204" pitchFamily="34" charset="0"/>
            </a:endParaRPr>
          </a:p>
          <a:p>
            <a:pPr marL="342000" indent="-342000">
              <a:spcBef>
                <a:spcPts val="768"/>
              </a:spcBef>
              <a:buClr>
                <a:schemeClr val="tx1"/>
              </a:buClr>
              <a:buFont typeface="Arial" pitchFamily="34" charset="0"/>
              <a:buChar char="•"/>
            </a:pPr>
            <a:r>
              <a:rPr lang="en-US" sz="2800" dirty="0" smtClean="0">
                <a:latin typeface="Calibri" panose="020F0502020204030204" pitchFamily="34" charset="0"/>
              </a:rPr>
              <a:t>Help students look ahead, give better information and hands-on experience on educational and career pathways.</a:t>
            </a:r>
          </a:p>
          <a:p>
            <a:pPr marL="342000" indent="-342000">
              <a:spcBef>
                <a:spcPts val="768"/>
              </a:spcBef>
              <a:buClr>
                <a:schemeClr val="tx1"/>
              </a:buClr>
              <a:buFont typeface="Arial" pitchFamily="34" charset="0"/>
              <a:buChar char="•"/>
            </a:pPr>
            <a:r>
              <a:rPr lang="en-US" sz="2800" dirty="0" smtClean="0">
                <a:latin typeface="Calibri" panose="020F0502020204030204" pitchFamily="34" charset="0"/>
              </a:rPr>
              <a:t>Promote </a:t>
            </a:r>
            <a:r>
              <a:rPr lang="en-US" sz="2800" dirty="0">
                <a:latin typeface="Calibri" panose="020F0502020204030204" pitchFamily="34" charset="0"/>
              </a:rPr>
              <a:t>female role models in STEM fields and men in caring professions</a:t>
            </a:r>
            <a:r>
              <a:rPr lang="en-US" sz="2800" dirty="0" smtClean="0">
                <a:latin typeface="Calibri" panose="020F0502020204030204" pitchFamily="34" charset="0"/>
              </a:rPr>
              <a:t>. </a:t>
            </a:r>
            <a:r>
              <a:rPr lang="en-GB" sz="2800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</a:rPr>
              <a:t> </a:t>
            </a:r>
          </a:p>
          <a:p>
            <a:pPr marL="741600" lvl="1" indent="-284400">
              <a:spcBef>
                <a:spcPts val="672"/>
              </a:spcBef>
              <a:buClr>
                <a:schemeClr val="tx1"/>
              </a:buClr>
              <a:buFont typeface="Arial" pitchFamily="34" charset="0"/>
              <a:buChar char="–"/>
            </a:pPr>
            <a:endParaRPr lang="en-GB" sz="2800" dirty="0" smtClean="0">
              <a:latin typeface="Calibri" panose="020F050202020403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6888B80-F1B7-4349-9226-47D30622797E}" type="slidenum">
              <a:rPr lang="en-GB" smtClean="0"/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28167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0000" y="237600"/>
            <a:ext cx="7956496" cy="1022400"/>
          </a:xfrm>
        </p:spPr>
        <p:txBody>
          <a:bodyPr vert="horz" lIns="91440" tIns="45720" rIns="91440" bIns="45720" rtlCol="0" anchor="ctr">
            <a:noAutofit/>
          </a:bodyPr>
          <a:lstStyle/>
          <a:p>
            <a:pPr>
              <a:buClr>
                <a:schemeClr val="tx1"/>
              </a:buClr>
            </a:pPr>
            <a:r>
              <a:rPr lang="en-US" sz="2800" b="1" dirty="0"/>
              <a:t>What can be done to close gender gaps in field of study? </a:t>
            </a:r>
            <a:endParaRPr lang="en-GB" sz="2800" b="1" dirty="0"/>
          </a:p>
        </p:txBody>
      </p:sp>
      <p:sp>
        <p:nvSpPr>
          <p:cNvPr id="5" name="Rectangle 4"/>
          <p:cNvSpPr/>
          <p:nvPr/>
        </p:nvSpPr>
        <p:spPr>
          <a:xfrm>
            <a:off x="107504" y="1340768"/>
            <a:ext cx="8788424" cy="5468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000" indent="-342000">
              <a:spcBef>
                <a:spcPts val="768"/>
              </a:spcBef>
              <a:buClr>
                <a:schemeClr val="tx1"/>
              </a:buClr>
              <a:buFont typeface="Arial" pitchFamily="34" charset="0"/>
              <a:buChar char="•"/>
            </a:pPr>
            <a:r>
              <a:rPr lang="en-US" sz="2800" b="1" dirty="0" smtClean="0">
                <a:latin typeface="Calibri" panose="020F0502020204030204" pitchFamily="34" charset="0"/>
              </a:rPr>
              <a:t>Retaining</a:t>
            </a:r>
            <a:r>
              <a:rPr lang="en-US" sz="2800" dirty="0" smtClean="0">
                <a:latin typeface="Calibri" panose="020F0502020204030204" pitchFamily="34" charset="0"/>
              </a:rPr>
              <a:t>:</a:t>
            </a:r>
            <a:endParaRPr lang="en-GB" sz="2800" dirty="0" smtClean="0">
              <a:latin typeface="Calibri" panose="020F0502020204030204" pitchFamily="34" charset="0"/>
            </a:endParaRPr>
          </a:p>
          <a:p>
            <a:pPr marL="799200" lvl="1" indent="-342000">
              <a:spcBef>
                <a:spcPts val="768"/>
              </a:spcBef>
              <a:buClr>
                <a:schemeClr val="tx1"/>
              </a:buClr>
              <a:buFont typeface="Arial" pitchFamily="34" charset="0"/>
              <a:buChar char="•"/>
            </a:pPr>
            <a:r>
              <a:rPr lang="en-GB" altLang="en-US" sz="2400" dirty="0">
                <a:latin typeface="Calibri" panose="020F0502020204030204" pitchFamily="34" charset="0"/>
              </a:rPr>
              <a:t>Make workplace cultures </a:t>
            </a:r>
            <a:r>
              <a:rPr lang="en-GB" altLang="en-US" sz="2400" dirty="0" smtClean="0">
                <a:latin typeface="Calibri" panose="020F0502020204030204" pitchFamily="34" charset="0"/>
              </a:rPr>
              <a:t>more conducive to balancing work and family life by providing family-friendly supports such as childcare, parental leave and flexible working. </a:t>
            </a:r>
            <a:endParaRPr lang="en-US" altLang="en-US" sz="2400" dirty="0" smtClean="0">
              <a:latin typeface="Calibri" panose="020F0502020204030204" pitchFamily="34" charset="0"/>
            </a:endParaRPr>
          </a:p>
          <a:p>
            <a:pPr marL="799200" lvl="1" indent="-342000">
              <a:spcBef>
                <a:spcPts val="768"/>
              </a:spcBef>
              <a:buClr>
                <a:schemeClr val="tx1"/>
              </a:buClr>
              <a:buFont typeface="Arial" pitchFamily="34" charset="0"/>
              <a:buChar char="•"/>
            </a:pPr>
            <a:r>
              <a:rPr lang="en-US" altLang="en-US" sz="2400" dirty="0" smtClean="0">
                <a:latin typeface="Calibri" panose="020F0502020204030204" pitchFamily="34" charset="0"/>
              </a:rPr>
              <a:t>Actively promote that both fathers and mothers make use of such measures.</a:t>
            </a:r>
            <a:endParaRPr lang="en-US" altLang="en-US" sz="2400" dirty="0">
              <a:latin typeface="Calibri" panose="020F0502020204030204" pitchFamily="34" charset="0"/>
            </a:endParaRPr>
          </a:p>
          <a:p>
            <a:pPr marL="799200" lvl="1" indent="-342000">
              <a:spcBef>
                <a:spcPts val="768"/>
              </a:spcBef>
              <a:buClr>
                <a:schemeClr val="tx1"/>
              </a:buClr>
              <a:buFont typeface="Arial" pitchFamily="34" charset="0"/>
              <a:buChar char="•"/>
            </a:pPr>
            <a:r>
              <a:rPr lang="en-GB" altLang="en-US" sz="2400" dirty="0" smtClean="0">
                <a:latin typeface="Calibri" panose="020F0502020204030204" pitchFamily="34" charset="0"/>
              </a:rPr>
              <a:t>Facilitate a return to regular employment careers after caring periods.  </a:t>
            </a:r>
            <a:endParaRPr lang="en-GB" altLang="en-US" sz="2400" dirty="0">
              <a:latin typeface="Calibri" panose="020F0502020204030204" pitchFamily="34" charset="0"/>
            </a:endParaRPr>
          </a:p>
          <a:p>
            <a:pPr marL="799200" lvl="1" indent="-342000">
              <a:spcBef>
                <a:spcPts val="768"/>
              </a:spcBef>
              <a:buClr>
                <a:schemeClr val="tx1"/>
              </a:buClr>
              <a:buFont typeface="Arial" pitchFamily="34" charset="0"/>
              <a:buChar char="•"/>
            </a:pPr>
            <a:r>
              <a:rPr lang="en-US" altLang="en-US" sz="2400" dirty="0" smtClean="0">
                <a:latin typeface="Calibri" panose="020F0502020204030204" pitchFamily="34" charset="0"/>
              </a:rPr>
              <a:t>Make </a:t>
            </a:r>
            <a:r>
              <a:rPr lang="en-US" altLang="en-US" sz="2400" dirty="0">
                <a:latin typeface="Calibri" panose="020F0502020204030204" pitchFamily="34" charset="0"/>
              </a:rPr>
              <a:t>gender diversity a corporate priority. Leadership is important: Senior management should </a:t>
            </a:r>
            <a:r>
              <a:rPr lang="en-US" altLang="en-US" sz="2400" dirty="0" smtClean="0">
                <a:latin typeface="Calibri" panose="020F0502020204030204" pitchFamily="34" charset="0"/>
              </a:rPr>
              <a:t>lead </a:t>
            </a:r>
            <a:r>
              <a:rPr lang="en-US" altLang="en-US" sz="2400" dirty="0">
                <a:latin typeface="Calibri" panose="020F0502020204030204" pitchFamily="34" charset="0"/>
              </a:rPr>
              <a:t>by example; make middle managers accountable for change, e.g. for staffers </a:t>
            </a:r>
            <a:r>
              <a:rPr lang="en-US" altLang="en-US" sz="2400" dirty="0" smtClean="0">
                <a:latin typeface="Calibri" panose="020F0502020204030204" pitchFamily="34" charset="0"/>
              </a:rPr>
              <a:t>taking parental leave. </a:t>
            </a:r>
            <a:endParaRPr lang="en-US" altLang="en-US" sz="2400" dirty="0">
              <a:latin typeface="Calibri" panose="020F0502020204030204" pitchFamily="34" charset="0"/>
            </a:endParaRPr>
          </a:p>
          <a:p>
            <a:pPr marL="799200" lvl="1" indent="-342000">
              <a:spcBef>
                <a:spcPts val="768"/>
              </a:spcBef>
              <a:buClr>
                <a:schemeClr val="tx1"/>
              </a:buClr>
              <a:buFont typeface="Arial" pitchFamily="34" charset="0"/>
              <a:buChar char="•"/>
            </a:pPr>
            <a:endParaRPr lang="en-GB" altLang="en-US" sz="2400" dirty="0">
              <a:latin typeface="Calibri" panose="020F050202020403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6888B80-F1B7-4349-9226-47D30622797E}" type="slidenum">
              <a:rPr lang="en-GB" smtClean="0"/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23255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0000" y="260648"/>
            <a:ext cx="8064000" cy="1022400"/>
          </a:xfrm>
        </p:spPr>
        <p:txBody>
          <a:bodyPr/>
          <a:lstStyle/>
          <a:p>
            <a:pPr>
              <a:buClr>
                <a:schemeClr val="tx1"/>
              </a:buClr>
            </a:pPr>
            <a:r>
              <a:rPr lang="en-US" sz="2800" b="1" dirty="0"/>
              <a:t>OECD Recommendation and Monitoring </a:t>
            </a:r>
            <a:endParaRPr lang="en-GB" sz="2800" b="1" dirty="0"/>
          </a:p>
        </p:txBody>
      </p:sp>
      <p:sp>
        <p:nvSpPr>
          <p:cNvPr id="7" name="Rectangle 2"/>
          <p:cNvSpPr>
            <a:spLocks noGrp="1" noChangeArrowheads="1"/>
          </p:cNvSpPr>
          <p:nvPr>
            <p:ph idx="1"/>
          </p:nvPr>
        </p:nvSpPr>
        <p:spPr>
          <a:xfrm>
            <a:off x="323529" y="1484784"/>
            <a:ext cx="8352928" cy="4680520"/>
          </a:xfrm>
        </p:spPr>
        <p:txBody>
          <a:bodyPr>
            <a:noAutofit/>
          </a:bodyPr>
          <a:lstStyle/>
          <a:p>
            <a:pPr marL="441325" indent="-441325"/>
            <a:r>
              <a:rPr lang="en-US" sz="2600" dirty="0">
                <a:latin typeface="Calibri" panose="020F0502020204030204" pitchFamily="34" charset="0"/>
              </a:rPr>
              <a:t>The </a:t>
            </a:r>
            <a:r>
              <a:rPr lang="en-US" sz="2600" dirty="0" smtClean="0">
                <a:latin typeface="Calibri" panose="020F0502020204030204" pitchFamily="34" charset="0"/>
              </a:rPr>
              <a:t>2013 and 2015 OECD Recommendations </a:t>
            </a:r>
            <a:r>
              <a:rPr lang="en-US" sz="2600" dirty="0">
                <a:latin typeface="Calibri" panose="020F0502020204030204" pitchFamily="34" charset="0"/>
              </a:rPr>
              <a:t>on Gender Equality in education, </a:t>
            </a:r>
            <a:r>
              <a:rPr lang="en-US" sz="2600" dirty="0" smtClean="0">
                <a:latin typeface="Calibri" panose="020F0502020204030204" pitchFamily="34" charset="0"/>
              </a:rPr>
              <a:t>employment, entrepreneurship and public life set out </a:t>
            </a:r>
            <a:r>
              <a:rPr lang="en-US" sz="2600" dirty="0">
                <a:latin typeface="Calibri" panose="020F0502020204030204" pitchFamily="34" charset="0"/>
              </a:rPr>
              <a:t>measures </a:t>
            </a:r>
            <a:r>
              <a:rPr lang="en-US" sz="2600" dirty="0" smtClean="0">
                <a:latin typeface="Calibri" panose="020F0502020204030204" pitchFamily="34" charset="0"/>
              </a:rPr>
              <a:t>that governments should consider to </a:t>
            </a:r>
            <a:r>
              <a:rPr lang="en-US" sz="2600" dirty="0">
                <a:latin typeface="Calibri" panose="020F0502020204030204" pitchFamily="34" charset="0"/>
              </a:rPr>
              <a:t>address gender </a:t>
            </a:r>
            <a:r>
              <a:rPr lang="en-US" sz="2600" dirty="0" smtClean="0">
                <a:latin typeface="Calibri" panose="020F0502020204030204" pitchFamily="34" charset="0"/>
              </a:rPr>
              <a:t>inequalities.</a:t>
            </a:r>
          </a:p>
          <a:p>
            <a:pPr marL="441325" indent="-441325"/>
            <a:r>
              <a:rPr lang="en-US" sz="2600" dirty="0" smtClean="0">
                <a:latin typeface="Calibri" panose="020F0502020204030204" pitchFamily="34" charset="0"/>
              </a:rPr>
              <a:t>The OECD is monitoring the implementation of the Recommendation in member and partner countries. </a:t>
            </a:r>
            <a:br>
              <a:rPr lang="en-US" sz="2600" dirty="0" smtClean="0">
                <a:latin typeface="Calibri" panose="020F0502020204030204" pitchFamily="34" charset="0"/>
              </a:rPr>
            </a:br>
            <a:endParaRPr lang="en-US" sz="2600" dirty="0" smtClean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en-GB" sz="2800" b="1" dirty="0" smtClean="0">
                <a:solidFill>
                  <a:srgbClr val="EB5D11"/>
                </a:solidFill>
                <a:sym typeface="Symbol"/>
              </a:rPr>
              <a:t> </a:t>
            </a:r>
            <a:r>
              <a:rPr lang="en-US" sz="2600" b="1" dirty="0" smtClean="0">
                <a:solidFill>
                  <a:srgbClr val="EB5D11"/>
                </a:solidFill>
                <a:latin typeface="Calibri" panose="020F0502020204030204" pitchFamily="34" charset="0"/>
              </a:rPr>
              <a:t>The OECD will release a report 7-8 June 2017. </a:t>
            </a:r>
            <a:endParaRPr lang="en-GB" sz="2600" b="1" dirty="0">
              <a:solidFill>
                <a:srgbClr val="EB5D11"/>
              </a:solidFill>
              <a:latin typeface="Calibri" panose="020F050202020403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6888B80-F1B7-4349-9226-47D30622797E}" type="slidenum">
              <a:rPr lang="en-GB" smtClean="0"/>
              <a:t>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5773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600" y="237600"/>
            <a:ext cx="8172400" cy="1022400"/>
          </a:xfrm>
        </p:spPr>
        <p:txBody>
          <a:bodyPr/>
          <a:lstStyle/>
          <a:p>
            <a:r>
              <a:rPr lang="en-GB" sz="2800" b="1" dirty="0"/>
              <a:t>Thank you</a:t>
            </a:r>
            <a:endParaRPr lang="en-US" b="1" dirty="0">
              <a:solidFill>
                <a:srgbClr val="FF0000"/>
              </a:solidFill>
              <a:latin typeface="Caecilia Roman" pitchFamily="18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9105158"/>
              </p:ext>
            </p:extLst>
          </p:nvPr>
        </p:nvGraphicFramePr>
        <p:xfrm>
          <a:off x="468313" y="1601786"/>
          <a:ext cx="8218488" cy="4419504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655415"/>
                <a:gridCol w="6563073"/>
              </a:tblGrid>
              <a:tr h="1104876"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900" dirty="0" smtClean="0">
                        <a:latin typeface="Arial Narrow" panose="020B0606020202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OECD work</a:t>
                      </a:r>
                      <a:r>
                        <a:rPr lang="en-GB" sz="18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 on gender and gender equality</a:t>
                      </a:r>
                      <a:r>
                        <a:rPr lang="en-GB" sz="1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	</a:t>
                      </a:r>
                      <a:br>
                        <a:rPr lang="en-GB" sz="1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</a:br>
                      <a:r>
                        <a:rPr lang="en-GB" sz="1800" u="sng" dirty="0" smtClean="0">
                          <a:latin typeface="Arial Narrow" panose="020B0606020202030204" pitchFamily="34" charset="0"/>
                          <a:hlinkClick r:id="rId3"/>
                        </a:rPr>
                        <a:t>www.oecd.org/gender</a:t>
                      </a:r>
                      <a:endParaRPr lang="en-GB" sz="1800" u="sng" dirty="0" smtClean="0">
                        <a:latin typeface="Arial Narrow" panose="020B060602020203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104876">
                <a:tc vMerge="1"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endParaRPr lang="en-GB" sz="1900" dirty="0" smtClean="0">
                        <a:latin typeface="Arial Narrow" panose="020B060602020203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OECD Gender Data Portal	</a:t>
                      </a:r>
                      <a:br>
                        <a:rPr lang="en-GB" sz="1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</a:br>
                      <a:r>
                        <a:rPr lang="en-GB" sz="1800" u="sng" dirty="0" smtClean="0">
                          <a:latin typeface="Arial Narrow" panose="020B0606020202030204" pitchFamily="34" charset="0"/>
                          <a:hlinkClick r:id="rId4"/>
                        </a:rPr>
                        <a:t>www.oecd.org/gender/data</a:t>
                      </a:r>
                      <a:endParaRPr lang="en-GB" sz="1800" u="sng" dirty="0" smtClean="0">
                        <a:latin typeface="Arial Narrow" panose="020B060602020203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104876"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endParaRPr lang="en-US" sz="1900" dirty="0" smtClean="0">
                        <a:latin typeface="Arial Narrow" panose="020B0606020202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OECD Social Institutions and Gender Index (SIGI)	</a:t>
                      </a:r>
                      <a:br>
                        <a:rPr lang="en-GB" sz="1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</a:br>
                      <a:r>
                        <a:rPr lang="en-GB" sz="1800" u="sng" dirty="0" smtClean="0">
                          <a:latin typeface="Arial Narrow" panose="020B0606020202030204" pitchFamily="34" charset="0"/>
                          <a:hlinkClick r:id="rId5"/>
                        </a:rPr>
                        <a:t>www.genderindex.org/</a:t>
                      </a:r>
                      <a:endParaRPr lang="en-GB" sz="1800" u="sng" dirty="0" smtClean="0">
                        <a:latin typeface="Arial Narrow" panose="020B060602020203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104876"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endParaRPr lang="en-US" sz="1900" dirty="0" smtClean="0">
                        <a:latin typeface="Arial Narrow" panose="020B0606020202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800" dirty="0" smtClean="0">
                          <a:latin typeface="Arial Narrow" panose="020B0606020202030204" pitchFamily="34" charset="0"/>
                          <a:hlinkClick r:id="rId6"/>
                        </a:rPr>
                        <a:t>@</a:t>
                      </a:r>
                      <a:r>
                        <a:rPr lang="en-GB" sz="1800" dirty="0" err="1" smtClean="0">
                          <a:latin typeface="Arial Narrow" panose="020B0606020202030204" pitchFamily="34" charset="0"/>
                          <a:hlinkClick r:id="rId6"/>
                        </a:rPr>
                        <a:t>OECD_Social</a:t>
                      </a:r>
                      <a:endParaRPr lang="en-GB" sz="1800" dirty="0" smtClean="0">
                        <a:latin typeface="Arial Narrow" panose="020B060602020203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4" name="Picture 4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1801" y="5157192"/>
            <a:ext cx="1703533" cy="5508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5B1FBE7-CEAF-4743-99FC-7566D83F529D}" type="slidenum">
              <a:rPr lang="en-US" smtClean="0">
                <a:solidFill>
                  <a:prstClr val="white"/>
                </a:solidFill>
              </a:rPr>
              <a:pPr/>
              <a:t>16</a:t>
            </a:fld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324" y="4633953"/>
            <a:ext cx="1304983" cy="1420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AutoShape 2" descr="Image result for the abc of gender equality in educa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" name="AutoShape 4" descr="Image result for the abc of gender equality in education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30" name="Picture 6" descr="Image result for the abc of gender equality in education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298" y="1587476"/>
            <a:ext cx="1234111" cy="17618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http://www.oecd.org/media/oecdorg/satellitesites/elsgender/gender%20data%20icon.pn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8636" y="3429000"/>
            <a:ext cx="936104" cy="93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3566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4228273"/>
              </p:ext>
            </p:extLst>
          </p:nvPr>
        </p:nvGraphicFramePr>
        <p:xfrm>
          <a:off x="467544" y="1340768"/>
          <a:ext cx="8229600" cy="51454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0000" y="237600"/>
            <a:ext cx="7812480" cy="1022400"/>
          </a:xfrm>
        </p:spPr>
        <p:txBody>
          <a:bodyPr>
            <a:noAutofit/>
          </a:bodyPr>
          <a:lstStyle/>
          <a:p>
            <a:r>
              <a:rPr lang="en-GB" sz="2800" b="1" dirty="0" smtClean="0"/>
              <a:t>Y</a:t>
            </a:r>
            <a:r>
              <a:rPr lang="en-GB" sz="2800" b="1" baseline="0" dirty="0" smtClean="0"/>
              <a:t>ears of schooling over the 20th century</a:t>
            </a:r>
            <a:endParaRPr lang="en-GB" sz="1600" i="1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3922649"/>
              </p:ext>
            </p:extLst>
          </p:nvPr>
        </p:nvGraphicFramePr>
        <p:xfrm>
          <a:off x="251520" y="6453336"/>
          <a:ext cx="2336800" cy="1619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36800"/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Source: </a:t>
                      </a:r>
                      <a:r>
                        <a:rPr lang="en-US" sz="1000" u="none" strike="noStrike" dirty="0" err="1">
                          <a:effectLst/>
                        </a:rPr>
                        <a:t>Barro</a:t>
                      </a:r>
                      <a:r>
                        <a:rPr lang="en-US" sz="1000" u="none" strike="noStrike" dirty="0">
                          <a:effectLst/>
                        </a:rPr>
                        <a:t> and Lee, 2013.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pic>
        <p:nvPicPr>
          <p:cNvPr id="6" name="chart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168" y="6309320"/>
            <a:ext cx="1633870" cy="426757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6888B80-F1B7-4349-9226-47D30622797E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30270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237600"/>
            <a:ext cx="8244528" cy="1022400"/>
          </a:xfrm>
        </p:spPr>
        <p:txBody>
          <a:bodyPr/>
          <a:lstStyle/>
          <a:p>
            <a:r>
              <a:rPr lang="en-GB" sz="2800" b="1" dirty="0" smtClean="0"/>
              <a:t>Gender difference in performance </a:t>
            </a:r>
            <a:r>
              <a:rPr lang="en-GB" sz="2000" dirty="0" smtClean="0"/>
              <a:t>(15-year-olds)</a:t>
            </a:r>
            <a:endParaRPr lang="en-GB" sz="2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0378750"/>
              </p:ext>
            </p:extLst>
          </p:nvPr>
        </p:nvGraphicFramePr>
        <p:xfrm>
          <a:off x="396267" y="1260000"/>
          <a:ext cx="8218487" cy="61206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 rot="16200000">
            <a:off x="-1652045" y="3172326"/>
            <a:ext cx="3888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bg2">
                    <a:lumMod val="10000"/>
                  </a:schemeClr>
                </a:solidFill>
                <a:latin typeface="Arial Narrow" panose="020B0606020202030204" pitchFamily="34" charset="0"/>
              </a:rPr>
              <a:t>Score-point difference (boys-girls)</a:t>
            </a:r>
            <a:endParaRPr lang="en-GB" dirty="0">
              <a:solidFill>
                <a:schemeClr val="bg2">
                  <a:lumMod val="1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58053" y="1624355"/>
            <a:ext cx="7460382" cy="1853235"/>
          </a:xfrm>
          <a:prstGeom prst="rect">
            <a:avLst/>
          </a:prstGeom>
          <a:solidFill>
            <a:srgbClr val="00B050">
              <a:alpha val="2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b="1" dirty="0" smtClean="0">
              <a:solidFill>
                <a:srgbClr val="00B050"/>
              </a:solidFill>
            </a:endParaRPr>
          </a:p>
          <a:p>
            <a:pPr algn="ctr"/>
            <a:endParaRPr lang="en-GB" b="1" dirty="0">
              <a:solidFill>
                <a:srgbClr val="00B050"/>
              </a:solidFill>
            </a:endParaRPr>
          </a:p>
          <a:p>
            <a:pPr algn="ctr"/>
            <a:r>
              <a:rPr lang="en-GB" b="1" dirty="0" smtClean="0">
                <a:solidFill>
                  <a:srgbClr val="00B050"/>
                </a:solidFill>
                <a:latin typeface="Arial Narrow" panose="020B0606020202030204" pitchFamily="34" charset="0"/>
              </a:rPr>
              <a:t>Boys perform better</a:t>
            </a:r>
            <a:endParaRPr lang="en-GB" b="1" dirty="0">
              <a:solidFill>
                <a:srgbClr val="00B050"/>
              </a:solidFill>
              <a:latin typeface="Arial Narrow" panose="020B060602020203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058053" y="3479707"/>
            <a:ext cx="7488832" cy="2329444"/>
          </a:xfrm>
          <a:prstGeom prst="rect">
            <a:avLst/>
          </a:prstGeom>
          <a:solidFill>
            <a:schemeClr val="accent6">
              <a:lumMod val="75000"/>
              <a:alpha val="21961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accent6">
                    <a:lumMod val="75000"/>
                  </a:schemeClr>
                </a:solidFill>
              </a:rPr>
              <a:t>	</a:t>
            </a:r>
          </a:p>
          <a:p>
            <a:pPr algn="ctr"/>
            <a:r>
              <a:rPr lang="en-GB" b="1" dirty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</a:rPr>
              <a:t>	</a:t>
            </a:r>
            <a:r>
              <a:rPr lang="en-GB" b="1" dirty="0" smtClean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</a:rPr>
              <a:t>Girls perform better</a:t>
            </a:r>
            <a:endParaRPr lang="en-GB" b="1" dirty="0">
              <a:solidFill>
                <a:schemeClr val="accent6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596390"/>
            <a:ext cx="687625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>
                <a:latin typeface="Arial Narrow" panose="020B0606020202030204" pitchFamily="34" charset="0"/>
              </a:rPr>
              <a:t>Source: </a:t>
            </a:r>
            <a:r>
              <a:rPr lang="en-US" sz="1100" dirty="0">
                <a:latin typeface="Arial Narrow" panose="020B0606020202030204" pitchFamily="34" charset="0"/>
              </a:rPr>
              <a:t>OECD (2016), PISA 2015 Results (Volume I): Excellence and Equity in Education, OECD Publishing, Paris.</a:t>
            </a:r>
            <a:endParaRPr lang="en-GB" sz="1100" dirty="0">
              <a:latin typeface="Arial Narrow" panose="020B060602020203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6888B80-F1B7-4349-9226-47D30622797E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58669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4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Chart bld="series" animBg="0"/>
        </p:bldSub>
      </p:bldGraphic>
      <p:bldP spid="6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3704430"/>
              </p:ext>
            </p:extLst>
          </p:nvPr>
        </p:nvGraphicFramePr>
        <p:xfrm>
          <a:off x="251521" y="1601788"/>
          <a:ext cx="8435280" cy="49946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0000" y="237600"/>
            <a:ext cx="7884488" cy="1022400"/>
          </a:xfrm>
        </p:spPr>
        <p:txBody>
          <a:bodyPr vert="horz" lIns="91440" tIns="45720" rIns="91440" bIns="45720" rtlCol="0" anchor="ctr">
            <a:noAutofit/>
          </a:bodyPr>
          <a:lstStyle/>
          <a:p>
            <a:pPr>
              <a:buClr>
                <a:schemeClr val="tx1"/>
              </a:buClr>
            </a:pPr>
            <a:r>
              <a:rPr lang="en-US" sz="2800" b="1" dirty="0"/>
              <a:t>Girls lack confidence in </a:t>
            </a:r>
            <a:r>
              <a:rPr lang="en-US" sz="2800" b="1" dirty="0" smtClean="0"/>
              <a:t>science,</a:t>
            </a:r>
            <a:r>
              <a:rPr lang="en-US" sz="2800" b="1" dirty="0"/>
              <a:t/>
            </a:r>
            <a:br>
              <a:rPr lang="en-US" sz="2800" b="1" dirty="0"/>
            </a:br>
            <a:r>
              <a:rPr lang="en-US" sz="2800" b="1" dirty="0"/>
              <a:t>even if they are as proficient as boys</a:t>
            </a:r>
            <a:endParaRPr lang="en-GB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0" y="6596390"/>
            <a:ext cx="687625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 smtClean="0">
                <a:latin typeface="Arial Narrow" panose="020B0606020202030204" pitchFamily="34" charset="0"/>
              </a:rPr>
              <a:t>Source: </a:t>
            </a:r>
            <a:r>
              <a:rPr lang="en-GB" sz="1100" dirty="0">
                <a:latin typeface="Arial Narrow" panose="020B0606020202030204" pitchFamily="34" charset="0"/>
              </a:rPr>
              <a:t>OECD (2015) </a:t>
            </a:r>
            <a:r>
              <a:rPr lang="en-GB" sz="1100" i="1" dirty="0">
                <a:latin typeface="Arial Narrow" panose="020B0606020202030204" pitchFamily="34" charset="0"/>
              </a:rPr>
              <a:t>The ABC of Gender Equality in Education </a:t>
            </a:r>
            <a:r>
              <a:rPr lang="en-GB" sz="1100" i="1" dirty="0" smtClean="0">
                <a:latin typeface="Arial Narrow" panose="020B0606020202030204" pitchFamily="34" charset="0"/>
              </a:rPr>
              <a:t>,</a:t>
            </a:r>
            <a:r>
              <a:rPr lang="fr-FR" sz="1100" dirty="0" smtClean="0">
                <a:latin typeface="Arial Narrow" panose="020B0606020202030204" pitchFamily="34" charset="0"/>
              </a:rPr>
              <a:t>Figure </a:t>
            </a:r>
            <a:r>
              <a:rPr lang="hu-HU" sz="1100" dirty="0">
                <a:latin typeface="Arial Narrow" panose="020B0606020202030204" pitchFamily="34" charset="0"/>
              </a:rPr>
              <a:t>3</a:t>
            </a:r>
            <a:r>
              <a:rPr lang="en-GB" sz="1100" dirty="0" smtClean="0">
                <a:latin typeface="Arial Narrow" panose="020B0606020202030204" pitchFamily="34" charset="0"/>
              </a:rPr>
              <a:t>.</a:t>
            </a:r>
            <a:r>
              <a:rPr lang="hu-HU" sz="1100" dirty="0" smtClean="0">
                <a:latin typeface="Arial Narrow" panose="020B0606020202030204" pitchFamily="34" charset="0"/>
              </a:rPr>
              <a:t>8</a:t>
            </a:r>
            <a:endParaRPr lang="en-GB" sz="1100" dirty="0">
              <a:latin typeface="Arial Narrow" panose="020B060602020203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51520" y="1844824"/>
            <a:ext cx="87129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solidFill>
                  <a:schemeClr val="tx1">
                    <a:lumMod val="75000"/>
                  </a:schemeClr>
                </a:solidFill>
                <a:latin typeface="Arial Narrow" panose="020B0606020202030204" pitchFamily="34" charset="0"/>
              </a:rPr>
              <a:t>OECD average</a:t>
            </a:r>
            <a:endParaRPr lang="en-GB" dirty="0">
              <a:solidFill>
                <a:schemeClr val="tx1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850398" y="1321604"/>
            <a:ext cx="1460656" cy="523220"/>
          </a:xfrm>
          <a:prstGeom prst="rect">
            <a:avLst/>
          </a:prstGeom>
        </p:spPr>
        <p:txBody>
          <a:bodyPr wrap="non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 smtClean="0">
                <a:solidFill>
                  <a:srgbClr val="00ADEE"/>
                </a:solidFill>
                <a:latin typeface="Arial Narrow" panose="020B0606020202030204" pitchFamily="34" charset="0"/>
              </a:rPr>
              <a:t>Sciences</a:t>
            </a:r>
            <a:endParaRPr lang="en-GB" sz="2800" dirty="0">
              <a:solidFill>
                <a:srgbClr val="00ADEE"/>
              </a:solidFill>
              <a:latin typeface="Arial Narrow" panose="020B0606020202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6888B80-F1B7-4349-9226-47D30622797E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83681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2335731"/>
              </p:ext>
            </p:extLst>
          </p:nvPr>
        </p:nvGraphicFramePr>
        <p:xfrm>
          <a:off x="179512" y="1640998"/>
          <a:ext cx="8656437" cy="47403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616" y="116632"/>
            <a:ext cx="7685776" cy="1022400"/>
          </a:xfrm>
        </p:spPr>
        <p:txBody>
          <a:bodyPr vert="horz" anchor="ctr">
            <a:noAutofit/>
          </a:bodyPr>
          <a:lstStyle/>
          <a:p>
            <a:pPr>
              <a:buClr>
                <a:schemeClr val="tx1"/>
              </a:buClr>
            </a:pPr>
            <a:r>
              <a:rPr lang="en-US" sz="2800" b="1" smtClean="0"/>
              <a:t>Girls lack confidence in mathematics, </a:t>
            </a:r>
            <a:br>
              <a:rPr lang="en-US" sz="2800" b="1" smtClean="0"/>
            </a:br>
            <a:r>
              <a:rPr lang="en-US" sz="2800" b="1" smtClean="0"/>
              <a:t>even the high achievers</a:t>
            </a:r>
            <a:endParaRPr lang="en-GB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0" y="6596390"/>
            <a:ext cx="723629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 smtClean="0">
                <a:latin typeface="Arial Narrow" panose="020B0606020202030204" pitchFamily="34" charset="0"/>
              </a:rPr>
              <a:t>Source: </a:t>
            </a:r>
            <a:r>
              <a:rPr lang="en-GB" sz="1100" dirty="0">
                <a:latin typeface="Arial Narrow" panose="020B0606020202030204" pitchFamily="34" charset="0"/>
              </a:rPr>
              <a:t>OECD (2015) </a:t>
            </a:r>
            <a:r>
              <a:rPr lang="en-GB" sz="1100" i="1" dirty="0">
                <a:latin typeface="Arial Narrow" panose="020B0606020202030204" pitchFamily="34" charset="0"/>
              </a:rPr>
              <a:t>The ABC of Gender Equality in Education </a:t>
            </a:r>
            <a:r>
              <a:rPr lang="en-GB" sz="1100" i="1" dirty="0" smtClean="0">
                <a:latin typeface="Arial Narrow" panose="020B0606020202030204" pitchFamily="34" charset="0"/>
              </a:rPr>
              <a:t>,</a:t>
            </a:r>
            <a:r>
              <a:rPr lang="fr-FR" sz="1100" dirty="0" smtClean="0">
                <a:latin typeface="Arial Narrow" panose="020B0606020202030204" pitchFamily="34" charset="0"/>
              </a:rPr>
              <a:t>Figure </a:t>
            </a:r>
            <a:r>
              <a:rPr lang="hu-HU" sz="1100" dirty="0">
                <a:latin typeface="Arial Narrow" panose="020B0606020202030204" pitchFamily="34" charset="0"/>
              </a:rPr>
              <a:t>3</a:t>
            </a:r>
            <a:r>
              <a:rPr lang="en-GB" sz="1100" dirty="0" smtClean="0">
                <a:latin typeface="Arial Narrow" panose="020B0606020202030204" pitchFamily="34" charset="0"/>
              </a:rPr>
              <a:t>.</a:t>
            </a:r>
            <a:r>
              <a:rPr lang="hu-HU" sz="1100" dirty="0">
                <a:latin typeface="Arial Narrow" panose="020B0606020202030204" pitchFamily="34" charset="0"/>
              </a:rPr>
              <a:t>9</a:t>
            </a:r>
            <a:endParaRPr lang="en-GB" sz="1100" dirty="0">
              <a:latin typeface="Arial Narrow" panose="020B060602020203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71538" y="1861184"/>
            <a:ext cx="87129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solidFill>
                  <a:schemeClr val="tx1">
                    <a:lumMod val="75000"/>
                  </a:schemeClr>
                </a:solidFill>
                <a:latin typeface="Arial Narrow" panose="020B0606020202030204" pitchFamily="34" charset="0"/>
              </a:rPr>
              <a:t>OECD average</a:t>
            </a:r>
            <a:endParaRPr lang="en-GB" dirty="0">
              <a:solidFill>
                <a:schemeClr val="tx1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645220" y="1379388"/>
            <a:ext cx="196560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00ADEE"/>
                </a:solidFill>
                <a:latin typeface="Arial Narrow" panose="020B0606020202030204" pitchFamily="34" charset="0"/>
              </a:rPr>
              <a:t>Mathematics</a:t>
            </a:r>
            <a:endParaRPr lang="en-GB" sz="2800" dirty="0">
              <a:solidFill>
                <a:srgbClr val="00ADEE"/>
              </a:solidFill>
              <a:latin typeface="Arial Narrow" panose="020B060602020203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6888B80-F1B7-4349-9226-47D30622797E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6769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dirty="0"/>
              <a:t>Expectations of a science </a:t>
            </a:r>
            <a:r>
              <a:rPr lang="en-US" sz="2800" b="1" dirty="0" smtClean="0"/>
              <a:t>career</a:t>
            </a:r>
            <a:br>
              <a:rPr lang="en-US" sz="2800" b="1" dirty="0" smtClean="0"/>
            </a:br>
            <a:r>
              <a:rPr lang="en-US" sz="2800" b="1" dirty="0" smtClean="0"/>
              <a:t>OECD </a:t>
            </a:r>
            <a:r>
              <a:rPr lang="en-US" sz="2800" b="1" dirty="0"/>
              <a:t>average</a:t>
            </a:r>
            <a:endParaRPr lang="de-DE" sz="2800" b="1" dirty="0"/>
          </a:p>
        </p:txBody>
      </p:sp>
      <p:graphicFrame>
        <p:nvGraphicFramePr>
          <p:cNvPr id="17" name="Diagramm 16"/>
          <p:cNvGraphicFramePr/>
          <p:nvPr>
            <p:extLst>
              <p:ext uri="{D42A27DB-BD31-4B8C-83A1-F6EECF244321}">
                <p14:modId xmlns:p14="http://schemas.microsoft.com/office/powerpoint/2010/main" val="2915295030"/>
              </p:ext>
            </p:extLst>
          </p:nvPr>
        </p:nvGraphicFramePr>
        <p:xfrm>
          <a:off x="854438" y="1968709"/>
          <a:ext cx="7605993" cy="46569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feld 3"/>
          <p:cNvSpPr txBox="1"/>
          <p:nvPr/>
        </p:nvSpPr>
        <p:spPr>
          <a:xfrm>
            <a:off x="629587" y="1535004"/>
            <a:ext cx="41597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Arial Narrow" panose="020B0606020202030204" pitchFamily="34" charset="0"/>
              </a:rPr>
              <a:t>Students who expect to work as...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6623774"/>
            <a:ext cx="687625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>
                <a:latin typeface="Arial Narrow" panose="020B0606020202030204" pitchFamily="34" charset="0"/>
              </a:rPr>
              <a:t>Source: </a:t>
            </a:r>
            <a:r>
              <a:rPr lang="en-US" sz="1100" dirty="0">
                <a:latin typeface="Arial Narrow" panose="020B0606020202030204" pitchFamily="34" charset="0"/>
              </a:rPr>
              <a:t>OECD (2016), PISA 2015 Results </a:t>
            </a:r>
            <a:endParaRPr lang="en-GB" sz="1100" dirty="0">
              <a:latin typeface="Arial Narrow" panose="020B060602020203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6888B80-F1B7-4349-9226-47D30622797E}" type="slidenum">
              <a:rPr lang="en-GB" smtClean="0"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3244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63550942"/>
              </p:ext>
            </p:extLst>
          </p:nvPr>
        </p:nvGraphicFramePr>
        <p:xfrm>
          <a:off x="251520" y="1844824"/>
          <a:ext cx="8640960" cy="50131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043608" y="116632"/>
            <a:ext cx="8244528" cy="1175176"/>
          </a:xfrm>
        </p:spPr>
        <p:txBody>
          <a:bodyPr vert="horz" lIns="91440" tIns="45720" rIns="91440" bIns="45720" rtlCol="0" anchor="ctr">
            <a:noAutofit/>
          </a:bodyPr>
          <a:lstStyle/>
          <a:p>
            <a:pPr>
              <a:buClr>
                <a:schemeClr val="tx1"/>
              </a:buClr>
            </a:pPr>
            <a:r>
              <a:rPr lang="en-GB" sz="2800" b="1" dirty="0" smtClean="0"/>
              <a:t>Women graduates by field of study</a:t>
            </a:r>
            <a:endParaRPr lang="en-GB" sz="28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19100" y="6627167"/>
            <a:ext cx="43924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100" dirty="0">
                <a:latin typeface="Arial Narrow" panose="020B0606020202030204" pitchFamily="34" charset="0"/>
              </a:rPr>
              <a:t>Source: OECD (</a:t>
            </a:r>
            <a:r>
              <a:rPr lang="en-GB" sz="1100" dirty="0" smtClean="0">
                <a:latin typeface="Arial Narrow" panose="020B0606020202030204" pitchFamily="34" charset="0"/>
              </a:rPr>
              <a:t>2015) </a:t>
            </a:r>
            <a:r>
              <a:rPr lang="en-GB" sz="1100" i="1" dirty="0" smtClean="0">
                <a:latin typeface="Arial Narrow" panose="020B0606020202030204" pitchFamily="34" charset="0"/>
              </a:rPr>
              <a:t>Education at a Glance 2015</a:t>
            </a:r>
            <a:endParaRPr lang="en-GB" sz="1000" dirty="0">
              <a:solidFill>
                <a:srgbClr val="727272">
                  <a:lumMod val="50000"/>
                </a:srgbClr>
              </a:solidFill>
              <a:latin typeface="Arial Narrow" panose="020B060602020203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60090" y="1337142"/>
            <a:ext cx="8640960" cy="646331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solidFill>
                  <a:schemeClr val="tx1">
                    <a:lumMod val="75000"/>
                  </a:schemeClr>
                </a:solidFill>
                <a:latin typeface="Arial Narrow" panose="020B0606020202030204" pitchFamily="34" charset="0"/>
              </a:rPr>
              <a:t>Percentage of tertiary qualifications awarded to women </a:t>
            </a:r>
            <a:r>
              <a:rPr lang="en-US" sz="1800" dirty="0" smtClean="0">
                <a:solidFill>
                  <a:schemeClr val="tx1">
                    <a:lumMod val="75000"/>
                  </a:schemeClr>
                </a:solidFill>
                <a:latin typeface="Arial Narrow" panose="020B0606020202030204" pitchFamily="34" charset="0"/>
              </a:rPr>
              <a:t/>
            </a:r>
            <a:br>
              <a:rPr lang="en-US" sz="1800" dirty="0" smtClean="0">
                <a:solidFill>
                  <a:schemeClr val="tx1">
                    <a:lumMod val="75000"/>
                  </a:schemeClr>
                </a:solidFill>
                <a:latin typeface="Arial Narrow" panose="020B0606020202030204" pitchFamily="34" charset="0"/>
              </a:rPr>
            </a:br>
            <a:r>
              <a:rPr lang="en-US" sz="1800" dirty="0" smtClean="0">
                <a:solidFill>
                  <a:schemeClr val="tx1">
                    <a:lumMod val="75000"/>
                  </a:schemeClr>
                </a:solidFill>
                <a:latin typeface="Arial Narrow" panose="020B0606020202030204" pitchFamily="34" charset="0"/>
              </a:rPr>
              <a:t>in </a:t>
            </a:r>
            <a:r>
              <a:rPr lang="en-US" sz="1800" dirty="0">
                <a:solidFill>
                  <a:schemeClr val="tx1">
                    <a:lumMod val="75000"/>
                  </a:schemeClr>
                </a:solidFill>
                <a:latin typeface="Arial Narrow" panose="020B0606020202030204" pitchFamily="34" charset="0"/>
              </a:rPr>
              <a:t>tertiary-type A and </a:t>
            </a:r>
            <a:r>
              <a:rPr lang="en-GB" sz="1800" dirty="0" smtClean="0">
                <a:solidFill>
                  <a:schemeClr val="tx1">
                    <a:lumMod val="75000"/>
                  </a:schemeClr>
                </a:solidFill>
                <a:latin typeface="Arial Narrow" panose="020B0606020202030204" pitchFamily="34" charset="0"/>
              </a:rPr>
              <a:t>advanced</a:t>
            </a:r>
            <a:r>
              <a:rPr lang="en-US" sz="1800" dirty="0" smtClean="0">
                <a:solidFill>
                  <a:schemeClr val="tx1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n-US" sz="1800" dirty="0">
                <a:solidFill>
                  <a:schemeClr val="tx1">
                    <a:lumMod val="75000"/>
                  </a:schemeClr>
                </a:solidFill>
                <a:latin typeface="Arial Narrow" panose="020B0606020202030204" pitchFamily="34" charset="0"/>
              </a:rPr>
              <a:t>research programs, by field of </a:t>
            </a:r>
            <a:r>
              <a:rPr lang="en-US" sz="1800" dirty="0" smtClean="0">
                <a:solidFill>
                  <a:schemeClr val="tx1">
                    <a:lumMod val="75000"/>
                  </a:schemeClr>
                </a:solidFill>
                <a:latin typeface="Arial Narrow" panose="020B0606020202030204" pitchFamily="34" charset="0"/>
              </a:rPr>
              <a:t>education (2012, OECD average)</a:t>
            </a:r>
            <a:endParaRPr lang="en-US" sz="1800" dirty="0">
              <a:solidFill>
                <a:schemeClr val="tx1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45895487"/>
              </p:ext>
            </p:extLst>
          </p:nvPr>
        </p:nvGraphicFramePr>
        <p:xfrm>
          <a:off x="267367" y="1968540"/>
          <a:ext cx="8288442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6888B80-F1B7-4349-9226-47D30622797E}" type="slidenum">
              <a:rPr lang="en-GB" smtClean="0"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81113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615" y="260648"/>
            <a:ext cx="7810435" cy="1022400"/>
          </a:xfrm>
        </p:spPr>
        <p:txBody>
          <a:bodyPr vert="horz" anchor="ctr">
            <a:noAutofit/>
          </a:bodyPr>
          <a:lstStyle/>
          <a:p>
            <a:pPr>
              <a:buClr>
                <a:schemeClr val="tx1"/>
              </a:buClr>
            </a:pPr>
            <a:r>
              <a:rPr lang="en-US" sz="2800" b="1" dirty="0" smtClean="0"/>
              <a:t>Women are conditioned from a young age to have gendered expectations about careers</a:t>
            </a:r>
            <a:endParaRPr lang="en-GB" sz="2800" b="1" dirty="0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681" y="2780928"/>
            <a:ext cx="8712968" cy="2966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 descr="C:\Program Files (x86)\Microsoft Office\MEDIA\CAGCAT10\j0301252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1412776"/>
            <a:ext cx="1829714" cy="15654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6888B80-F1B7-4349-9226-47D30622797E}" type="slidenum">
              <a:rPr lang="en-GB" smtClean="0"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44351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b="1" dirty="0"/>
              <a:t>The gender gap in labour force participation is relatively large in Asia…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487F468-C50D-468C-9908-6CDA82CD9493}" type="slidenum">
              <a:rPr lang="en-GB" smtClean="0">
                <a:solidFill>
                  <a:prstClr val="white"/>
                </a:solidFill>
              </a:rPr>
              <a:pPr/>
              <a:t>9</a:t>
            </a:fld>
            <a:endParaRPr lang="en-GB">
              <a:solidFill>
                <a:prstClr val="white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0718" y="1412776"/>
            <a:ext cx="8177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 smtClean="0">
                <a:solidFill>
                  <a:schemeClr val="bg2">
                    <a:lumMod val="10000"/>
                  </a:schemeClr>
                </a:solidFill>
                <a:latin typeface="Arial Narrow" panose="020B0606020202030204" pitchFamily="34" charset="0"/>
              </a:rPr>
              <a:t>Labour force participation rates (%) by gender, and gender gap in the labour force participation rate (percentage point), 15-64 year olds, 2015 or latest available year</a:t>
            </a:r>
            <a:endParaRPr lang="en-GB" sz="1400" b="1" i="1" dirty="0">
              <a:solidFill>
                <a:schemeClr val="tx1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07975" y="6309320"/>
            <a:ext cx="79928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 smtClean="0">
                <a:solidFill>
                  <a:schemeClr val="tx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Note</a:t>
            </a:r>
            <a:r>
              <a:rPr lang="en-US" sz="1200" dirty="0" smtClean="0">
                <a:solidFill>
                  <a:schemeClr val="tx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: </a:t>
            </a:r>
            <a:r>
              <a:rPr lang="en-US" sz="1200" dirty="0">
                <a:solidFill>
                  <a:schemeClr val="tx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Data for China refer to 2010</a:t>
            </a:r>
            <a:r>
              <a:rPr lang="en-US" sz="1200" dirty="0" smtClean="0">
                <a:solidFill>
                  <a:schemeClr val="tx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/>
            </a:r>
            <a:br>
              <a:rPr lang="en-US" sz="1200" dirty="0" smtClean="0">
                <a:solidFill>
                  <a:schemeClr val="tx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</a:br>
            <a:r>
              <a:rPr lang="en-US" sz="1200" i="1" dirty="0" smtClean="0">
                <a:solidFill>
                  <a:schemeClr val="tx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Source</a:t>
            </a:r>
            <a:r>
              <a:rPr lang="en-US" sz="1200" dirty="0">
                <a:solidFill>
                  <a:schemeClr val="tx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: OECD Employment Database, http://www.oecd.org/employment/emp/onlineoecdemploymentdatabase.htm</a:t>
            </a:r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43788290"/>
              </p:ext>
            </p:extLst>
          </p:nvPr>
        </p:nvGraphicFramePr>
        <p:xfrm>
          <a:off x="683568" y="2060848"/>
          <a:ext cx="7776864" cy="4248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AutoShape 2" descr="Image result for japan flag 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7847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ECD_English_white">
  <a:themeElements>
    <a:clrScheme name="OECD white">
      <a:dk1>
        <a:srgbClr val="727272"/>
      </a:dk1>
      <a:lt1>
        <a:sysClr val="window" lastClr="FFFFFF"/>
      </a:lt1>
      <a:dk2>
        <a:srgbClr val="006299"/>
      </a:dk2>
      <a:lt2>
        <a:srgbClr val="E6E6E6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ECD">
      <a:majorFont>
        <a:latin typeface="Arial"/>
        <a:ea typeface=""/>
        <a:cs typeface=""/>
      </a:majorFont>
      <a:minorFont>
        <a:latin typeface="Georgia"/>
        <a:ea typeface=""/>
        <a:cs typeface="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A1FBF920266E44897527F0B9339E2D" ma:contentTypeVersion="0" ma:contentTypeDescription="Create a new document." ma:contentTypeScope="" ma:versionID="1f8d1168728a7849016d5f8f24df47e9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90AA341-3C0E-4B11-8F0F-4D6AF3518E2F}">
  <ds:schemaRefs>
    <ds:schemaRef ds:uri="http://schemas.openxmlformats.org/package/2006/metadata/core-properties"/>
    <ds:schemaRef ds:uri="http://www.w3.org/XML/1998/namespace"/>
    <ds:schemaRef ds:uri="http://purl.org/dc/elements/1.1/"/>
    <ds:schemaRef ds:uri="http://schemas.microsoft.com/office/infopath/2007/PartnerControls"/>
    <ds:schemaRef ds:uri="http://purl.org/dc/terms/"/>
    <ds:schemaRef ds:uri="http://schemas.microsoft.com/office/2006/documentManagement/types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EA458174-C07D-4594-A85C-1B407AB65A2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473E31B9-5876-4BD4-ADF2-AA75EAD89C3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OECD_English_white</Template>
  <TotalTime>12892</TotalTime>
  <Words>866</Words>
  <Application>Microsoft Office PowerPoint</Application>
  <PresentationFormat>On-screen Show (4:3)</PresentationFormat>
  <Paragraphs>106</Paragraphs>
  <Slides>16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OECD_English_white</vt:lpstr>
      <vt:lpstr>Gender challenges in education, STEM and occupational segregation in the labour market</vt:lpstr>
      <vt:lpstr>Years of schooling over the 20th century</vt:lpstr>
      <vt:lpstr>Gender difference in performance (15-year-olds)</vt:lpstr>
      <vt:lpstr>Girls lack confidence in science, even if they are as proficient as boys</vt:lpstr>
      <vt:lpstr>Girls lack confidence in mathematics,  even the high achievers</vt:lpstr>
      <vt:lpstr>Expectations of a science career OECD average</vt:lpstr>
      <vt:lpstr>Women graduates by field of study</vt:lpstr>
      <vt:lpstr>Women are conditioned from a young age to have gendered expectations about careers</vt:lpstr>
      <vt:lpstr>The gender gap in labour force participation is relatively large in Asia…</vt:lpstr>
      <vt:lpstr>The gender pay gap in Japan and Korea is above the OECD average …</vt:lpstr>
      <vt:lpstr>There is a leaky pipeline in female careers</vt:lpstr>
      <vt:lpstr>… and the glass ceiling remains.</vt:lpstr>
      <vt:lpstr>What can be done to close gender gaps in field of study and in the labour market? </vt:lpstr>
      <vt:lpstr>What can be done to close gender gaps in field of study? </vt:lpstr>
      <vt:lpstr>OECD Recommendation and Monitoring </vt:lpstr>
      <vt:lpstr>Thank you</vt:lpstr>
    </vt:vector>
  </TitlesOfParts>
  <Company>OECD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BORGONOVI Francesca</dc:creator>
  <cp:lastModifiedBy>WUKOVITS-VOTZI Nora</cp:lastModifiedBy>
  <cp:revision>549</cp:revision>
  <cp:lastPrinted>2017-05-15T14:34:56Z</cp:lastPrinted>
  <dcterms:created xsi:type="dcterms:W3CDTF">2015-01-30T12:12:38Z</dcterms:created>
  <dcterms:modified xsi:type="dcterms:W3CDTF">2017-05-24T15:07:58Z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0x0101003AA1FBF920266E44897527F0B9339E2D</vt:lpwstr>
  </property>
  <property fmtid="{D5CDD505-2E9C-101B-9397-08002B2CF9AE}" pid="3" name="OECDTopic">
    <vt:lpwstr/>
  </property>
  <property fmtid="{D5CDD505-2E9C-101B-9397-08002B2CF9AE}" pid="4" name="OECDCountry">
    <vt:lpwstr>65;#Lithuania|bd1aa735-3ac7-4802-9566-9d6e4d680f3a</vt:lpwstr>
  </property>
  <property fmtid="{D5CDD505-2E9C-101B-9397-08002B2CF9AE}" pid="5" name="OECDCommittee">
    <vt:lpwstr/>
  </property>
  <property fmtid="{D5CDD505-2E9C-101B-9397-08002B2CF9AE}" pid="6" name="OECDKeywords">
    <vt:lpwstr/>
  </property>
</Properties>
</file>