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61" r:id="rId3"/>
    <p:sldId id="258" r:id="rId4"/>
    <p:sldId id="262" r:id="rId5"/>
    <p:sldId id="265" r:id="rId6"/>
    <p:sldId id="270" r:id="rId7"/>
    <p:sldId id="272" r:id="rId8"/>
    <p:sldId id="276" r:id="rId9"/>
    <p:sldId id="283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4316-EA65-4AAA-A8F3-E650361D9412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37F29-1000-4CE8-B565-3D89EDCED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72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D15E1-0CF0-4421-9ECF-F541E26A2F6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 as cultural marker – purity and pollution</a:t>
            </a:r>
          </a:p>
          <a:p>
            <a:r>
              <a:rPr lang="en-US" altLang="en-US"/>
              <a:t>As a political marker – competing dev. paradigms and resource allocations</a:t>
            </a:r>
          </a:p>
          <a:p>
            <a:r>
              <a:rPr lang="en-US" altLang="en-US"/>
              <a:t>As a social marker of changing gender roles</a:t>
            </a:r>
          </a:p>
          <a:p>
            <a:r>
              <a:rPr lang="en-US" altLang="en-US"/>
              <a:t>As an economic marker – poverty, health and livelihoods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173007-E8C1-48CB-8399-AA6AF9F3A1CA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21A79-EAE4-4ED8-A570-020D9DB098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Men may collect water only during extreme scarcity periods when one has to travel out, use transport and plastic containers to collect water</a:t>
            </a:r>
          </a:p>
        </p:txBody>
      </p:sp>
    </p:spTree>
    <p:extLst>
      <p:ext uri="{BB962C8B-B14F-4D97-AF65-F5344CB8AC3E}">
        <p14:creationId xmlns:p14="http://schemas.microsoft.com/office/powerpoint/2010/main" val="201413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sz="1200" dirty="0" smtClean="0"/>
              <a:t>(MDWS, 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http://www.livemint.com/Opinion/P0Z53BOwcPw4SjMRnm028L/The-long-walk-to-water.html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EFD0-2F9A-477F-8CA9-4D8703DCA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Registration Survey. Maternal Mortality Ratio. Available at: http://www.censusindia.gov.in/vital_statistics/mmr_bulletin_2011-13.pdf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EFD0-2F9A-477F-8CA9-4D8703DCA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N" dirty="0" err="1" smtClean="0"/>
              <a:t>WaterAid’s</a:t>
            </a:r>
            <a:r>
              <a:rPr lang="en-IN" dirty="0" smtClean="0"/>
              <a:t> response is to use water as an entry point towards larger development - women who can reduce the downtime of water points have brought in wider development</a:t>
            </a:r>
            <a:endParaRPr lang="en-US" dirty="0" smtClean="0"/>
          </a:p>
          <a:p>
            <a:pPr lvl="0"/>
            <a:r>
              <a:rPr lang="en-IN" dirty="0" smtClean="0"/>
              <a:t>Women in lead roles and central to decision making -</a:t>
            </a:r>
            <a:r>
              <a:rPr lang="en-US" dirty="0" smtClean="0"/>
              <a:t>Integrated Water Resources Management</a:t>
            </a:r>
            <a:r>
              <a:rPr lang="en-IN" dirty="0" smtClean="0"/>
              <a:t> (IWRM) initiatives without women’s participation had generally prioritised agriculture and livelihood, with women in the lead drinking water found its prominence</a:t>
            </a:r>
            <a:endParaRPr lang="en-US" dirty="0" smtClean="0"/>
          </a:p>
          <a:p>
            <a:pPr lvl="0"/>
            <a:r>
              <a:rPr lang="en-IN" dirty="0" smtClean="0"/>
              <a:t>Women’s collective to build their knowledge on their entitlements and rights and demand them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EFD0-2F9A-477F-8CA9-4D8703DCA8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﻿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EFD0-2F9A-477F-8CA9-4D8703DCA8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80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66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85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918B8-B229-4AB7-881B-24F7C30E18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0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8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32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73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6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43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13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E7A4-0E15-4436-B86D-9ED1E05E4DED}" type="datetimeFigureOut">
              <a:rPr lang="en-IN" smtClean="0"/>
              <a:t>23/05/17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775D-BF3F-4A8E-A754-6E3F16C1D2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0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GI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GIF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GIF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GIF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Gender Equity and Water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Sara </a:t>
            </a:r>
            <a:r>
              <a:rPr lang="en-IN" dirty="0" smtClean="0"/>
              <a:t>Ahmed, PhD</a:t>
            </a:r>
            <a:endParaRPr lang="en-IN" dirty="0" smtClean="0"/>
          </a:p>
          <a:p>
            <a:r>
              <a:rPr lang="en-IN" dirty="0" smtClean="0"/>
              <a:t>Gender and Water Specialist</a:t>
            </a:r>
          </a:p>
          <a:p>
            <a:r>
              <a:rPr lang="en-IN" dirty="0" smtClean="0"/>
              <a:t>ASEM, Vilnius, May 2017</a:t>
            </a:r>
            <a:endParaRPr lang="en-IN" dirty="0"/>
          </a:p>
        </p:txBody>
      </p:sp>
      <p:pic>
        <p:nvPicPr>
          <p:cNvPr id="4" name="Picture 4" descr="19"/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6" y="10045"/>
            <a:ext cx="10555085" cy="68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235700" y="1543051"/>
            <a:ext cx="483593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Garamond" panose="02020404030301010803" pitchFamily="18" charset="0"/>
              </a:rPr>
              <a:t>Organizing </a:t>
            </a:r>
            <a:r>
              <a:rPr lang="en-US" altLang="en-US" sz="2700" dirty="0" smtClean="0">
                <a:latin typeface="Garamond" panose="02020404030301010803" pitchFamily="18" charset="0"/>
              </a:rPr>
              <a:t>women, separate space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 smtClean="0">
                <a:latin typeface="Garamond" panose="02020404030301010803" pitchFamily="18" charset="0"/>
              </a:rPr>
              <a:t>1/3 representation, voice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3679825"/>
            <a:ext cx="44196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Breaking barriers of caste/class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Savings &amp; credit </a:t>
            </a:r>
            <a:r>
              <a:rPr lang="en-US" altLang="en-US" sz="2100" dirty="0" smtClean="0">
                <a:latin typeface="Arial" panose="020B0604020202020204" pitchFamily="34" charset="0"/>
              </a:rPr>
              <a:t>systems (SHGs)</a:t>
            </a:r>
            <a:endParaRPr lang="en-US" altLang="en-US" sz="2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Livelihood security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Challenging patriarchy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Evolving their own action plan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Demanding change  from the government / society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8196" name="Picture 4" descr="Devu &amp; Naf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3" y="352134"/>
            <a:ext cx="4672020" cy="32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General body me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2" y="2882900"/>
            <a:ext cx="4776989" cy="3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40464" y="1"/>
            <a:ext cx="4162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latin typeface="Arial" panose="020B0604020202020204" pitchFamily="34" charset="0"/>
              </a:rPr>
              <a:t>Interventions - Pre-requisites 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9" y="0"/>
            <a:ext cx="5253687" cy="68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774287" y="243222"/>
            <a:ext cx="4524778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rgbClr val="030305"/>
              </a:solidFill>
              <a:latin typeface="Comic Sans MS" panose="030F0702030302020204" pitchFamily="66" charset="0"/>
            </a:endParaRP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She wakes me in the early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morning for grinding flour,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At night I have to weave,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She sends me to fetch water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very early in the morning,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Oh grandfather, life is very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difficult for me.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My pot has never filled up in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the well,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Water is so deep that my rope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cannot reach,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The sun rises and sets also, but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Today I was unable to collect </a:t>
            </a:r>
          </a:p>
          <a:p>
            <a:r>
              <a:rPr lang="en-US" altLang="en-US" sz="2400" dirty="0">
                <a:solidFill>
                  <a:srgbClr val="030305"/>
                </a:solidFill>
                <a:latin typeface="Calibri" panose="020F0502020204030204" pitchFamily="34" charset="0"/>
              </a:rPr>
              <a:t>even a single pot of water.”</a:t>
            </a:r>
          </a:p>
          <a:p>
            <a:endParaRPr lang="en-US" altLang="en-US" sz="2400" dirty="0">
              <a:solidFill>
                <a:srgbClr val="030305"/>
              </a:solidFill>
              <a:latin typeface="Calibri" panose="020F0502020204030204" pitchFamily="34" charset="0"/>
            </a:endParaRPr>
          </a:p>
          <a:p>
            <a:r>
              <a:rPr lang="en-US" altLang="en-US" sz="2400" dirty="0" smtClean="0">
                <a:solidFill>
                  <a:srgbClr val="030305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dirty="0">
                <a:solidFill>
                  <a:srgbClr val="030305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000" dirty="0" smtClean="0">
                <a:solidFill>
                  <a:srgbClr val="030305"/>
                </a:solidFill>
                <a:latin typeface="Calibri" panose="020F0502020204030204" pitchFamily="34" charset="0"/>
              </a:rPr>
              <a:t>olk </a:t>
            </a:r>
            <a:r>
              <a:rPr lang="en-US" altLang="en-US" sz="2000" dirty="0">
                <a:solidFill>
                  <a:srgbClr val="030305"/>
                </a:solidFill>
                <a:latin typeface="Calibri" panose="020F0502020204030204" pitchFamily="34" charset="0"/>
              </a:rPr>
              <a:t>song sung by </a:t>
            </a:r>
            <a:r>
              <a:rPr lang="en-US" altLang="en-US" sz="2000" dirty="0" err="1" smtClean="0">
                <a:solidFill>
                  <a:srgbClr val="030305"/>
                </a:solidFill>
                <a:latin typeface="Calibri" panose="020F0502020204030204" pitchFamily="34" charset="0"/>
              </a:rPr>
              <a:t>Arvindbhai</a:t>
            </a:r>
            <a:r>
              <a:rPr lang="en-US" altLang="en-US" sz="2000" dirty="0" smtClean="0">
                <a:solidFill>
                  <a:srgbClr val="030305"/>
                </a:solidFill>
                <a:latin typeface="Calibri" panose="020F0502020204030204" pitchFamily="34" charset="0"/>
              </a:rPr>
              <a:t>, Gujarat</a:t>
            </a:r>
            <a:r>
              <a:rPr lang="en-US" altLang="en-US" sz="2400" dirty="0" smtClean="0">
                <a:solidFill>
                  <a:srgbClr val="030305"/>
                </a:solidFill>
                <a:latin typeface="Calibri" panose="020F0502020204030204" pitchFamily="34" charset="0"/>
              </a:rPr>
              <a:t>)</a:t>
            </a:r>
            <a:endParaRPr lang="en-US" altLang="en-US" sz="2400" dirty="0">
              <a:solidFill>
                <a:srgbClr val="03030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Picture-dec 20, 2005 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181" y="0"/>
            <a:ext cx="6979939" cy="5237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71222" y="4997003"/>
            <a:ext cx="10225826" cy="22219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400" dirty="0"/>
              <a:t>“</a:t>
            </a:r>
            <a:r>
              <a:rPr lang="en-US" altLang="en-US" sz="2400" i="1" dirty="0"/>
              <a:t>There is a common saying these </a:t>
            </a:r>
            <a:r>
              <a:rPr lang="en-US" altLang="en-US" sz="2400" dirty="0"/>
              <a:t>days </a:t>
            </a:r>
            <a:r>
              <a:rPr lang="en-IN" altLang="en-US" sz="2400" i="1" dirty="0"/>
              <a:t>that the seasons have become forgetful. In the dry season it rains and rains; during the wet season, there is drought</a:t>
            </a:r>
            <a:r>
              <a:rPr lang="en-IN" altLang="en-US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N" altLang="en-US" sz="2400" dirty="0"/>
              <a:t>	</a:t>
            </a:r>
            <a:r>
              <a:rPr lang="en-IN" altLang="en-US" sz="2400" i="1" dirty="0"/>
              <a:t>And drought lives in our stomachs</a:t>
            </a:r>
            <a:r>
              <a:rPr lang="en-IN" altLang="en-US" sz="2400" dirty="0"/>
              <a:t>.” </a:t>
            </a:r>
            <a:r>
              <a:rPr lang="en-IN" altLang="en-US" sz="2400" dirty="0" smtClean="0"/>
              <a:t>[Shallow </a:t>
            </a:r>
            <a:r>
              <a:rPr lang="en-IN" altLang="en-US" sz="2400" dirty="0" smtClean="0"/>
              <a:t>well, </a:t>
            </a:r>
            <a:r>
              <a:rPr lang="en-IN" altLang="en-US" sz="2400" i="1" dirty="0" err="1" smtClean="0"/>
              <a:t>virdha</a:t>
            </a:r>
            <a:r>
              <a:rPr lang="en-IN" altLang="en-US" sz="2400" dirty="0" smtClean="0"/>
              <a:t>, in Gujarat]</a:t>
            </a:r>
            <a:endParaRPr lang="en-IN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N" alt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49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781271" y="1220183"/>
            <a:ext cx="41576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dirty="0">
                <a:solidFill>
                  <a:srgbClr val="030305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Water has never been a ‘free good’ for the poor, particularly women, who  bear a disproportionate burden with respect to their access to and control over water resources and  sanitation facilities.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" y="65788"/>
            <a:ext cx="7759809" cy="58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18" y="796083"/>
            <a:ext cx="235601" cy="323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3310" y="665672"/>
            <a:ext cx="663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Drinking water scenario in India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13971" r="5195" b="14838"/>
          <a:stretch/>
        </p:blipFill>
        <p:spPr>
          <a:xfrm>
            <a:off x="65690" y="6317735"/>
            <a:ext cx="2325189" cy="540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709" y="1607400"/>
            <a:ext cx="6983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75.8 million Indians lack access </a:t>
            </a:r>
            <a:r>
              <a:rPr lang="en-US" sz="2400" dirty="0"/>
              <a:t>to safe </a:t>
            </a:r>
            <a:r>
              <a:rPr lang="en-US" sz="2400" dirty="0" smtClean="0"/>
              <a:t>water, highest in </a:t>
            </a:r>
            <a:r>
              <a:rPr lang="en-US" sz="2400" dirty="0"/>
              <a:t>the </a:t>
            </a:r>
            <a:r>
              <a:rPr lang="en-US" sz="2400" dirty="0" smtClean="0"/>
              <a:t>world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10.28</a:t>
            </a:r>
            <a:r>
              <a:rPr lang="en-US" sz="2400" dirty="0"/>
              <a:t>% of all habitations </a:t>
            </a:r>
            <a:r>
              <a:rPr lang="en-US" sz="2400" dirty="0" smtClean="0"/>
              <a:t>were </a:t>
            </a:r>
            <a:r>
              <a:rPr lang="en-US" sz="2400" dirty="0"/>
              <a:t>affected by poor water quality a</a:t>
            </a:r>
            <a:r>
              <a:rPr lang="en-US" sz="2400" dirty="0" smtClean="0"/>
              <a:t>s </a:t>
            </a:r>
            <a:r>
              <a:rPr lang="en-US" sz="2400" dirty="0"/>
              <a:t>per lab testing done </a:t>
            </a:r>
            <a:r>
              <a:rPr lang="en-US" sz="2400" dirty="0" smtClean="0"/>
              <a:t>in 2015-16*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India loses 2-4% of its gross domestic product each year because of unclean </a:t>
            </a:r>
            <a:r>
              <a:rPr lang="en-US" sz="2400" dirty="0" smtClean="0"/>
              <a:t>water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terms of distance, India defines sources that lie within 500 </a:t>
            </a:r>
            <a:r>
              <a:rPr lang="en-US" sz="2400" dirty="0" err="1"/>
              <a:t>metres</a:t>
            </a:r>
            <a:r>
              <a:rPr lang="en-US" sz="2400" dirty="0"/>
              <a:t> of the premises as “near”. This means 22% of rural households </a:t>
            </a:r>
            <a:r>
              <a:rPr lang="en-US" sz="2400" dirty="0" smtClean="0"/>
              <a:t>are</a:t>
            </a:r>
            <a:r>
              <a:rPr lang="en-US" sz="2400" dirty="0" smtClean="0"/>
              <a:t> </a:t>
            </a:r>
            <a:r>
              <a:rPr lang="en-US" sz="2400" dirty="0"/>
              <a:t>far </a:t>
            </a:r>
            <a:r>
              <a:rPr lang="en-US" sz="2400" dirty="0" smtClean="0"/>
              <a:t>from water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r="32429"/>
          <a:stretch/>
        </p:blipFill>
        <p:spPr>
          <a:xfrm>
            <a:off x="7930342" y="0"/>
            <a:ext cx="4261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1" y="578380"/>
            <a:ext cx="235601" cy="323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8917" y="448147"/>
            <a:ext cx="5355394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crisis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271" y="1045234"/>
            <a:ext cx="63622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Lack </a:t>
            </a:r>
            <a:r>
              <a:rPr lang="en-US" sz="2400" dirty="0"/>
              <a:t>of access to drinking water </a:t>
            </a:r>
            <a:r>
              <a:rPr lang="en-US" sz="2400" dirty="0" smtClean="0"/>
              <a:t>in schools affects </a:t>
            </a:r>
            <a:r>
              <a:rPr lang="en-US" sz="2400" dirty="0"/>
              <a:t>the </a:t>
            </a:r>
            <a:r>
              <a:rPr lang="en-US" sz="2400" b="1" dirty="0"/>
              <a:t>learning environment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Adolescent </a:t>
            </a:r>
            <a:r>
              <a:rPr lang="en-US" sz="2400" dirty="0"/>
              <a:t>girls </a:t>
            </a:r>
            <a:r>
              <a:rPr lang="en-US" sz="2400" dirty="0" smtClean="0"/>
              <a:t>unwilling </a:t>
            </a:r>
            <a:r>
              <a:rPr lang="en-US" sz="2400" dirty="0"/>
              <a:t>to use school toilets that lack water or are </a:t>
            </a:r>
            <a:r>
              <a:rPr lang="en-US" sz="2400" dirty="0" smtClean="0"/>
              <a:t>dirty and </a:t>
            </a:r>
            <a:r>
              <a:rPr lang="en-US" sz="2400" b="1" dirty="0" smtClean="0"/>
              <a:t>often drop out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Woman </a:t>
            </a:r>
            <a:r>
              <a:rPr lang="en-US" sz="2400" dirty="0"/>
              <a:t>and girls are at a higher </a:t>
            </a:r>
            <a:r>
              <a:rPr lang="en-US" sz="2400" b="1" dirty="0"/>
              <a:t>risk for infections </a:t>
            </a:r>
            <a:r>
              <a:rPr lang="en-US" sz="2400" dirty="0"/>
              <a:t>due to their frequent contact with unsanitary </a:t>
            </a:r>
            <a:r>
              <a:rPr lang="en-US" sz="2400" dirty="0" smtClean="0"/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 167 maternal deaths /</a:t>
            </a:r>
            <a:r>
              <a:rPr lang="en-US" sz="2400" dirty="0" smtClean="0"/>
              <a:t>100,000 </a:t>
            </a:r>
            <a:r>
              <a:rPr lang="en-US" sz="2400" dirty="0"/>
              <a:t>live births and 28 newborn deaths /</a:t>
            </a:r>
            <a:r>
              <a:rPr lang="en-US" sz="2400" dirty="0" smtClean="0"/>
              <a:t>1,000 </a:t>
            </a:r>
            <a:r>
              <a:rPr lang="en-US" sz="2400" dirty="0"/>
              <a:t>live births, India has one of the </a:t>
            </a:r>
            <a:r>
              <a:rPr lang="en-US" sz="2400" b="1" dirty="0"/>
              <a:t>highest rates of maternal and infant mortality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out of 5 newborn deaths could </a:t>
            </a:r>
            <a:r>
              <a:rPr lang="en-US" sz="2400" dirty="0"/>
              <a:t>be </a:t>
            </a:r>
            <a:r>
              <a:rPr lang="en-US" sz="2400" b="1" dirty="0"/>
              <a:t>prevented</a:t>
            </a:r>
            <a:r>
              <a:rPr lang="en-US" sz="2400" dirty="0"/>
              <a:t> by ensuring access to </a:t>
            </a:r>
            <a:r>
              <a:rPr lang="en-US" sz="2400" dirty="0" smtClean="0"/>
              <a:t>clean water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About </a:t>
            </a:r>
            <a:r>
              <a:rPr lang="en-US" sz="2400" b="1" dirty="0"/>
              <a:t>68,000 children die </a:t>
            </a:r>
            <a:r>
              <a:rPr lang="en-US" sz="2400" dirty="0"/>
              <a:t>from diarrheal diseases each </a:t>
            </a:r>
            <a:r>
              <a:rPr lang="en-US" sz="2400" dirty="0" smtClean="0"/>
              <a:t>year</a:t>
            </a:r>
            <a:r>
              <a:rPr lang="en-US" sz="2400" dirty="0"/>
              <a:t> </a:t>
            </a:r>
            <a:r>
              <a:rPr lang="en-US" sz="2400" dirty="0" smtClean="0"/>
              <a:t>– malnutrition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13971" r="5195" b="14838"/>
          <a:stretch/>
        </p:blipFill>
        <p:spPr>
          <a:xfrm>
            <a:off x="-964620" y="6351625"/>
            <a:ext cx="2325189" cy="540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8" y="860648"/>
            <a:ext cx="235601" cy="323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284" y="724081"/>
            <a:ext cx="5355394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WaterAid’s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approach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509" y="1697905"/>
            <a:ext cx="63015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Catalyse</a:t>
            </a:r>
            <a:r>
              <a:rPr lang="en-US" sz="2000" b="1" dirty="0" smtClean="0"/>
              <a:t> </a:t>
            </a:r>
            <a:r>
              <a:rPr lang="en-US" sz="2000" dirty="0"/>
              <a:t>change </a:t>
            </a:r>
            <a:r>
              <a:rPr lang="en-US" sz="2000" dirty="0" smtClean="0"/>
              <a:t>for the </a:t>
            </a:r>
            <a:r>
              <a:rPr lang="en-US" sz="2000" dirty="0"/>
              <a:t>most </a:t>
            </a:r>
            <a:r>
              <a:rPr lang="en-US" sz="2000" dirty="0" err="1" smtClean="0"/>
              <a:t>marginalised</a:t>
            </a:r>
            <a:r>
              <a:rPr lang="en-US" sz="2000" dirty="0" smtClean="0"/>
              <a:t> (including women and girls) enabling them to </a:t>
            </a:r>
            <a:r>
              <a:rPr lang="en-US" sz="2000" dirty="0" err="1"/>
              <a:t>analyse</a:t>
            </a:r>
            <a:r>
              <a:rPr lang="en-US" sz="2000" dirty="0"/>
              <a:t> causes </a:t>
            </a:r>
            <a:r>
              <a:rPr lang="en-US" sz="2000" dirty="0" smtClean="0"/>
              <a:t>of </a:t>
            </a:r>
            <a:r>
              <a:rPr lang="en-US" sz="2000" dirty="0" err="1" smtClean="0"/>
              <a:t>marginalisation</a:t>
            </a:r>
            <a:r>
              <a:rPr lang="en-US" sz="2000" dirty="0" smtClean="0"/>
              <a:t> </a:t>
            </a:r>
            <a:r>
              <a:rPr lang="en-US" sz="2000" dirty="0"/>
              <a:t>and act </a:t>
            </a:r>
            <a:r>
              <a:rPr lang="en-US" sz="2000" dirty="0" smtClean="0"/>
              <a:t>on the </a:t>
            </a:r>
            <a:r>
              <a:rPr lang="en-US" sz="2000" dirty="0"/>
              <a:t>knowledge to </a:t>
            </a:r>
            <a:r>
              <a:rPr lang="en-US" sz="2000" dirty="0" err="1" smtClean="0"/>
              <a:t>realise</a:t>
            </a:r>
            <a:r>
              <a:rPr lang="en-US" sz="2000" dirty="0" smtClean="0"/>
              <a:t> their </a:t>
            </a:r>
            <a:r>
              <a:rPr lang="en-US" sz="2000" dirty="0"/>
              <a:t>right to </a:t>
            </a:r>
            <a:r>
              <a:rPr lang="en-US" sz="2000" dirty="0" smtClean="0"/>
              <a:t>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Influence </a:t>
            </a:r>
            <a:r>
              <a:rPr lang="en-US" sz="2000" dirty="0" smtClean="0"/>
              <a:t>government </a:t>
            </a:r>
            <a:r>
              <a:rPr lang="en-US" sz="2000" dirty="0"/>
              <a:t>and </a:t>
            </a:r>
            <a:r>
              <a:rPr lang="en-US" sz="2000" dirty="0" smtClean="0"/>
              <a:t>leadership at </a:t>
            </a:r>
            <a:r>
              <a:rPr lang="en-US" sz="2000" dirty="0"/>
              <a:t>all levels to </a:t>
            </a:r>
            <a:r>
              <a:rPr lang="en-US" sz="2000" dirty="0" smtClean="0"/>
              <a:t>strengthen systems </a:t>
            </a:r>
            <a:r>
              <a:rPr lang="en-US" sz="2000" dirty="0"/>
              <a:t>to be </a:t>
            </a:r>
            <a:r>
              <a:rPr lang="en-US" sz="2000" dirty="0" smtClean="0"/>
              <a:t>more accountable</a:t>
            </a:r>
            <a:r>
              <a:rPr lang="en-US" sz="2000" dirty="0"/>
              <a:t>, which </a:t>
            </a:r>
            <a:r>
              <a:rPr lang="en-US" sz="2000" dirty="0" smtClean="0"/>
              <a:t>will ensure </a:t>
            </a:r>
            <a:r>
              <a:rPr lang="en-US" sz="2000" dirty="0"/>
              <a:t>robust </a:t>
            </a:r>
            <a:r>
              <a:rPr lang="en-US" sz="2000" dirty="0" smtClean="0"/>
              <a:t>performance tracking</a:t>
            </a:r>
            <a:r>
              <a:rPr lang="en-US" sz="2000" dirty="0"/>
              <a:t>, and </a:t>
            </a:r>
            <a:r>
              <a:rPr lang="en-US" sz="2000" dirty="0" smtClean="0"/>
              <a:t>effective delivery </a:t>
            </a:r>
            <a:r>
              <a:rPr lang="en-US" sz="2000" dirty="0"/>
              <a:t>of sustainable </a:t>
            </a:r>
            <a:r>
              <a:rPr lang="en-US" sz="2000" dirty="0" smtClean="0"/>
              <a:t>and inclusive WASH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Advocate for tracking of </a:t>
            </a:r>
            <a:r>
              <a:rPr lang="en-US" sz="2000" b="1" dirty="0" smtClean="0"/>
              <a:t>gender disaggregated data</a:t>
            </a:r>
            <a:r>
              <a:rPr lang="en-US" sz="2000" dirty="0" smtClean="0"/>
              <a:t> to be able to </a:t>
            </a:r>
            <a:r>
              <a:rPr lang="en-US" sz="2000" b="1" dirty="0" err="1" smtClean="0"/>
              <a:t>analyse</a:t>
            </a:r>
            <a:r>
              <a:rPr lang="en-US" sz="2000" dirty="0" smtClean="0"/>
              <a:t> far reaching consequences of poor access to WASH on women and adolescent girls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stablish </a:t>
            </a:r>
            <a:r>
              <a:rPr lang="en-US" sz="2000" dirty="0"/>
              <a:t>WASH </a:t>
            </a:r>
            <a:r>
              <a:rPr lang="en-US" sz="2000" dirty="0" smtClean="0"/>
              <a:t>as an </a:t>
            </a:r>
            <a:r>
              <a:rPr lang="en-US" sz="2000" b="1" dirty="0"/>
              <a:t>integral </a:t>
            </a:r>
            <a:r>
              <a:rPr lang="en-US" sz="2000" dirty="0"/>
              <a:t>component </a:t>
            </a:r>
            <a:r>
              <a:rPr lang="en-US" sz="2000" dirty="0" smtClean="0"/>
              <a:t>for planning </a:t>
            </a:r>
            <a:r>
              <a:rPr lang="en-US" sz="2000" dirty="0"/>
              <a:t>and action </a:t>
            </a:r>
            <a:r>
              <a:rPr lang="en-US" sz="2000" dirty="0" smtClean="0"/>
              <a:t>in health</a:t>
            </a:r>
            <a:r>
              <a:rPr lang="en-US" sz="2000" dirty="0"/>
              <a:t>, nutrition </a:t>
            </a:r>
            <a:r>
              <a:rPr lang="en-US" sz="2000" dirty="0" smtClean="0"/>
              <a:t>and education </a:t>
            </a:r>
            <a:r>
              <a:rPr lang="en-US" sz="2000" dirty="0"/>
              <a:t>sectors </a:t>
            </a:r>
            <a:r>
              <a:rPr lang="en-US" sz="2000" dirty="0" smtClean="0"/>
              <a:t>by evidence-based </a:t>
            </a:r>
            <a:r>
              <a:rPr lang="en-US" sz="2000" dirty="0"/>
              <a:t>advocacy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13971" r="5195" b="14838"/>
          <a:stretch/>
        </p:blipFill>
        <p:spPr>
          <a:xfrm>
            <a:off x="65690" y="6317735"/>
            <a:ext cx="2325189" cy="540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1" y="0"/>
            <a:ext cx="456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09" y="850006"/>
            <a:ext cx="254402" cy="349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2601" y="717693"/>
            <a:ext cx="6152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Women leading the change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13971" r="5195" b="14838"/>
          <a:stretch/>
        </p:blipFill>
        <p:spPr>
          <a:xfrm>
            <a:off x="65690" y="6317735"/>
            <a:ext cx="2325189" cy="540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671" y="1270945"/>
            <a:ext cx="73132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 </a:t>
            </a:r>
            <a:r>
              <a:rPr lang="en-IN" dirty="0"/>
              <a:t>women's group in the </a:t>
            </a:r>
            <a:r>
              <a:rPr lang="en-IN" dirty="0" err="1"/>
              <a:t>Mainpura</a:t>
            </a:r>
            <a:r>
              <a:rPr lang="en-IN" dirty="0"/>
              <a:t> community in </a:t>
            </a:r>
            <a:r>
              <a:rPr lang="en-IN"/>
              <a:t>north-west </a:t>
            </a:r>
            <a:r>
              <a:rPr lang="en-IN" smtClean="0"/>
              <a:t>Patna, Bihar </a:t>
            </a:r>
            <a:r>
              <a:rPr lang="en-IN" dirty="0"/>
              <a:t>worked with </a:t>
            </a:r>
            <a:r>
              <a:rPr lang="en-IN" dirty="0" err="1" smtClean="0"/>
              <a:t>WaterAid</a:t>
            </a:r>
            <a:r>
              <a:rPr lang="en-IN" dirty="0" smtClean="0"/>
              <a:t> India </a:t>
            </a:r>
            <a:r>
              <a:rPr lang="en-IN" dirty="0"/>
              <a:t>to secure better access to water and sanitation. </a:t>
            </a:r>
            <a:endParaRPr lang="en-IN" dirty="0" smtClean="0"/>
          </a:p>
          <a:p>
            <a:endParaRPr lang="en-IN" dirty="0"/>
          </a:p>
          <a:p>
            <a:r>
              <a:rPr lang="en-IN" i="1" dirty="0"/>
              <a:t>"The situation here was very bad. There were no </a:t>
            </a:r>
            <a:r>
              <a:rPr lang="en-IN" i="1" dirty="0" smtClean="0"/>
              <a:t>roads </a:t>
            </a:r>
            <a:r>
              <a:rPr lang="en-IN" i="1" dirty="0"/>
              <a:t>and we had to walk </a:t>
            </a:r>
            <a:r>
              <a:rPr lang="en-IN" i="1" dirty="0" smtClean="0"/>
              <a:t>into </a:t>
            </a:r>
            <a:r>
              <a:rPr lang="en-IN" i="1" dirty="0"/>
              <a:t>water up to our knees. We didn't have clean water in the area or any toilets. We had to collect water from a </a:t>
            </a:r>
            <a:r>
              <a:rPr lang="en-IN" i="1" dirty="0" smtClean="0"/>
              <a:t>hand pump which was located at a distance of 1.5 </a:t>
            </a:r>
            <a:r>
              <a:rPr lang="en-IN" i="1" dirty="0" err="1" smtClean="0"/>
              <a:t>kms</a:t>
            </a:r>
            <a:r>
              <a:rPr lang="en-IN" i="1" dirty="0" smtClean="0"/>
              <a:t>,” </a:t>
            </a:r>
            <a:r>
              <a:rPr lang="en-IN" i="1" dirty="0"/>
              <a:t>shared </a:t>
            </a:r>
            <a:r>
              <a:rPr lang="en-IN" i="1" dirty="0" err="1"/>
              <a:t>Hemandi</a:t>
            </a:r>
            <a:r>
              <a:rPr lang="en-IN" i="1" dirty="0"/>
              <a:t> Devi, a local leader.</a:t>
            </a:r>
          </a:p>
          <a:p>
            <a:endParaRPr lang="en-IN" dirty="0" smtClean="0"/>
          </a:p>
          <a:p>
            <a:r>
              <a:rPr lang="en-IN" dirty="0" err="1" smtClean="0"/>
              <a:t>WaterAid</a:t>
            </a:r>
            <a:r>
              <a:rPr lang="en-IN" dirty="0" smtClean="0"/>
              <a:t> helped form a </a:t>
            </a:r>
            <a:r>
              <a:rPr lang="en-IN" dirty="0"/>
              <a:t>Slum Water and Sanitation Committee (SWSC). </a:t>
            </a:r>
            <a:r>
              <a:rPr lang="en-IN" dirty="0" smtClean="0"/>
              <a:t>Meetings were held to facilitate a </a:t>
            </a:r>
            <a:r>
              <a:rPr lang="en-IN" dirty="0"/>
              <a:t>strategy to improve </a:t>
            </a:r>
            <a:r>
              <a:rPr lang="en-IN" dirty="0" smtClean="0"/>
              <a:t>their lives. </a:t>
            </a:r>
            <a:endParaRPr lang="en-IN" dirty="0"/>
          </a:p>
          <a:p>
            <a:endParaRPr lang="en-IN" dirty="0"/>
          </a:p>
          <a:p>
            <a:r>
              <a:rPr lang="en-IN" dirty="0"/>
              <a:t>What started with </a:t>
            </a:r>
            <a:r>
              <a:rPr lang="en-IN" dirty="0" smtClean="0"/>
              <a:t>the upkeep </a:t>
            </a:r>
            <a:r>
              <a:rPr lang="en-IN" dirty="0"/>
              <a:t>of </a:t>
            </a:r>
            <a:r>
              <a:rPr lang="en-IN" dirty="0" smtClean="0"/>
              <a:t>hand pumps, turned into a women's leadership drive that led them to </a:t>
            </a:r>
            <a:r>
              <a:rPr lang="en-IN" dirty="0"/>
              <a:t>demand and negotiate </a:t>
            </a:r>
            <a:r>
              <a:rPr lang="en-IN" dirty="0" smtClean="0"/>
              <a:t>a piped </a:t>
            </a:r>
            <a:r>
              <a:rPr lang="en-IN" dirty="0"/>
              <a:t>water supply </a:t>
            </a:r>
            <a:r>
              <a:rPr lang="en-IN" dirty="0" smtClean="0"/>
              <a:t>connection and construction of roads. </a:t>
            </a:r>
          </a:p>
          <a:p>
            <a:endParaRPr lang="en-IN" i="1" dirty="0"/>
          </a:p>
          <a:p>
            <a:r>
              <a:rPr lang="en-IN" i="1" dirty="0" smtClean="0"/>
              <a:t>"</a:t>
            </a:r>
            <a:r>
              <a:rPr lang="en-IN" i="1" dirty="0"/>
              <a:t>Because </a:t>
            </a:r>
            <a:r>
              <a:rPr lang="en-IN" i="1" dirty="0" smtClean="0"/>
              <a:t>of all these changes</a:t>
            </a:r>
            <a:r>
              <a:rPr lang="en-IN" i="1" dirty="0"/>
              <a:t>, women </a:t>
            </a:r>
            <a:r>
              <a:rPr lang="en-IN" i="1" dirty="0" smtClean="0"/>
              <a:t>now get </a:t>
            </a:r>
            <a:r>
              <a:rPr lang="en-IN" i="1" dirty="0"/>
              <a:t>more respect in the community,’’ she added.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4" r="17923"/>
          <a:stretch/>
        </p:blipFill>
        <p:spPr>
          <a:xfrm>
            <a:off x="8077199" y="0"/>
            <a:ext cx="4114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816</Words>
  <Application>Microsoft Macintosh PowerPoint</Application>
  <PresentationFormat>Widescreen</PresentationFormat>
  <Paragraphs>84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Comic Sans MS</vt:lpstr>
      <vt:lpstr>Garamond</vt:lpstr>
      <vt:lpstr>Times New Roman</vt:lpstr>
      <vt:lpstr>Arial</vt:lpstr>
      <vt:lpstr>Office Theme</vt:lpstr>
      <vt:lpstr>Gender Equity and Water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Ahmed</dc:creator>
  <cp:lastModifiedBy>Sara Ahmed</cp:lastModifiedBy>
  <cp:revision>28</cp:revision>
  <dcterms:created xsi:type="dcterms:W3CDTF">2017-03-19T14:57:05Z</dcterms:created>
  <dcterms:modified xsi:type="dcterms:W3CDTF">2017-05-23T14:42:35Z</dcterms:modified>
</cp:coreProperties>
</file>