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7" r:id="rId3"/>
    <p:sldId id="258" r:id="rId4"/>
    <p:sldId id="280" r:id="rId5"/>
    <p:sldId id="273" r:id="rId6"/>
    <p:sldId id="274" r:id="rId7"/>
    <p:sldId id="260" r:id="rId8"/>
    <p:sldId id="261" r:id="rId9"/>
    <p:sldId id="262" r:id="rId10"/>
    <p:sldId id="281" r:id="rId11"/>
    <p:sldId id="275" r:id="rId12"/>
    <p:sldId id="276" r:id="rId13"/>
    <p:sldId id="277" r:id="rId14"/>
    <p:sldId id="263" r:id="rId15"/>
    <p:sldId id="264" r:id="rId16"/>
    <p:sldId id="265" r:id="rId17"/>
    <p:sldId id="278" r:id="rId18"/>
    <p:sldId id="279" r:id="rId1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207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image" Target="../media/image5.png"/><Relationship Id="rId2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image" Target="../media/image5.png"/><Relationship Id="rId2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8D1D7-ED25-481A-9F8F-393C5CFBB77B}" type="doc">
      <dgm:prSet loTypeId="urn:microsoft.com/office/officeart/2005/8/layout/vList3#7" loCatId="list" qsTypeId="urn:microsoft.com/office/officeart/2005/8/quickstyle/simple1" qsCatId="simple" csTypeId="urn:microsoft.com/office/officeart/2005/8/colors/accent1_2" csCatId="accent1" phldr="1"/>
      <dgm:spPr/>
    </dgm:pt>
    <dgm:pt modelId="{6B73DCC1-CAD9-4BAA-8F4F-3B10A82D9582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2500" dirty="0" err="1" smtClean="0"/>
            <a:t>philippine.commission.on.women</a:t>
          </a:r>
          <a:endParaRPr lang="en-GB" sz="2500" dirty="0"/>
        </a:p>
      </dgm:t>
    </dgm:pt>
    <dgm:pt modelId="{5E1AC21B-3FB7-4FBC-9E5C-CFE080EAF484}" type="parTrans" cxnId="{B962E7B9-5828-43A1-B858-8C6A7DEC2805}">
      <dgm:prSet/>
      <dgm:spPr/>
      <dgm:t>
        <a:bodyPr/>
        <a:lstStyle/>
        <a:p>
          <a:endParaRPr lang="en-GB"/>
        </a:p>
      </dgm:t>
    </dgm:pt>
    <dgm:pt modelId="{A169A644-729E-4AD7-B421-2540A954CDC1}" type="sibTrans" cxnId="{B962E7B9-5828-43A1-B858-8C6A7DEC2805}">
      <dgm:prSet/>
      <dgm:spPr/>
      <dgm:t>
        <a:bodyPr/>
        <a:lstStyle/>
        <a:p>
          <a:endParaRPr lang="en-GB"/>
        </a:p>
      </dgm:t>
    </dgm:pt>
    <dgm:pt modelId="{F44F5D8B-14D7-42F0-8F72-EDFE7E2AB1EE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4800" dirty="0" smtClean="0"/>
            <a:t>@</a:t>
          </a:r>
          <a:r>
            <a:rPr lang="en-GB" sz="4800" dirty="0" err="1" smtClean="0"/>
            <a:t>PCWgovph</a:t>
          </a:r>
          <a:endParaRPr lang="en-GB" sz="4800" dirty="0"/>
        </a:p>
      </dgm:t>
    </dgm:pt>
    <dgm:pt modelId="{09F8909C-C87B-4F70-8091-98A4696303A2}" type="parTrans" cxnId="{0EA42D3F-D775-4709-A732-68F19D004FBB}">
      <dgm:prSet/>
      <dgm:spPr/>
      <dgm:t>
        <a:bodyPr/>
        <a:lstStyle/>
        <a:p>
          <a:endParaRPr lang="en-GB"/>
        </a:p>
      </dgm:t>
    </dgm:pt>
    <dgm:pt modelId="{9953A1E3-59C9-4328-9B98-6CAF3ADA63A2}" type="sibTrans" cxnId="{0EA42D3F-D775-4709-A732-68F19D004FBB}">
      <dgm:prSet/>
      <dgm:spPr/>
      <dgm:t>
        <a:bodyPr/>
        <a:lstStyle/>
        <a:p>
          <a:endParaRPr lang="en-GB"/>
        </a:p>
      </dgm:t>
    </dgm:pt>
    <dgm:pt modelId="{F8C6952A-4656-44D2-AF6D-0CFC226AA99D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3200" dirty="0" err="1" smtClean="0"/>
            <a:t>CommissionOnWomenPH</a:t>
          </a:r>
          <a:endParaRPr lang="en-GB" sz="3200" dirty="0"/>
        </a:p>
      </dgm:t>
    </dgm:pt>
    <dgm:pt modelId="{283FA002-99DC-4180-B5AD-FBE88D47D897}" type="parTrans" cxnId="{6F608492-9A75-487D-ACF8-CAB3624FE2A3}">
      <dgm:prSet/>
      <dgm:spPr/>
      <dgm:t>
        <a:bodyPr/>
        <a:lstStyle/>
        <a:p>
          <a:endParaRPr lang="en-GB"/>
        </a:p>
      </dgm:t>
    </dgm:pt>
    <dgm:pt modelId="{DEB424E4-D890-4F9C-A761-86782EA86B2F}" type="sibTrans" cxnId="{6F608492-9A75-487D-ACF8-CAB3624FE2A3}">
      <dgm:prSet/>
      <dgm:spPr/>
      <dgm:t>
        <a:bodyPr/>
        <a:lstStyle/>
        <a:p>
          <a:endParaRPr lang="en-GB"/>
        </a:p>
      </dgm:t>
    </dgm:pt>
    <dgm:pt modelId="{633B4D6B-19CD-4592-8674-F22408F0C990}">
      <dgm:prSet/>
      <dgm:spPr>
        <a:solidFill>
          <a:srgbClr val="7030A0"/>
        </a:solidFill>
      </dgm:spPr>
      <dgm:t>
        <a:bodyPr/>
        <a:lstStyle/>
        <a:p>
          <a:r>
            <a:rPr lang="en-GB" dirty="0" smtClean="0"/>
            <a:t>www.pcw.gov.ph</a:t>
          </a:r>
          <a:endParaRPr lang="en-GB" dirty="0"/>
        </a:p>
      </dgm:t>
    </dgm:pt>
    <dgm:pt modelId="{A09A9203-2250-466E-B20F-6D6B381C2C1C}" type="parTrans" cxnId="{1938E8E5-6805-462A-BC73-E2CB21B41063}">
      <dgm:prSet/>
      <dgm:spPr/>
      <dgm:t>
        <a:bodyPr/>
        <a:lstStyle/>
        <a:p>
          <a:endParaRPr lang="en-GB"/>
        </a:p>
      </dgm:t>
    </dgm:pt>
    <dgm:pt modelId="{F2A73F81-B2AA-4726-90BB-B2BCF6731487}" type="sibTrans" cxnId="{1938E8E5-6805-462A-BC73-E2CB21B41063}">
      <dgm:prSet/>
      <dgm:spPr/>
      <dgm:t>
        <a:bodyPr/>
        <a:lstStyle/>
        <a:p>
          <a:endParaRPr lang="en-GB"/>
        </a:p>
      </dgm:t>
    </dgm:pt>
    <dgm:pt modelId="{5DC19E4E-91D4-436D-9700-1310BBEAD73D}">
      <dgm:prSet/>
      <dgm:spPr>
        <a:solidFill>
          <a:srgbClr val="7030A0"/>
        </a:solidFill>
      </dgm:spPr>
      <dgm:t>
        <a:bodyPr/>
        <a:lstStyle/>
        <a:p>
          <a:r>
            <a:rPr lang="en-GB" dirty="0" smtClean="0"/>
            <a:t>international.affairs@pcw.gov.ph</a:t>
          </a:r>
          <a:endParaRPr lang="en-GB" dirty="0"/>
        </a:p>
      </dgm:t>
    </dgm:pt>
    <dgm:pt modelId="{E5932345-56BB-4BAB-B7D3-A44BC1EFBC97}" type="parTrans" cxnId="{AB05BA8E-0DB4-43F0-8E7B-2F5BD64B2FF8}">
      <dgm:prSet/>
      <dgm:spPr/>
      <dgm:t>
        <a:bodyPr/>
        <a:lstStyle/>
        <a:p>
          <a:endParaRPr lang="en-GB"/>
        </a:p>
      </dgm:t>
    </dgm:pt>
    <dgm:pt modelId="{6FCFCDCE-F0B5-4AC9-89D4-C16242615AD0}" type="sibTrans" cxnId="{AB05BA8E-0DB4-43F0-8E7B-2F5BD64B2FF8}">
      <dgm:prSet/>
      <dgm:spPr/>
      <dgm:t>
        <a:bodyPr/>
        <a:lstStyle/>
        <a:p>
          <a:endParaRPr lang="en-GB"/>
        </a:p>
      </dgm:t>
    </dgm:pt>
    <dgm:pt modelId="{C6198FC1-0BEB-4E1A-B2F8-56AF0B4F11F9}" type="pres">
      <dgm:prSet presAssocID="{0288D1D7-ED25-481A-9F8F-393C5CFBB77B}" presName="linearFlow" presStyleCnt="0">
        <dgm:presLayoutVars>
          <dgm:dir/>
          <dgm:resizeHandles val="exact"/>
        </dgm:presLayoutVars>
      </dgm:prSet>
      <dgm:spPr/>
    </dgm:pt>
    <dgm:pt modelId="{114DCEEF-8043-4316-A035-4D0FC2526457}" type="pres">
      <dgm:prSet presAssocID="{633B4D6B-19CD-4592-8674-F22408F0C990}" presName="composite" presStyleCnt="0"/>
      <dgm:spPr/>
    </dgm:pt>
    <dgm:pt modelId="{4397DBD6-363F-430A-B306-7BFD5C9B5DEE}" type="pres">
      <dgm:prSet presAssocID="{633B4D6B-19CD-4592-8674-F22408F0C990}" presName="imgShp" presStyleLbl="fgImgPlace1" presStyleIdx="0" presStyleCnt="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3BC32F8-89FF-4F54-8F41-8AE073B40666}" type="pres">
      <dgm:prSet presAssocID="{633B4D6B-19CD-4592-8674-F22408F0C990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4EF181-1DAE-4414-BA54-BF263CC394A3}" type="pres">
      <dgm:prSet presAssocID="{F2A73F81-B2AA-4726-90BB-B2BCF6731487}" presName="spacing" presStyleCnt="0"/>
      <dgm:spPr/>
    </dgm:pt>
    <dgm:pt modelId="{48800C7E-A35E-427A-BDFE-9AB1F054DDCA}" type="pres">
      <dgm:prSet presAssocID="{5DC19E4E-91D4-436D-9700-1310BBEAD73D}" presName="composite" presStyleCnt="0"/>
      <dgm:spPr/>
    </dgm:pt>
    <dgm:pt modelId="{BEE84D10-0519-4B40-B2C0-8D23259A8C54}" type="pres">
      <dgm:prSet presAssocID="{5DC19E4E-91D4-436D-9700-1310BBEAD73D}" presName="imgShp" presStyleLbl="fgImgPlace1" presStyleIdx="1" presStyleCnt="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977A6BA-419C-4562-BCC7-E743235619C0}" type="pres">
      <dgm:prSet presAssocID="{5DC19E4E-91D4-436D-9700-1310BBEAD73D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7CD3AB-3DAD-46F0-B6F7-171877C76B10}" type="pres">
      <dgm:prSet presAssocID="{6FCFCDCE-F0B5-4AC9-89D4-C16242615AD0}" presName="spacing" presStyleCnt="0"/>
      <dgm:spPr/>
    </dgm:pt>
    <dgm:pt modelId="{8FF1CF78-770C-4387-AA6F-A90C7DF1C9DF}" type="pres">
      <dgm:prSet presAssocID="{6B73DCC1-CAD9-4BAA-8F4F-3B10A82D9582}" presName="composite" presStyleCnt="0"/>
      <dgm:spPr/>
    </dgm:pt>
    <dgm:pt modelId="{60AEA0F6-B056-438C-A413-8705DDFB6DF1}" type="pres">
      <dgm:prSet presAssocID="{6B73DCC1-CAD9-4BAA-8F4F-3B10A82D9582}" presName="imgShp" presStyleLbl="fgImgPlace1" presStyleIdx="2" presStyleCnt="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FA4908E-295F-4F24-BE86-82209BBB00E7}" type="pres">
      <dgm:prSet presAssocID="{6B73DCC1-CAD9-4BAA-8F4F-3B10A82D9582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1DE289-8D9E-41FB-818B-01DF7D698A1F}" type="pres">
      <dgm:prSet presAssocID="{A169A644-729E-4AD7-B421-2540A954CDC1}" presName="spacing" presStyleCnt="0"/>
      <dgm:spPr/>
    </dgm:pt>
    <dgm:pt modelId="{DC35A70A-C8C2-42E2-9395-F31713591171}" type="pres">
      <dgm:prSet presAssocID="{F44F5D8B-14D7-42F0-8F72-EDFE7E2AB1EE}" presName="composite" presStyleCnt="0"/>
      <dgm:spPr/>
    </dgm:pt>
    <dgm:pt modelId="{9A6A7A11-9637-46AB-AB2E-5C3ADE79B627}" type="pres">
      <dgm:prSet presAssocID="{F44F5D8B-14D7-42F0-8F72-EDFE7E2AB1EE}" presName="imgShp" presStyleLbl="fgImgPlace1" presStyleIdx="3" presStyleCnt="5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6430A07C-0BD1-4409-A2AC-4DFBEA242593}" type="pres">
      <dgm:prSet presAssocID="{F44F5D8B-14D7-42F0-8F72-EDFE7E2AB1EE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F738FDF-EF41-43A3-82F8-600A95A0E6BA}" type="pres">
      <dgm:prSet presAssocID="{9953A1E3-59C9-4328-9B98-6CAF3ADA63A2}" presName="spacing" presStyleCnt="0"/>
      <dgm:spPr/>
    </dgm:pt>
    <dgm:pt modelId="{C5A72F58-43D7-4555-A0D1-7A48A5646CE9}" type="pres">
      <dgm:prSet presAssocID="{F8C6952A-4656-44D2-AF6D-0CFC226AA99D}" presName="composite" presStyleCnt="0"/>
      <dgm:spPr/>
    </dgm:pt>
    <dgm:pt modelId="{2EDD4B2A-759A-4C54-9958-95904F67C014}" type="pres">
      <dgm:prSet presAssocID="{F8C6952A-4656-44D2-AF6D-0CFC226AA99D}" presName="imgShp" presStyleLbl="fgImgPlace1" presStyleIdx="4" presStyleCnt="5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D1F4E63B-DE2E-4D91-8ECB-49BD9B53FF60}" type="pres">
      <dgm:prSet presAssocID="{F8C6952A-4656-44D2-AF6D-0CFC226AA99D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EA42D3F-D775-4709-A732-68F19D004FBB}" srcId="{0288D1D7-ED25-481A-9F8F-393C5CFBB77B}" destId="{F44F5D8B-14D7-42F0-8F72-EDFE7E2AB1EE}" srcOrd="3" destOrd="0" parTransId="{09F8909C-C87B-4F70-8091-98A4696303A2}" sibTransId="{9953A1E3-59C9-4328-9B98-6CAF3ADA63A2}"/>
    <dgm:cxn modelId="{1938E8E5-6805-462A-BC73-E2CB21B41063}" srcId="{0288D1D7-ED25-481A-9F8F-393C5CFBB77B}" destId="{633B4D6B-19CD-4592-8674-F22408F0C990}" srcOrd="0" destOrd="0" parTransId="{A09A9203-2250-466E-B20F-6D6B381C2C1C}" sibTransId="{F2A73F81-B2AA-4726-90BB-B2BCF6731487}"/>
    <dgm:cxn modelId="{7F862DC1-0E09-8244-8351-34A893CB0036}" type="presOf" srcId="{F44F5D8B-14D7-42F0-8F72-EDFE7E2AB1EE}" destId="{6430A07C-0BD1-4409-A2AC-4DFBEA242593}" srcOrd="0" destOrd="0" presId="urn:microsoft.com/office/officeart/2005/8/layout/vList3#7"/>
    <dgm:cxn modelId="{B962E7B9-5828-43A1-B858-8C6A7DEC2805}" srcId="{0288D1D7-ED25-481A-9F8F-393C5CFBB77B}" destId="{6B73DCC1-CAD9-4BAA-8F4F-3B10A82D9582}" srcOrd="2" destOrd="0" parTransId="{5E1AC21B-3FB7-4FBC-9E5C-CFE080EAF484}" sibTransId="{A169A644-729E-4AD7-B421-2540A954CDC1}"/>
    <dgm:cxn modelId="{B8260305-C108-EB4C-822B-6CA27183D40D}" type="presOf" srcId="{5DC19E4E-91D4-436D-9700-1310BBEAD73D}" destId="{2977A6BA-419C-4562-BCC7-E743235619C0}" srcOrd="0" destOrd="0" presId="urn:microsoft.com/office/officeart/2005/8/layout/vList3#7"/>
    <dgm:cxn modelId="{AB05BA8E-0DB4-43F0-8E7B-2F5BD64B2FF8}" srcId="{0288D1D7-ED25-481A-9F8F-393C5CFBB77B}" destId="{5DC19E4E-91D4-436D-9700-1310BBEAD73D}" srcOrd="1" destOrd="0" parTransId="{E5932345-56BB-4BAB-B7D3-A44BC1EFBC97}" sibTransId="{6FCFCDCE-F0B5-4AC9-89D4-C16242615AD0}"/>
    <dgm:cxn modelId="{D6B60A73-BD9C-2147-9F75-1FDC7C81A4D3}" type="presOf" srcId="{633B4D6B-19CD-4592-8674-F22408F0C990}" destId="{13BC32F8-89FF-4F54-8F41-8AE073B40666}" srcOrd="0" destOrd="0" presId="urn:microsoft.com/office/officeart/2005/8/layout/vList3#7"/>
    <dgm:cxn modelId="{387A9440-8522-324F-A483-F3DB7F1FA0A5}" type="presOf" srcId="{6B73DCC1-CAD9-4BAA-8F4F-3B10A82D9582}" destId="{8FA4908E-295F-4F24-BE86-82209BBB00E7}" srcOrd="0" destOrd="0" presId="urn:microsoft.com/office/officeart/2005/8/layout/vList3#7"/>
    <dgm:cxn modelId="{6F608492-9A75-487D-ACF8-CAB3624FE2A3}" srcId="{0288D1D7-ED25-481A-9F8F-393C5CFBB77B}" destId="{F8C6952A-4656-44D2-AF6D-0CFC226AA99D}" srcOrd="4" destOrd="0" parTransId="{283FA002-99DC-4180-B5AD-FBE88D47D897}" sibTransId="{DEB424E4-D890-4F9C-A761-86782EA86B2F}"/>
    <dgm:cxn modelId="{7BC75864-AC63-D249-B735-422E03215B0B}" type="presOf" srcId="{F8C6952A-4656-44D2-AF6D-0CFC226AA99D}" destId="{D1F4E63B-DE2E-4D91-8ECB-49BD9B53FF60}" srcOrd="0" destOrd="0" presId="urn:microsoft.com/office/officeart/2005/8/layout/vList3#7"/>
    <dgm:cxn modelId="{B831314E-496B-1844-A32B-64E9AA4D99F6}" type="presOf" srcId="{0288D1D7-ED25-481A-9F8F-393C5CFBB77B}" destId="{C6198FC1-0BEB-4E1A-B2F8-56AF0B4F11F9}" srcOrd="0" destOrd="0" presId="urn:microsoft.com/office/officeart/2005/8/layout/vList3#7"/>
    <dgm:cxn modelId="{59DC3CF7-89E7-E64E-B27E-6AC18BBF41EC}" type="presParOf" srcId="{C6198FC1-0BEB-4E1A-B2F8-56AF0B4F11F9}" destId="{114DCEEF-8043-4316-A035-4D0FC2526457}" srcOrd="0" destOrd="0" presId="urn:microsoft.com/office/officeart/2005/8/layout/vList3#7"/>
    <dgm:cxn modelId="{4E9494E3-5AFB-334B-BBBE-67101D8F661F}" type="presParOf" srcId="{114DCEEF-8043-4316-A035-4D0FC2526457}" destId="{4397DBD6-363F-430A-B306-7BFD5C9B5DEE}" srcOrd="0" destOrd="0" presId="urn:microsoft.com/office/officeart/2005/8/layout/vList3#7"/>
    <dgm:cxn modelId="{73B608E5-A0AC-944B-87BD-1FCD288A5246}" type="presParOf" srcId="{114DCEEF-8043-4316-A035-4D0FC2526457}" destId="{13BC32F8-89FF-4F54-8F41-8AE073B40666}" srcOrd="1" destOrd="0" presId="urn:microsoft.com/office/officeart/2005/8/layout/vList3#7"/>
    <dgm:cxn modelId="{8BFF2685-9E77-CA46-8470-0F8FF1C0F73E}" type="presParOf" srcId="{C6198FC1-0BEB-4E1A-B2F8-56AF0B4F11F9}" destId="{C74EF181-1DAE-4414-BA54-BF263CC394A3}" srcOrd="1" destOrd="0" presId="urn:microsoft.com/office/officeart/2005/8/layout/vList3#7"/>
    <dgm:cxn modelId="{A3ED8466-42F5-A345-9BDD-B4CE8C63B537}" type="presParOf" srcId="{C6198FC1-0BEB-4E1A-B2F8-56AF0B4F11F9}" destId="{48800C7E-A35E-427A-BDFE-9AB1F054DDCA}" srcOrd="2" destOrd="0" presId="urn:microsoft.com/office/officeart/2005/8/layout/vList3#7"/>
    <dgm:cxn modelId="{B686524F-9A39-5F4D-94F4-50C4D9134564}" type="presParOf" srcId="{48800C7E-A35E-427A-BDFE-9AB1F054DDCA}" destId="{BEE84D10-0519-4B40-B2C0-8D23259A8C54}" srcOrd="0" destOrd="0" presId="urn:microsoft.com/office/officeart/2005/8/layout/vList3#7"/>
    <dgm:cxn modelId="{E09E2B66-0322-0F4A-AB8D-0F541B6BF734}" type="presParOf" srcId="{48800C7E-A35E-427A-BDFE-9AB1F054DDCA}" destId="{2977A6BA-419C-4562-BCC7-E743235619C0}" srcOrd="1" destOrd="0" presId="urn:microsoft.com/office/officeart/2005/8/layout/vList3#7"/>
    <dgm:cxn modelId="{4483640B-9766-D54D-9882-6CDDAC8197CD}" type="presParOf" srcId="{C6198FC1-0BEB-4E1A-B2F8-56AF0B4F11F9}" destId="{787CD3AB-3DAD-46F0-B6F7-171877C76B10}" srcOrd="3" destOrd="0" presId="urn:microsoft.com/office/officeart/2005/8/layout/vList3#7"/>
    <dgm:cxn modelId="{D87ECCDB-D4F4-2746-9E2F-6FB0B01BE9AF}" type="presParOf" srcId="{C6198FC1-0BEB-4E1A-B2F8-56AF0B4F11F9}" destId="{8FF1CF78-770C-4387-AA6F-A90C7DF1C9DF}" srcOrd="4" destOrd="0" presId="urn:microsoft.com/office/officeart/2005/8/layout/vList3#7"/>
    <dgm:cxn modelId="{C609C764-E475-8541-926F-95916609EF51}" type="presParOf" srcId="{8FF1CF78-770C-4387-AA6F-A90C7DF1C9DF}" destId="{60AEA0F6-B056-438C-A413-8705DDFB6DF1}" srcOrd="0" destOrd="0" presId="urn:microsoft.com/office/officeart/2005/8/layout/vList3#7"/>
    <dgm:cxn modelId="{9FCA4131-3D15-0842-AEBD-03F5E183948A}" type="presParOf" srcId="{8FF1CF78-770C-4387-AA6F-A90C7DF1C9DF}" destId="{8FA4908E-295F-4F24-BE86-82209BBB00E7}" srcOrd="1" destOrd="0" presId="urn:microsoft.com/office/officeart/2005/8/layout/vList3#7"/>
    <dgm:cxn modelId="{8A5D7E40-9DB2-A149-8938-71B9D946B42C}" type="presParOf" srcId="{C6198FC1-0BEB-4E1A-B2F8-56AF0B4F11F9}" destId="{261DE289-8D9E-41FB-818B-01DF7D698A1F}" srcOrd="5" destOrd="0" presId="urn:microsoft.com/office/officeart/2005/8/layout/vList3#7"/>
    <dgm:cxn modelId="{5168F960-5E1A-344D-8BF4-6B77227DCEA1}" type="presParOf" srcId="{C6198FC1-0BEB-4E1A-B2F8-56AF0B4F11F9}" destId="{DC35A70A-C8C2-42E2-9395-F31713591171}" srcOrd="6" destOrd="0" presId="urn:microsoft.com/office/officeart/2005/8/layout/vList3#7"/>
    <dgm:cxn modelId="{8FDFB5C7-2D81-684C-9B99-DE041DF8C650}" type="presParOf" srcId="{DC35A70A-C8C2-42E2-9395-F31713591171}" destId="{9A6A7A11-9637-46AB-AB2E-5C3ADE79B627}" srcOrd="0" destOrd="0" presId="urn:microsoft.com/office/officeart/2005/8/layout/vList3#7"/>
    <dgm:cxn modelId="{26E8890A-7431-084F-9328-E8929C9EEB3A}" type="presParOf" srcId="{DC35A70A-C8C2-42E2-9395-F31713591171}" destId="{6430A07C-0BD1-4409-A2AC-4DFBEA242593}" srcOrd="1" destOrd="0" presId="urn:microsoft.com/office/officeart/2005/8/layout/vList3#7"/>
    <dgm:cxn modelId="{522688D9-263F-D848-9915-0D16808396F2}" type="presParOf" srcId="{C6198FC1-0BEB-4E1A-B2F8-56AF0B4F11F9}" destId="{DF738FDF-EF41-43A3-82F8-600A95A0E6BA}" srcOrd="7" destOrd="0" presId="urn:microsoft.com/office/officeart/2005/8/layout/vList3#7"/>
    <dgm:cxn modelId="{D7F2697A-333E-464A-8F19-65A8AF6B02D0}" type="presParOf" srcId="{C6198FC1-0BEB-4E1A-B2F8-56AF0B4F11F9}" destId="{C5A72F58-43D7-4555-A0D1-7A48A5646CE9}" srcOrd="8" destOrd="0" presId="urn:microsoft.com/office/officeart/2005/8/layout/vList3#7"/>
    <dgm:cxn modelId="{8855C84D-DF0C-3042-9332-0747A0F8C399}" type="presParOf" srcId="{C5A72F58-43D7-4555-A0D1-7A48A5646CE9}" destId="{2EDD4B2A-759A-4C54-9958-95904F67C014}" srcOrd="0" destOrd="0" presId="urn:microsoft.com/office/officeart/2005/8/layout/vList3#7"/>
    <dgm:cxn modelId="{B462E313-03B0-5047-91B4-1C6DCA93570F}" type="presParOf" srcId="{C5A72F58-43D7-4555-A0D1-7A48A5646CE9}" destId="{D1F4E63B-DE2E-4D91-8ECB-49BD9B53FF60}" srcOrd="1" destOrd="0" presId="urn:microsoft.com/office/officeart/2005/8/layout/vList3#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BC32F8-89FF-4F54-8F41-8AE073B40666}">
      <dsp:nvSpPr>
        <dsp:cNvPr id="0" name=""/>
        <dsp:cNvSpPr/>
      </dsp:nvSpPr>
      <dsp:spPr>
        <a:xfrm rot="10800000">
          <a:off x="1334422" y="1958"/>
          <a:ext cx="4573238" cy="730065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39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www.pcw.gov.ph</a:t>
          </a:r>
          <a:endParaRPr lang="en-GB" sz="1600" kern="1200" dirty="0"/>
        </a:p>
      </dsp:txBody>
      <dsp:txXfrm rot="10800000">
        <a:off x="1516938" y="1958"/>
        <a:ext cx="4390722" cy="730065"/>
      </dsp:txXfrm>
    </dsp:sp>
    <dsp:sp modelId="{4397DBD6-363F-430A-B306-7BFD5C9B5DEE}">
      <dsp:nvSpPr>
        <dsp:cNvPr id="0" name=""/>
        <dsp:cNvSpPr/>
      </dsp:nvSpPr>
      <dsp:spPr>
        <a:xfrm>
          <a:off x="969389" y="1958"/>
          <a:ext cx="730065" cy="73006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7A6BA-419C-4562-BCC7-E743235619C0}">
      <dsp:nvSpPr>
        <dsp:cNvPr id="0" name=""/>
        <dsp:cNvSpPr/>
      </dsp:nvSpPr>
      <dsp:spPr>
        <a:xfrm rot="10800000">
          <a:off x="1334422" y="949953"/>
          <a:ext cx="4573238" cy="730065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39" tIns="60960" rIns="113792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international.affairs@pcw.gov.ph</a:t>
          </a:r>
          <a:endParaRPr lang="en-GB" sz="1600" kern="1200" dirty="0"/>
        </a:p>
      </dsp:txBody>
      <dsp:txXfrm rot="10800000">
        <a:off x="1516938" y="949953"/>
        <a:ext cx="4390722" cy="730065"/>
      </dsp:txXfrm>
    </dsp:sp>
    <dsp:sp modelId="{BEE84D10-0519-4B40-B2C0-8D23259A8C54}">
      <dsp:nvSpPr>
        <dsp:cNvPr id="0" name=""/>
        <dsp:cNvSpPr/>
      </dsp:nvSpPr>
      <dsp:spPr>
        <a:xfrm>
          <a:off x="969389" y="949953"/>
          <a:ext cx="730065" cy="730065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4908E-295F-4F24-BE86-82209BBB00E7}">
      <dsp:nvSpPr>
        <dsp:cNvPr id="0" name=""/>
        <dsp:cNvSpPr/>
      </dsp:nvSpPr>
      <dsp:spPr>
        <a:xfrm rot="10800000">
          <a:off x="1334422" y="1897948"/>
          <a:ext cx="4573238" cy="730065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39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err="1" smtClean="0"/>
            <a:t>philippine.commission.on.women</a:t>
          </a:r>
          <a:endParaRPr lang="en-GB" sz="2500" kern="1200" dirty="0"/>
        </a:p>
      </dsp:txBody>
      <dsp:txXfrm rot="10800000">
        <a:off x="1516938" y="1897948"/>
        <a:ext cx="4390722" cy="730065"/>
      </dsp:txXfrm>
    </dsp:sp>
    <dsp:sp modelId="{60AEA0F6-B056-438C-A413-8705DDFB6DF1}">
      <dsp:nvSpPr>
        <dsp:cNvPr id="0" name=""/>
        <dsp:cNvSpPr/>
      </dsp:nvSpPr>
      <dsp:spPr>
        <a:xfrm>
          <a:off x="969389" y="1897948"/>
          <a:ext cx="730065" cy="730065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30A07C-0BD1-4409-A2AC-4DFBEA242593}">
      <dsp:nvSpPr>
        <dsp:cNvPr id="0" name=""/>
        <dsp:cNvSpPr/>
      </dsp:nvSpPr>
      <dsp:spPr>
        <a:xfrm rot="10800000">
          <a:off x="1334422" y="2845944"/>
          <a:ext cx="4573238" cy="730065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39" tIns="182880" rIns="341376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800" kern="1200" dirty="0" smtClean="0"/>
            <a:t>@</a:t>
          </a:r>
          <a:r>
            <a:rPr lang="en-GB" sz="4800" kern="1200" dirty="0" err="1" smtClean="0"/>
            <a:t>PCWgovph</a:t>
          </a:r>
          <a:endParaRPr lang="en-GB" sz="4800" kern="1200" dirty="0"/>
        </a:p>
      </dsp:txBody>
      <dsp:txXfrm rot="10800000">
        <a:off x="1516938" y="2845944"/>
        <a:ext cx="4390722" cy="730065"/>
      </dsp:txXfrm>
    </dsp:sp>
    <dsp:sp modelId="{9A6A7A11-9637-46AB-AB2E-5C3ADE79B627}">
      <dsp:nvSpPr>
        <dsp:cNvPr id="0" name=""/>
        <dsp:cNvSpPr/>
      </dsp:nvSpPr>
      <dsp:spPr>
        <a:xfrm>
          <a:off x="969389" y="2845944"/>
          <a:ext cx="730065" cy="730065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4E63B-DE2E-4D91-8ECB-49BD9B53FF60}">
      <dsp:nvSpPr>
        <dsp:cNvPr id="0" name=""/>
        <dsp:cNvSpPr/>
      </dsp:nvSpPr>
      <dsp:spPr>
        <a:xfrm rot="10800000">
          <a:off x="1334422" y="3793939"/>
          <a:ext cx="4573238" cy="730065"/>
        </a:xfrm>
        <a:prstGeom prst="homePlat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1939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err="1" smtClean="0"/>
            <a:t>CommissionOnWomenPH</a:t>
          </a:r>
          <a:endParaRPr lang="en-GB" sz="3200" kern="1200" dirty="0"/>
        </a:p>
      </dsp:txBody>
      <dsp:txXfrm rot="10800000">
        <a:off x="1516938" y="3793939"/>
        <a:ext cx="4390722" cy="730065"/>
      </dsp:txXfrm>
    </dsp:sp>
    <dsp:sp modelId="{2EDD4B2A-759A-4C54-9958-95904F67C014}">
      <dsp:nvSpPr>
        <dsp:cNvPr id="0" name=""/>
        <dsp:cNvSpPr/>
      </dsp:nvSpPr>
      <dsp:spPr>
        <a:xfrm>
          <a:off x="969389" y="3793939"/>
          <a:ext cx="730065" cy="730065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7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" name="Picture 2" descr="D:\kht_peji\Desktop\Powerpoint Cover Slide copy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362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553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6935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509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2696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550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807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0891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530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463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48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16DBB-661A-438C-864A-F407B09DFD38}" type="datetimeFigureOut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5/26/17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EFDA7-2946-4CF8-986E-C1DAA0BD1A4C}" type="slidenum">
              <a:rPr lang="en-PH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PH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1026" name="Picture 2" descr="D:\kht_peji\Desktop\PPT NEW DESIGN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700"/>
            <a:ext cx="9156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776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7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en-PH" dirty="0" smtClean="0">
                <a:solidFill>
                  <a:schemeClr val="bg1"/>
                </a:solidFill>
              </a:rPr>
              <a:t>Family-friendly Policies and Programs in the Philippines: Initiatives and Challenges</a:t>
            </a:r>
            <a:endParaRPr lang="en-PH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152128"/>
          </a:xfrm>
        </p:spPr>
        <p:txBody>
          <a:bodyPr>
            <a:normAutofit/>
          </a:bodyPr>
          <a:lstStyle/>
          <a:p>
            <a:r>
              <a:rPr lang="en-PH" sz="2800" dirty="0" smtClean="0">
                <a:solidFill>
                  <a:srgbClr val="FFFFFF"/>
                </a:solidFill>
              </a:rPr>
              <a:t>Emmeline L Verzosa</a:t>
            </a:r>
          </a:p>
          <a:p>
            <a:r>
              <a:rPr lang="en-PH" sz="2800" dirty="0" smtClean="0">
                <a:solidFill>
                  <a:srgbClr val="FFFFFF"/>
                </a:solidFill>
              </a:rPr>
              <a:t>Executive Director</a:t>
            </a:r>
            <a:endParaRPr lang="en-PH" sz="2800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5301208"/>
            <a:ext cx="6192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</a:rPr>
              <a:t>1</a:t>
            </a:r>
            <a:r>
              <a:rPr lang="en-US" sz="2000" baseline="30000" dirty="0" smtClean="0">
                <a:solidFill>
                  <a:srgbClr val="FFFFFF"/>
                </a:solidFill>
              </a:rPr>
              <a:t>st</a:t>
            </a:r>
            <a:r>
              <a:rPr lang="en-US" sz="2000" dirty="0" smtClean="0">
                <a:solidFill>
                  <a:srgbClr val="FFFFFF"/>
                </a:solidFill>
              </a:rPr>
              <a:t> ASEM Meeting on Women’s Economic Empowerment : Creating Equal Opportunities in the World of Work</a:t>
            </a:r>
          </a:p>
          <a:p>
            <a:r>
              <a:rPr lang="en-US" sz="2000" dirty="0" smtClean="0">
                <a:solidFill>
                  <a:srgbClr val="FFFFFF"/>
                </a:solidFill>
              </a:rPr>
              <a:t>May 26, 2017  Vilnius, Lithuania</a:t>
            </a: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912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Flexible work 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Flexi-time</a:t>
            </a:r>
          </a:p>
          <a:p>
            <a:r>
              <a:rPr lang="en-US" dirty="0" smtClean="0"/>
              <a:t>Flexi-place or work</a:t>
            </a:r>
            <a:r>
              <a:rPr lang="en-US" smtClean="0"/>
              <a:t>-</a:t>
            </a:r>
            <a:r>
              <a:rPr lang="en-US" smtClean="0"/>
              <a:t>from</a:t>
            </a:r>
            <a:r>
              <a:rPr lang="en-US" dirty="0" smtClean="0"/>
              <a:t>-home</a:t>
            </a:r>
          </a:p>
          <a:p>
            <a:r>
              <a:rPr lang="en-US" dirty="0" smtClean="0"/>
              <a:t>Telecommuting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4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Day Care and Child-minding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 err="1"/>
              <a:t>day</a:t>
            </a:r>
            <a:r>
              <a:rPr lang="fi-FI" dirty="0"/>
              <a:t> </a:t>
            </a:r>
            <a:r>
              <a:rPr lang="fi-FI" dirty="0" err="1"/>
              <a:t>care</a:t>
            </a:r>
            <a:r>
              <a:rPr lang="fi-FI" dirty="0"/>
              <a:t> </a:t>
            </a:r>
            <a:r>
              <a:rPr lang="fi-FI" dirty="0" err="1"/>
              <a:t>centers</a:t>
            </a:r>
            <a:r>
              <a:rPr lang="fi-FI" dirty="0"/>
              <a:t> in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villages</a:t>
            </a:r>
            <a:r>
              <a:rPr lang="fi-FI" dirty="0"/>
              <a:t> </a:t>
            </a:r>
            <a:endParaRPr lang="fi-FI" dirty="0" smtClean="0"/>
          </a:p>
          <a:p>
            <a:pPr lvl="0"/>
            <a:endParaRPr lang="fi-FI" dirty="0"/>
          </a:p>
          <a:p>
            <a:pPr lvl="0"/>
            <a:r>
              <a:rPr lang="fi-FI" dirty="0" err="1"/>
              <a:t>e</a:t>
            </a:r>
            <a:r>
              <a:rPr lang="fi-FI" dirty="0" err="1" smtClean="0"/>
              <a:t>ncouraged</a:t>
            </a:r>
            <a:r>
              <a:rPr lang="fi-FI" dirty="0" smtClean="0"/>
              <a:t> in </a:t>
            </a:r>
          </a:p>
          <a:p>
            <a:pPr lvl="1"/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agencies</a:t>
            </a:r>
            <a:r>
              <a:rPr lang="fi-FI" dirty="0" smtClean="0"/>
              <a:t> (</a:t>
            </a:r>
            <a:r>
              <a:rPr lang="fi-FI" dirty="0" err="1" smtClean="0"/>
              <a:t>use</a:t>
            </a:r>
            <a:r>
              <a:rPr lang="fi-FI" dirty="0" smtClean="0"/>
              <a:t> GAD </a:t>
            </a:r>
            <a:r>
              <a:rPr lang="fi-FI" dirty="0" err="1" smtClean="0"/>
              <a:t>budget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private</a:t>
            </a:r>
            <a:r>
              <a:rPr lang="fi-FI" dirty="0" smtClean="0"/>
              <a:t> </a:t>
            </a:r>
            <a:r>
              <a:rPr lang="fi-FI" dirty="0" err="1" smtClean="0"/>
              <a:t>offices</a:t>
            </a:r>
            <a:r>
              <a:rPr lang="fi-FI" dirty="0" smtClean="0"/>
              <a:t>  </a:t>
            </a: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966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Domestic Workers </a:t>
            </a:r>
            <a:r>
              <a:rPr lang="en-US" dirty="0"/>
              <a:t>A</a:t>
            </a:r>
            <a:r>
              <a:rPr lang="en-US" dirty="0" smtClean="0"/>
              <a:t>ct of 2013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health insurance and social security </a:t>
            </a:r>
            <a:r>
              <a:rPr lang="en-US" dirty="0" err="1" smtClean="0">
                <a:latin typeface="Calibri" charset="0"/>
              </a:rPr>
              <a:t>coverag</a:t>
            </a:r>
            <a:endParaRPr lang="en-US" dirty="0" smtClean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minimum </a:t>
            </a:r>
            <a:r>
              <a:rPr lang="en-US" dirty="0" smtClean="0">
                <a:latin typeface="Calibri" charset="0"/>
              </a:rPr>
              <a:t>wages</a:t>
            </a:r>
            <a:endParaRPr lang="en-US" dirty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written contracts</a:t>
            </a:r>
            <a:endParaRPr lang="en-US" dirty="0">
              <a:latin typeface="Calibri" charset="0"/>
            </a:endParaRPr>
          </a:p>
          <a:p>
            <a:r>
              <a:rPr lang="en-US" dirty="0" smtClean="0">
                <a:latin typeface="Calibri" charset="0"/>
              </a:rPr>
              <a:t>specified working hours</a:t>
            </a:r>
          </a:p>
          <a:p>
            <a:r>
              <a:rPr lang="en-US" dirty="0" smtClean="0">
                <a:latin typeface="Calibri" charset="0"/>
              </a:rPr>
              <a:t>paid </a:t>
            </a:r>
            <a:r>
              <a:rPr lang="en-US" dirty="0">
                <a:latin typeface="Calibri" charset="0"/>
              </a:rPr>
              <a:t>leaves among </a:t>
            </a:r>
            <a:r>
              <a:rPr lang="en-US" dirty="0" smtClean="0">
                <a:latin typeface="Calibri" charset="0"/>
              </a:rPr>
              <a:t>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25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gender-fair</a:t>
            </a:r>
            <a:r>
              <a:rPr lang="fi-FI" dirty="0"/>
              <a:t> </a:t>
            </a:r>
            <a:r>
              <a:rPr lang="fi-FI" dirty="0" err="1"/>
              <a:t>education</a:t>
            </a:r>
            <a:r>
              <a:rPr lang="fi-FI" dirty="0"/>
              <a:t>, </a:t>
            </a:r>
            <a:r>
              <a:rPr lang="fi-FI" dirty="0" err="1"/>
              <a:t>addressing</a:t>
            </a:r>
            <a:r>
              <a:rPr lang="fi-FI" dirty="0"/>
              <a:t> </a:t>
            </a:r>
            <a:r>
              <a:rPr lang="fi-FI" dirty="0" err="1"/>
              <a:t>gender</a:t>
            </a:r>
            <a:r>
              <a:rPr lang="fi-FI" dirty="0"/>
              <a:t> </a:t>
            </a:r>
            <a:r>
              <a:rPr lang="fi-FI" dirty="0" err="1"/>
              <a:t>stereotypes</a:t>
            </a:r>
            <a:r>
              <a:rPr lang="fi-FI" dirty="0"/>
              <a:t> in </a:t>
            </a:r>
            <a:r>
              <a:rPr lang="fi-FI" dirty="0" err="1" smtClean="0"/>
              <a:t>textbooks</a:t>
            </a:r>
            <a:endParaRPr lang="fi-FI" dirty="0"/>
          </a:p>
          <a:p>
            <a:r>
              <a:rPr lang="en-US" dirty="0" smtClean="0"/>
              <a:t>Technology and Home </a:t>
            </a:r>
            <a:r>
              <a:rPr lang="en-US" dirty="0"/>
              <a:t>E</a:t>
            </a:r>
            <a:r>
              <a:rPr lang="en-US" dirty="0" smtClean="0"/>
              <a:t>conomics for boys and girls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69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Male </a:t>
            </a:r>
            <a:r>
              <a:rPr lang="fi-FI" dirty="0" err="1" smtClean="0"/>
              <a:t>Involvement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Empowerment </a:t>
            </a:r>
            <a:r>
              <a:rPr lang="fi-FI" dirty="0"/>
              <a:t>and Reaffirmation of Parental </a:t>
            </a:r>
            <a:r>
              <a:rPr lang="fi-FI" dirty="0" smtClean="0"/>
              <a:t>Abilities </a:t>
            </a:r>
            <a:r>
              <a:rPr lang="de-DE" dirty="0"/>
              <a:t>(ERPAT</a:t>
            </a:r>
            <a:r>
              <a:rPr lang="fi-FI" dirty="0"/>
              <a:t>) </a:t>
            </a:r>
            <a:r>
              <a:rPr lang="fi-FI" dirty="0" err="1" smtClean="0"/>
              <a:t>by</a:t>
            </a:r>
            <a:r>
              <a:rPr lang="fi-FI" dirty="0" smtClean="0"/>
              <a:t> social </a:t>
            </a:r>
            <a:r>
              <a:rPr lang="fi-FI" dirty="0" err="1" smtClean="0"/>
              <a:t>welfare</a:t>
            </a:r>
            <a:r>
              <a:rPr lang="fi-FI" dirty="0" smtClean="0"/>
              <a:t> </a:t>
            </a:r>
            <a:r>
              <a:rPr lang="fi-FI" dirty="0" err="1" smtClean="0"/>
              <a:t>department</a:t>
            </a:r>
            <a:r>
              <a:rPr lang="fi-FI" dirty="0" smtClean="0"/>
              <a:t> and </a:t>
            </a:r>
            <a:r>
              <a:rPr lang="fi-FI" dirty="0" err="1" smtClean="0"/>
              <a:t>local</a:t>
            </a:r>
            <a:r>
              <a:rPr lang="fi-FI" dirty="0" smtClean="0"/>
              <a:t> </a:t>
            </a:r>
            <a:r>
              <a:rPr lang="fi-FI" dirty="0" err="1" smtClean="0"/>
              <a:t>offices</a:t>
            </a:r>
            <a:endParaRPr lang="fi-FI" dirty="0" smtClean="0"/>
          </a:p>
          <a:p>
            <a:r>
              <a:rPr lang="fi-FI" dirty="0"/>
              <a:t>Men True to their Responsibility and Obligation to the </a:t>
            </a:r>
            <a:r>
              <a:rPr lang="fi-FI" dirty="0" smtClean="0"/>
              <a:t>Family/ Kalalakihang </a:t>
            </a:r>
            <a:r>
              <a:rPr lang="fi-FI" dirty="0"/>
              <a:t>Tapat sa Responsibilidad at Obligasyon sa Pamilya </a:t>
            </a:r>
            <a:r>
              <a:rPr lang="fi-FI" dirty="0" smtClean="0"/>
              <a:t>(KATROPA)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Population</a:t>
            </a:r>
            <a:r>
              <a:rPr lang="fi-FI" dirty="0" smtClean="0"/>
              <a:t> </a:t>
            </a:r>
            <a:r>
              <a:rPr lang="fi-FI" dirty="0" err="1"/>
              <a:t>C</a:t>
            </a:r>
            <a:r>
              <a:rPr lang="fi-FI" dirty="0" err="1" smtClean="0"/>
              <a:t>ommission</a:t>
            </a:r>
            <a:endParaRPr lang="fi-FI" dirty="0" smtClean="0"/>
          </a:p>
          <a:p>
            <a:r>
              <a:rPr lang="fi-FI" dirty="0" err="1" smtClean="0"/>
              <a:t>Men</a:t>
            </a:r>
            <a:r>
              <a:rPr lang="fi-FI" dirty="0" smtClean="0"/>
              <a:t> </a:t>
            </a:r>
            <a:r>
              <a:rPr lang="fi-FI" dirty="0" err="1" smtClean="0"/>
              <a:t>Opposed</a:t>
            </a:r>
            <a:r>
              <a:rPr lang="fi-FI" dirty="0" smtClean="0"/>
              <a:t> to </a:t>
            </a:r>
            <a:r>
              <a:rPr lang="fi-FI" dirty="0" err="1" smtClean="0"/>
              <a:t>Violence</a:t>
            </a:r>
            <a:r>
              <a:rPr lang="fi-FI" dirty="0" smtClean="0"/>
              <a:t> </a:t>
            </a:r>
            <a:r>
              <a:rPr lang="fi-FI" dirty="0" err="1" smtClean="0"/>
              <a:t>Agaisnt</a:t>
            </a:r>
            <a:r>
              <a:rPr lang="fi-FI" dirty="0" smtClean="0"/>
              <a:t> </a:t>
            </a:r>
            <a:r>
              <a:rPr lang="fi-FI" dirty="0" err="1" smtClean="0"/>
              <a:t>Women</a:t>
            </a:r>
            <a:r>
              <a:rPr lang="fi-FI" dirty="0" smtClean="0"/>
              <a:t> </a:t>
            </a:r>
            <a:r>
              <a:rPr lang="fi-FI" dirty="0" err="1" smtClean="0"/>
              <a:t>Everywhere</a:t>
            </a:r>
            <a:r>
              <a:rPr lang="fi-FI" dirty="0" smtClean="0"/>
              <a:t> (MOVE)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796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Conditional</a:t>
            </a:r>
            <a:r>
              <a:rPr lang="fi-FI" dirty="0" smtClean="0"/>
              <a:t> Cash </a:t>
            </a:r>
            <a:r>
              <a:rPr lang="fi-FI" dirty="0" err="1" smtClean="0"/>
              <a:t>Transfer</a:t>
            </a:r>
            <a:r>
              <a:rPr lang="fi-FI" dirty="0" smtClean="0"/>
              <a:t> (4Ps)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Financial </a:t>
            </a:r>
            <a:r>
              <a:rPr lang="fi-FI" dirty="0" err="1" smtClean="0"/>
              <a:t>assistance</a:t>
            </a:r>
            <a:endParaRPr lang="fi-FI" dirty="0" smtClean="0"/>
          </a:p>
          <a:p>
            <a:pPr lvl="1"/>
            <a:r>
              <a:rPr lang="fi-FI" dirty="0" err="1" smtClean="0"/>
              <a:t>Prenatal</a:t>
            </a:r>
            <a:r>
              <a:rPr lang="fi-FI" dirty="0" smtClean="0"/>
              <a:t> and </a:t>
            </a:r>
            <a:r>
              <a:rPr lang="fi-FI" dirty="0" err="1" smtClean="0"/>
              <a:t>maternal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 </a:t>
            </a:r>
            <a:r>
              <a:rPr lang="fi-FI" dirty="0" err="1" smtClean="0"/>
              <a:t>check-ups</a:t>
            </a:r>
            <a:endParaRPr lang="fi-FI" dirty="0" smtClean="0"/>
          </a:p>
          <a:p>
            <a:pPr lvl="1"/>
            <a:r>
              <a:rPr lang="fi-FI" dirty="0" smtClean="0"/>
              <a:t>3 </a:t>
            </a:r>
            <a:r>
              <a:rPr lang="fi-FI" dirty="0" err="1" smtClean="0"/>
              <a:t>Children</a:t>
            </a:r>
            <a:r>
              <a:rPr lang="fi-FI" dirty="0" smtClean="0"/>
              <a:t> in </a:t>
            </a:r>
            <a:r>
              <a:rPr lang="fi-FI" dirty="0" err="1" smtClean="0"/>
              <a:t>school</a:t>
            </a:r>
            <a:r>
              <a:rPr lang="fi-FI" dirty="0" smtClean="0"/>
              <a:t> </a:t>
            </a:r>
            <a:r>
              <a:rPr lang="fi-FI" dirty="0" err="1" smtClean="0"/>
              <a:t>up</a:t>
            </a:r>
            <a:r>
              <a:rPr lang="fi-FI" dirty="0" smtClean="0"/>
              <a:t> to </a:t>
            </a:r>
            <a:r>
              <a:rPr lang="fi-FI" dirty="0" err="1" smtClean="0"/>
              <a:t>age</a:t>
            </a:r>
            <a:r>
              <a:rPr lang="fi-FI" dirty="0" smtClean="0"/>
              <a:t> 18</a:t>
            </a:r>
          </a:p>
          <a:p>
            <a:pPr lvl="1"/>
            <a:r>
              <a:rPr lang="fi-FI" dirty="0" smtClean="0"/>
              <a:t>Rice </a:t>
            </a:r>
            <a:r>
              <a:rPr lang="fi-FI" dirty="0" err="1" smtClean="0"/>
              <a:t>subsidy</a:t>
            </a:r>
            <a:endParaRPr lang="fi-FI" dirty="0"/>
          </a:p>
          <a:p>
            <a:r>
              <a:rPr lang="fi-FI" dirty="0" err="1" smtClean="0"/>
              <a:t>Family</a:t>
            </a:r>
            <a:r>
              <a:rPr lang="fi-FI" dirty="0" smtClean="0"/>
              <a:t> </a:t>
            </a:r>
            <a:r>
              <a:rPr lang="fi-FI" dirty="0" err="1" smtClean="0"/>
              <a:t>Development</a:t>
            </a:r>
            <a:r>
              <a:rPr lang="fi-FI" dirty="0" smtClean="0"/>
              <a:t> </a:t>
            </a:r>
            <a:r>
              <a:rPr lang="fi-FI" dirty="0" err="1" smtClean="0"/>
              <a:t>Sessions</a:t>
            </a:r>
            <a:endParaRPr lang="fi-FI" dirty="0" smtClean="0"/>
          </a:p>
          <a:p>
            <a:pPr lvl="1"/>
            <a:r>
              <a:rPr lang="fi-FI" dirty="0" err="1" smtClean="0"/>
              <a:t>gender</a:t>
            </a:r>
            <a:r>
              <a:rPr lang="fi-FI" dirty="0" smtClean="0"/>
              <a:t> </a:t>
            </a:r>
            <a:r>
              <a:rPr lang="fi-FI" dirty="0" err="1" smtClean="0"/>
              <a:t>sensitivity</a:t>
            </a:r>
            <a:r>
              <a:rPr lang="fi-FI" dirty="0" smtClean="0"/>
              <a:t> </a:t>
            </a:r>
          </a:p>
          <a:p>
            <a:pPr lvl="1"/>
            <a:r>
              <a:rPr lang="fi-FI" dirty="0" err="1" smtClean="0"/>
              <a:t>responsible</a:t>
            </a:r>
            <a:r>
              <a:rPr lang="fi-FI" dirty="0" smtClean="0"/>
              <a:t> </a:t>
            </a:r>
            <a:r>
              <a:rPr lang="fi-FI" dirty="0" err="1" smtClean="0"/>
              <a:t>parenthood</a:t>
            </a:r>
            <a:r>
              <a:rPr lang="fi-FI" dirty="0"/>
              <a:t> </a:t>
            </a:r>
            <a:r>
              <a:rPr lang="fi-FI" dirty="0" smtClean="0"/>
              <a:t>and </a:t>
            </a:r>
            <a:r>
              <a:rPr lang="fi-FI" dirty="0" err="1" smtClean="0"/>
              <a:t>family</a:t>
            </a:r>
            <a:r>
              <a:rPr lang="fi-FI" dirty="0" smtClean="0"/>
              <a:t> </a:t>
            </a:r>
            <a:r>
              <a:rPr lang="fi-FI" dirty="0" err="1" smtClean="0"/>
              <a:t>planning</a:t>
            </a:r>
            <a:r>
              <a:rPr lang="fi-FI" dirty="0" smtClean="0"/>
              <a:t>, </a:t>
            </a:r>
            <a:r>
              <a:rPr lang="fi-FI" dirty="0" err="1" smtClean="0"/>
              <a:t>adolescent</a:t>
            </a:r>
            <a:r>
              <a:rPr lang="fi-FI" dirty="0" smtClean="0"/>
              <a:t> </a:t>
            </a:r>
            <a:r>
              <a:rPr lang="fi-FI" dirty="0" err="1" smtClean="0"/>
              <a:t>reproductive</a:t>
            </a:r>
            <a:r>
              <a:rPr lang="fi-FI" dirty="0" smtClean="0"/>
              <a:t> </a:t>
            </a:r>
            <a:r>
              <a:rPr lang="fi-FI" dirty="0" err="1" smtClean="0"/>
              <a:t>health</a:t>
            </a:r>
            <a:r>
              <a:rPr lang="fi-FI" dirty="0" smtClean="0"/>
              <a:t> and </a:t>
            </a:r>
            <a:r>
              <a:rPr lang="fi-FI" dirty="0" err="1" smtClean="0"/>
              <a:t>sexuality</a:t>
            </a:r>
            <a:endParaRPr lang="fi-FI" dirty="0" smtClean="0"/>
          </a:p>
          <a:p>
            <a:pPr lvl="1"/>
            <a:r>
              <a:rPr lang="fi-FI" dirty="0" err="1" smtClean="0"/>
              <a:t>violence</a:t>
            </a:r>
            <a:r>
              <a:rPr lang="fi-FI" dirty="0" smtClean="0"/>
              <a:t> </a:t>
            </a:r>
            <a:r>
              <a:rPr lang="fi-FI" dirty="0"/>
              <a:t>in the family and </a:t>
            </a:r>
            <a:r>
              <a:rPr lang="fi-FI" dirty="0" err="1" smtClean="0"/>
              <a:t>gender-based</a:t>
            </a:r>
            <a:r>
              <a:rPr lang="fi-FI" dirty="0" smtClean="0"/>
              <a:t> </a:t>
            </a:r>
            <a:r>
              <a:rPr lang="fi-FI" dirty="0" err="1" smtClean="0"/>
              <a:t>violence</a:t>
            </a:r>
            <a:endParaRPr lang="fi-FI" dirty="0" smtClean="0"/>
          </a:p>
          <a:p>
            <a:pPr lvl="1"/>
            <a:r>
              <a:rPr lang="fi-FI" dirty="0" smtClean="0"/>
              <a:t> </a:t>
            </a:r>
            <a:r>
              <a:rPr lang="fi-FI" dirty="0" err="1" smtClean="0"/>
              <a:t>child</a:t>
            </a:r>
            <a:r>
              <a:rPr lang="fi-FI" dirty="0" smtClean="0"/>
              <a:t> </a:t>
            </a:r>
            <a:r>
              <a:rPr lang="fi-FI" dirty="0" err="1" smtClean="0"/>
              <a:t>rearing</a:t>
            </a:r>
            <a:endParaRPr lang="fi-FI" dirty="0" smtClean="0"/>
          </a:p>
          <a:p>
            <a:pPr lvl="1"/>
            <a:r>
              <a:rPr lang="fi-FI" dirty="0" err="1"/>
              <a:t>w</a:t>
            </a:r>
            <a:r>
              <a:rPr lang="fi-FI" dirty="0" err="1" smtClean="0"/>
              <a:t>ater</a:t>
            </a:r>
            <a:r>
              <a:rPr lang="fi-FI" dirty="0"/>
              <a:t>,</a:t>
            </a:r>
            <a:r>
              <a:rPr lang="fi-FI" dirty="0" smtClean="0"/>
              <a:t> </a:t>
            </a:r>
            <a:r>
              <a:rPr lang="fi-FI" dirty="0" err="1" smtClean="0"/>
              <a:t>sanitation</a:t>
            </a:r>
            <a:r>
              <a:rPr lang="fi-FI" dirty="0" smtClean="0"/>
              <a:t> and </a:t>
            </a:r>
            <a:r>
              <a:rPr lang="fi-FI" dirty="0" err="1" smtClean="0"/>
              <a:t>hygiene</a:t>
            </a:r>
            <a:endParaRPr lang="fi-FI" dirty="0" smtClean="0"/>
          </a:p>
          <a:p>
            <a:pPr lvl="1"/>
            <a:r>
              <a:rPr lang="fi-FI" dirty="0" err="1"/>
              <a:t>b</a:t>
            </a:r>
            <a:r>
              <a:rPr lang="fi-FI" dirty="0" err="1" smtClean="0"/>
              <a:t>ackyard</a:t>
            </a:r>
            <a:r>
              <a:rPr lang="fi-FI" dirty="0" smtClean="0"/>
              <a:t> </a:t>
            </a:r>
            <a:r>
              <a:rPr lang="fi-FI" dirty="0" err="1" smtClean="0"/>
              <a:t>gardening</a:t>
            </a:r>
            <a:endParaRPr lang="fi-FI" dirty="0" smtClean="0"/>
          </a:p>
          <a:p>
            <a:pPr lvl="1"/>
            <a:r>
              <a:rPr lang="fi-FI" dirty="0" err="1"/>
              <a:t>l</a:t>
            </a:r>
            <a:r>
              <a:rPr lang="fi-FI" dirty="0" err="1" smtClean="0"/>
              <a:t>ivelihood</a:t>
            </a:r>
            <a:endParaRPr lang="fi-FI" dirty="0" smtClean="0"/>
          </a:p>
          <a:p>
            <a:pPr lvl="1"/>
            <a:r>
              <a:rPr lang="fi-FI" dirty="0" err="1"/>
              <a:t>d</a:t>
            </a:r>
            <a:r>
              <a:rPr lang="fi-FI" dirty="0" err="1" smtClean="0"/>
              <a:t>isaster</a:t>
            </a:r>
            <a:r>
              <a:rPr lang="fi-FI" dirty="0" smtClean="0"/>
              <a:t> </a:t>
            </a:r>
            <a:r>
              <a:rPr lang="fi-FI" dirty="0" err="1" smtClean="0"/>
              <a:t>preparedness</a:t>
            </a:r>
            <a:r>
              <a:rPr lang="fi-FI" dirty="0" smtClean="0"/>
              <a:t>, </a:t>
            </a:r>
            <a:r>
              <a:rPr lang="fi-FI" dirty="0" err="1" smtClean="0"/>
              <a:t>among</a:t>
            </a:r>
            <a:r>
              <a:rPr lang="fi-FI" dirty="0" smtClean="0"/>
              <a:t> </a:t>
            </a:r>
            <a:r>
              <a:rPr lang="fi-FI" dirty="0" err="1" smtClean="0"/>
              <a:t>others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99226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Challenges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Heterosexual, nuclear, </a:t>
            </a:r>
            <a:r>
              <a:rPr lang="fi-FI" dirty="0" err="1" smtClean="0"/>
              <a:t>urban-based</a:t>
            </a:r>
            <a:r>
              <a:rPr lang="fi-FI" dirty="0" smtClean="0"/>
              <a:t> </a:t>
            </a:r>
            <a:r>
              <a:rPr lang="fi-FI" dirty="0" err="1" smtClean="0"/>
              <a:t>families</a:t>
            </a:r>
            <a:r>
              <a:rPr lang="fi-FI" dirty="0" smtClean="0"/>
              <a:t> </a:t>
            </a:r>
          </a:p>
          <a:p>
            <a:r>
              <a:rPr lang="fi-FI" dirty="0" smtClean="0"/>
              <a:t>&gt;&gt;&gt;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diverse</a:t>
            </a:r>
            <a:r>
              <a:rPr lang="fi-FI" dirty="0" smtClean="0"/>
              <a:t> </a:t>
            </a:r>
            <a:r>
              <a:rPr lang="fi-FI" dirty="0" err="1" smtClean="0"/>
              <a:t>forms</a:t>
            </a:r>
            <a:r>
              <a:rPr lang="fi-FI" dirty="0" smtClean="0"/>
              <a:t> of </a:t>
            </a:r>
            <a:r>
              <a:rPr lang="fi-FI" dirty="0" err="1" smtClean="0"/>
              <a:t>family</a:t>
            </a:r>
            <a:r>
              <a:rPr lang="fi-FI" dirty="0" smtClean="0"/>
              <a:t> </a:t>
            </a:r>
            <a:r>
              <a:rPr lang="fi-FI" dirty="0" err="1" smtClean="0"/>
              <a:t>formations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 smtClean="0"/>
              <a:t>	&gt;&gt; </a:t>
            </a:r>
            <a:r>
              <a:rPr lang="fi-FI" dirty="0" err="1" smtClean="0"/>
              <a:t>extended</a:t>
            </a:r>
            <a:r>
              <a:rPr lang="fi-FI" dirty="0" smtClean="0"/>
              <a:t> </a:t>
            </a:r>
            <a:r>
              <a:rPr lang="fi-FI" dirty="0" err="1" smtClean="0"/>
              <a:t>families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&gt;&gt; </a:t>
            </a:r>
            <a:r>
              <a:rPr lang="fi-FI" dirty="0" err="1" smtClean="0"/>
              <a:t>caring</a:t>
            </a:r>
            <a:r>
              <a:rPr lang="fi-FI" dirty="0" smtClean="0"/>
              <a:t> for </a:t>
            </a:r>
            <a:r>
              <a:rPr lang="fi-FI" dirty="0" err="1" smtClean="0"/>
              <a:t>elderly</a:t>
            </a:r>
            <a:r>
              <a:rPr lang="fi-FI" dirty="0" smtClean="0"/>
              <a:t> </a:t>
            </a:r>
            <a:r>
              <a:rPr lang="fi-FI" dirty="0" err="1" smtClean="0"/>
              <a:t>parents</a:t>
            </a:r>
            <a:r>
              <a:rPr lang="fi-FI" dirty="0" smtClean="0"/>
              <a:t>, </a:t>
            </a:r>
            <a:r>
              <a:rPr lang="fi-FI" dirty="0" err="1" smtClean="0"/>
              <a:t>siblings</a:t>
            </a:r>
            <a:r>
              <a:rPr lang="fi-FI" dirty="0" smtClean="0"/>
              <a:t>, </a:t>
            </a:r>
            <a:r>
              <a:rPr lang="fi-FI" dirty="0" err="1" smtClean="0"/>
              <a:t>relatives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&gt;&gt; LGBT </a:t>
            </a:r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&gt;&gt; </a:t>
            </a:r>
            <a:r>
              <a:rPr lang="fi-FI" dirty="0" err="1" smtClean="0"/>
              <a:t>adoptive</a:t>
            </a:r>
            <a:r>
              <a:rPr lang="fi-FI" dirty="0" smtClean="0"/>
              <a:t> </a:t>
            </a:r>
            <a:r>
              <a:rPr lang="fi-FI" dirty="0" err="1" smtClean="0"/>
              <a:t>parents</a:t>
            </a:r>
            <a:endParaRPr lang="fi-FI" dirty="0" smtClean="0"/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&gt;&gt; </a:t>
            </a:r>
            <a:r>
              <a:rPr lang="fi-FI" dirty="0" err="1" smtClean="0"/>
              <a:t>families</a:t>
            </a:r>
            <a:r>
              <a:rPr lang="fi-FI" dirty="0" smtClean="0"/>
              <a:t> with </a:t>
            </a:r>
            <a:r>
              <a:rPr lang="fi-FI" dirty="0" err="1" smtClean="0"/>
              <a:t>migrant</a:t>
            </a:r>
            <a:r>
              <a:rPr lang="fi-FI" dirty="0" smtClean="0"/>
              <a:t> </a:t>
            </a:r>
            <a:r>
              <a:rPr lang="fi-FI" dirty="0" err="1" smtClean="0"/>
              <a:t>parent</a:t>
            </a:r>
            <a:r>
              <a:rPr lang="fi-FI" dirty="0" smtClean="0"/>
              <a:t> / s</a:t>
            </a:r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&gt;&gt; </a:t>
            </a:r>
            <a:r>
              <a:rPr lang="fi-FI" dirty="0" err="1" smtClean="0"/>
              <a:t>rural</a:t>
            </a:r>
            <a:r>
              <a:rPr lang="fi-FI" dirty="0" smtClean="0"/>
              <a:t> and </a:t>
            </a:r>
            <a:r>
              <a:rPr lang="fi-FI" dirty="0" err="1" smtClean="0"/>
              <a:t>geographically</a:t>
            </a:r>
            <a:r>
              <a:rPr lang="fi-FI" dirty="0" smtClean="0"/>
              <a:t> </a:t>
            </a:r>
            <a:r>
              <a:rPr lang="fi-FI" dirty="0" err="1" smtClean="0"/>
              <a:t>isolated</a:t>
            </a:r>
            <a:r>
              <a:rPr lang="fi-FI" dirty="0" smtClean="0"/>
              <a:t> and 		</a:t>
            </a:r>
            <a:r>
              <a:rPr lang="fi-FI" dirty="0" err="1" smtClean="0"/>
              <a:t>depressed</a:t>
            </a:r>
            <a:r>
              <a:rPr lang="fi-FI" dirty="0" smtClean="0"/>
              <a:t> </a:t>
            </a:r>
            <a:r>
              <a:rPr lang="fi-FI" dirty="0" err="1" smtClean="0"/>
              <a:t>areas</a:t>
            </a:r>
            <a:r>
              <a:rPr lang="fi-FI" dirty="0" smtClean="0"/>
              <a:t> (GIDA)</a:t>
            </a:r>
          </a:p>
          <a:p>
            <a:pPr marL="457200" lvl="1" indent="0">
              <a:buNone/>
            </a:pPr>
            <a:r>
              <a:rPr lang="fi-FI" dirty="0"/>
              <a:t>	</a:t>
            </a:r>
            <a:r>
              <a:rPr lang="fi-FI" dirty="0" smtClean="0"/>
              <a:t>&gt;&gt; </a:t>
            </a:r>
            <a:r>
              <a:rPr lang="fi-FI" dirty="0" err="1" smtClean="0"/>
              <a:t>workers</a:t>
            </a:r>
            <a:r>
              <a:rPr lang="fi-FI" dirty="0" smtClean="0"/>
              <a:t> in the </a:t>
            </a:r>
            <a:r>
              <a:rPr lang="fi-FI" dirty="0" err="1" smtClean="0"/>
              <a:t>informal</a:t>
            </a:r>
            <a:r>
              <a:rPr lang="fi-FI" dirty="0" smtClean="0"/>
              <a:t> </a:t>
            </a:r>
            <a:r>
              <a:rPr lang="fi-FI" dirty="0" err="1" smtClean="0"/>
              <a:t>economy</a:t>
            </a:r>
            <a:endParaRPr lang="fi-FI" dirty="0" smtClean="0"/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05198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Family</a:t>
            </a:r>
            <a:r>
              <a:rPr lang="fi-FI" dirty="0" err="1"/>
              <a:t>-</a:t>
            </a:r>
            <a:r>
              <a:rPr lang="fi-FI" dirty="0" err="1" smtClean="0"/>
              <a:t>friendly</a:t>
            </a:r>
            <a:r>
              <a:rPr lang="fi-FI" dirty="0" smtClean="0"/>
              <a:t> </a:t>
            </a:r>
            <a:r>
              <a:rPr lang="fi-FI" dirty="0" err="1"/>
              <a:t>policies</a:t>
            </a:r>
            <a:r>
              <a:rPr lang="fi-FI" dirty="0"/>
              <a:t> </a:t>
            </a:r>
            <a:r>
              <a:rPr lang="fi-FI" dirty="0" err="1" smtClean="0"/>
              <a:t>geared</a:t>
            </a:r>
            <a:r>
              <a:rPr lang="fi-FI" dirty="0" smtClean="0"/>
              <a:t> </a:t>
            </a:r>
            <a:r>
              <a:rPr lang="fi-FI" dirty="0" err="1" smtClean="0"/>
              <a:t>towards</a:t>
            </a:r>
            <a:r>
              <a:rPr lang="fi-FI" dirty="0" smtClean="0"/>
              <a:t> </a:t>
            </a:r>
            <a:r>
              <a:rPr lang="fi-FI" dirty="0" err="1"/>
              <a:t>R</a:t>
            </a:r>
            <a:r>
              <a:rPr lang="fi-FI" dirty="0" err="1" smtClean="0"/>
              <a:t>edistributing</a:t>
            </a:r>
            <a:r>
              <a:rPr lang="fi-FI" dirty="0" smtClean="0"/>
              <a:t>, </a:t>
            </a:r>
            <a:r>
              <a:rPr lang="fi-FI" dirty="0" err="1"/>
              <a:t>R</a:t>
            </a:r>
            <a:r>
              <a:rPr lang="fi-FI" dirty="0" err="1" smtClean="0"/>
              <a:t>educing</a:t>
            </a:r>
            <a:r>
              <a:rPr lang="fi-FI" dirty="0" smtClean="0"/>
              <a:t> and </a:t>
            </a:r>
            <a:r>
              <a:rPr lang="fi-FI" dirty="0" err="1"/>
              <a:t>R</a:t>
            </a:r>
            <a:r>
              <a:rPr lang="fi-FI" dirty="0" err="1" smtClean="0"/>
              <a:t>ecognizing</a:t>
            </a:r>
            <a:r>
              <a:rPr lang="fi-FI" dirty="0" smtClean="0"/>
              <a:t> </a:t>
            </a:r>
            <a:r>
              <a:rPr lang="fi-FI" dirty="0" err="1" smtClean="0"/>
              <a:t>unpaid</a:t>
            </a:r>
            <a:r>
              <a:rPr lang="fi-FI" dirty="0" smtClean="0"/>
              <a:t> </a:t>
            </a:r>
            <a:r>
              <a:rPr lang="fi-FI" dirty="0" err="1"/>
              <a:t>care</a:t>
            </a:r>
            <a:r>
              <a:rPr lang="fi-FI" dirty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 of </a:t>
            </a:r>
            <a:r>
              <a:rPr lang="fi-FI" dirty="0" err="1" smtClean="0"/>
              <a:t>women</a:t>
            </a:r>
            <a:endParaRPr lang="fi-FI" dirty="0" smtClean="0"/>
          </a:p>
          <a:p>
            <a:pPr lvl="1"/>
            <a:r>
              <a:rPr lang="fi-FI" dirty="0" err="1" smtClean="0"/>
              <a:t>Shared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endParaRPr lang="fi-FI" dirty="0" smtClean="0"/>
          </a:p>
          <a:p>
            <a:pPr lvl="1"/>
            <a:r>
              <a:rPr lang="fi-FI" dirty="0" smtClean="0"/>
              <a:t>Technologies to </a:t>
            </a:r>
            <a:r>
              <a:rPr lang="fi-FI" dirty="0" err="1" smtClean="0"/>
              <a:t>reduce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r>
              <a:rPr lang="fi-FI" dirty="0" smtClean="0"/>
              <a:t> (</a:t>
            </a:r>
            <a:r>
              <a:rPr lang="fi-FI" dirty="0" err="1" smtClean="0"/>
              <a:t>water</a:t>
            </a:r>
            <a:r>
              <a:rPr lang="fi-FI" dirty="0" smtClean="0"/>
              <a:t>, </a:t>
            </a:r>
            <a:r>
              <a:rPr lang="fi-FI" dirty="0" err="1" smtClean="0"/>
              <a:t>electricity</a:t>
            </a:r>
            <a:r>
              <a:rPr lang="fi-FI" dirty="0" smtClean="0"/>
              <a:t>, </a:t>
            </a:r>
            <a:r>
              <a:rPr lang="fi-FI" dirty="0" err="1" smtClean="0"/>
              <a:t>roads</a:t>
            </a:r>
            <a:r>
              <a:rPr lang="fi-FI" dirty="0" smtClean="0"/>
              <a:t>)</a:t>
            </a:r>
          </a:p>
          <a:p>
            <a:pPr lvl="1"/>
            <a:r>
              <a:rPr lang="fi-FI" dirty="0" err="1" smtClean="0"/>
              <a:t>Time-use</a:t>
            </a:r>
            <a:r>
              <a:rPr lang="fi-FI" dirty="0" smtClean="0"/>
              <a:t> </a:t>
            </a:r>
            <a:r>
              <a:rPr lang="fi-FI" dirty="0" err="1" smtClean="0"/>
              <a:t>survey</a:t>
            </a:r>
            <a:r>
              <a:rPr lang="fi-FI" dirty="0" smtClean="0"/>
              <a:t> to </a:t>
            </a:r>
            <a:r>
              <a:rPr lang="fi-FI" dirty="0" err="1" smtClean="0"/>
              <a:t>account</a:t>
            </a:r>
            <a:r>
              <a:rPr lang="fi-FI" dirty="0" smtClean="0"/>
              <a:t> for </a:t>
            </a:r>
            <a:r>
              <a:rPr lang="fi-FI" dirty="0" err="1" smtClean="0"/>
              <a:t>unpaid</a:t>
            </a:r>
            <a:r>
              <a:rPr lang="fi-FI" dirty="0" smtClean="0"/>
              <a:t> </a:t>
            </a:r>
            <a:r>
              <a:rPr lang="fi-FI" dirty="0" err="1" smtClean="0"/>
              <a:t>care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endParaRPr lang="fi-FI" dirty="0" smtClean="0"/>
          </a:p>
          <a:p>
            <a:r>
              <a:rPr lang="fi-FI" dirty="0" err="1" smtClean="0"/>
              <a:t>Measuring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 of </a:t>
            </a:r>
            <a:r>
              <a:rPr lang="fi-FI" dirty="0" err="1" smtClean="0"/>
              <a:t>these</a:t>
            </a:r>
            <a:r>
              <a:rPr lang="fi-FI" dirty="0" smtClean="0"/>
              <a:t> </a:t>
            </a:r>
            <a:r>
              <a:rPr lang="fi-FI" dirty="0" err="1" smtClean="0"/>
              <a:t>policies</a:t>
            </a:r>
            <a:r>
              <a:rPr lang="fi-FI" dirty="0" smtClean="0"/>
              <a:t> on </a:t>
            </a:r>
            <a:r>
              <a:rPr lang="fi-FI" dirty="0" err="1" smtClean="0"/>
              <a:t>women’s</a:t>
            </a:r>
            <a:r>
              <a:rPr lang="fi-FI" dirty="0" smtClean="0"/>
              <a:t>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empowerment</a:t>
            </a:r>
            <a:r>
              <a:rPr lang="fi-FI" smtClean="0"/>
              <a:t> </a:t>
            </a:r>
            <a:endParaRPr lang="fi-F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987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3"/>
          <p:cNvSpPr>
            <a:spLocks noGrp="1"/>
          </p:cNvSpPr>
          <p:nvPr>
            <p:ph type="ctrTitle"/>
          </p:nvPr>
        </p:nvSpPr>
        <p:spPr>
          <a:xfrm>
            <a:off x="527447" y="192089"/>
            <a:ext cx="7772400" cy="942975"/>
          </a:xfrm>
        </p:spPr>
        <p:txBody>
          <a:bodyPr/>
          <a:lstStyle/>
          <a:p>
            <a:r>
              <a:rPr lang="en-PH" sz="5500" b="1">
                <a:solidFill>
                  <a:schemeClr val="bg1"/>
                </a:solidFill>
                <a:latin typeface="Calibri" charset="0"/>
              </a:rPr>
              <a:t>THANK YOU VERY MUCH!</a:t>
            </a:r>
            <a:endParaRPr lang="en-US" sz="5500" b="1">
              <a:solidFill>
                <a:schemeClr val="bg1"/>
              </a:solidFill>
              <a:latin typeface="Calibri" charset="0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920750" y="1439335"/>
          <a:ext cx="68770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092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1041400"/>
            <a:ext cx="6350000" cy="477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765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97" y="1667550"/>
            <a:ext cx="7967043" cy="4641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hape 163"/>
          <p:cNvSpPr txBox="1">
            <a:spLocks/>
          </p:cNvSpPr>
          <p:nvPr/>
        </p:nvSpPr>
        <p:spPr>
          <a:xfrm>
            <a:off x="683568" y="260648"/>
            <a:ext cx="7848872" cy="140690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549148" rtl="0" eaLnBrk="1" latinLnBrk="0" hangingPunct="1">
              <a:spcBef>
                <a:spcPct val="0"/>
              </a:spcBef>
              <a:buNone/>
              <a:defRPr sz="8836" b="1" kern="1200">
                <a:solidFill>
                  <a:srgbClr val="FAD576"/>
                </a:solidFill>
                <a:effectLst>
                  <a:outerShdw blurRad="11938" dist="11938" dir="16200000" rotWithShape="0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>
              <a:defRPr sz="1800" b="0">
                <a:solidFill>
                  <a:srgbClr val="000000"/>
                </a:solidFill>
                <a:effectLst/>
              </a:defRPr>
            </a:pPr>
            <a:r>
              <a:rPr lang="de-DE" sz="4400" dirty="0" smtClean="0">
                <a:solidFill>
                  <a:schemeClr val="accent6">
                    <a:lumMod val="75000"/>
                  </a:schemeClr>
                </a:solidFill>
              </a:rPr>
              <a:t>Global Gender Gap Report, </a:t>
            </a:r>
            <a:br>
              <a:rPr lang="de-DE" sz="44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DE" sz="4400" dirty="0" smtClean="0">
                <a:solidFill>
                  <a:schemeClr val="accent6">
                    <a:lumMod val="75000"/>
                  </a:schemeClr>
                </a:solidFill>
              </a:rPr>
              <a:t>WEF 2016</a:t>
            </a:r>
            <a:endParaRPr lang="de-DE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554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Family-friendly 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Supporting women to perform their reproductive roles</a:t>
            </a:r>
          </a:p>
          <a:p>
            <a:r>
              <a:rPr lang="en-US" dirty="0" smtClean="0"/>
              <a:t>Changing social norms and encouraging men to participate in care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98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Code of 1987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latin typeface="Calibri" charset="0"/>
              </a:rPr>
              <a:t>the spouses are jointly responsible for the support of the family. </a:t>
            </a:r>
            <a:endParaRPr lang="en-US" sz="3600" dirty="0" smtClean="0">
              <a:latin typeface="Calibri" charset="0"/>
            </a:endParaRPr>
          </a:p>
          <a:p>
            <a:r>
              <a:rPr lang="en-US" sz="3600" dirty="0">
                <a:latin typeface="Calibri" charset="0"/>
              </a:rPr>
              <a:t>parental authority and responsibility shall include the caring for and rearing </a:t>
            </a:r>
            <a:r>
              <a:rPr lang="en-US" sz="3600" dirty="0" smtClean="0">
                <a:latin typeface="Calibri" charset="0"/>
              </a:rPr>
              <a:t>children </a:t>
            </a:r>
            <a:r>
              <a:rPr lang="en-US" sz="3600" dirty="0">
                <a:latin typeface="Calibri" charset="0"/>
              </a:rPr>
              <a:t>for civic consciousness and efficiency and the development of their moral, mental and physical character and well-being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58902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Women in Development and Nation-building Act of 1992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en-US" dirty="0" smtClean="0">
                <a:latin typeface="Calibri" charset="0"/>
              </a:rPr>
              <a:t>voluntary </a:t>
            </a:r>
            <a:r>
              <a:rPr lang="en-US" dirty="0">
                <a:latin typeface="Calibri" charset="0"/>
              </a:rPr>
              <a:t>social security at the private or public system and contribution to provident funds for married person devoting full time in household management and family </a:t>
            </a:r>
            <a:r>
              <a:rPr lang="en-US" dirty="0" smtClean="0">
                <a:latin typeface="Calibri" charset="0"/>
              </a:rPr>
              <a:t>affairs</a:t>
            </a:r>
          </a:p>
          <a:p>
            <a:r>
              <a:rPr lang="en-US" dirty="0">
                <a:latin typeface="Calibri" charset="0"/>
              </a:rPr>
              <a:t>c</a:t>
            </a:r>
            <a:r>
              <a:rPr lang="en-US" dirty="0" smtClean="0">
                <a:latin typeface="Calibri" charset="0"/>
              </a:rPr>
              <a:t>ontributions from working spouse</a:t>
            </a:r>
            <a:endParaRPr lang="en-US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19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Leaves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smtClean="0"/>
              <a:t>60-day maternity leave &gt;&gt;&gt;  100 - 120 days </a:t>
            </a:r>
            <a:r>
              <a:rPr lang="fi-FI" sz="3600" smtClean="0"/>
              <a:t> (even for unmarried)</a:t>
            </a:r>
          </a:p>
          <a:p>
            <a:r>
              <a:rPr lang="en-US" sz="3600" smtClean="0"/>
              <a:t>7</a:t>
            </a:r>
            <a:r>
              <a:rPr lang="en-US" sz="3600" dirty="0" smtClean="0"/>
              <a:t>-day </a:t>
            </a:r>
            <a:r>
              <a:rPr lang="en-US" sz="3600" dirty="0"/>
              <a:t>leave for solo parents in addition to the 60-day </a:t>
            </a:r>
            <a:endParaRPr lang="en-US" sz="3600" dirty="0" smtClean="0"/>
          </a:p>
          <a:p>
            <a:r>
              <a:rPr lang="en-US" sz="3600" dirty="0" smtClean="0"/>
              <a:t>7-day paternity leave (only for married men)</a:t>
            </a:r>
          </a:p>
          <a:p>
            <a:pPr lvl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088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Special</a:t>
            </a:r>
            <a:r>
              <a:rPr lang="fi-FI" dirty="0" smtClean="0"/>
              <a:t> </a:t>
            </a:r>
            <a:r>
              <a:rPr lang="fi-FI" dirty="0" err="1" smtClean="0"/>
              <a:t>Leaves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/>
              <a:t>3-day special leave for government workers for major family events  </a:t>
            </a:r>
            <a:endParaRPr lang="fi-FI" sz="3600" dirty="0"/>
          </a:p>
          <a:p>
            <a:r>
              <a:rPr lang="en-US" sz="3600" dirty="0" smtClean="0"/>
              <a:t>10</a:t>
            </a:r>
            <a:r>
              <a:rPr lang="en-US" sz="3600" dirty="0"/>
              <a:t>-day paid leave for women victim-survivors of intimate partner abuse, for when they need to attend to their psychological, medical or legal needs  </a:t>
            </a:r>
            <a:r>
              <a:rPr lang="en-US" sz="3600" dirty="0" smtClean="0"/>
              <a:t>(VAWC Act, 2004)</a:t>
            </a:r>
            <a:endParaRPr lang="en-US" sz="3600" dirty="0"/>
          </a:p>
          <a:p>
            <a:r>
              <a:rPr lang="en-US" sz="3600" dirty="0"/>
              <a:t>60-day special leave for women who undergo surgery due to gynecological disorders </a:t>
            </a:r>
            <a:r>
              <a:rPr lang="en-US" sz="3600" dirty="0" smtClean="0"/>
              <a:t>(Magna </a:t>
            </a:r>
            <a:r>
              <a:rPr lang="en-US" sz="3600" dirty="0" err="1" smtClean="0"/>
              <a:t>Carta</a:t>
            </a:r>
            <a:r>
              <a:rPr lang="en-US" sz="3600" dirty="0" smtClean="0"/>
              <a:t> of Women, 2009)</a:t>
            </a:r>
            <a:endParaRPr lang="en-US" sz="3600" dirty="0"/>
          </a:p>
          <a:p>
            <a:endParaRPr lang="en-US" sz="36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7840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Expanded</a:t>
            </a:r>
            <a:r>
              <a:rPr lang="fi-FI" dirty="0" smtClean="0"/>
              <a:t> </a:t>
            </a:r>
            <a:r>
              <a:rPr lang="fi-FI" dirty="0" err="1" smtClean="0"/>
              <a:t>Breastfeeding</a:t>
            </a:r>
            <a:r>
              <a:rPr lang="fi-FI" dirty="0" smtClean="0"/>
              <a:t> Act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/>
              <a:t>L</a:t>
            </a:r>
            <a:r>
              <a:rPr lang="en-US" sz="3600" dirty="0" smtClean="0"/>
              <a:t>actation </a:t>
            </a:r>
            <a:r>
              <a:rPr lang="en-US" sz="3600" dirty="0"/>
              <a:t>stations </a:t>
            </a:r>
            <a:r>
              <a:rPr lang="en-US" sz="3600" dirty="0" smtClean="0"/>
              <a:t>in </a:t>
            </a:r>
            <a:r>
              <a:rPr lang="en-US" sz="3600" dirty="0"/>
              <a:t>public places like </a:t>
            </a:r>
            <a:r>
              <a:rPr lang="en-US" sz="3600" dirty="0" smtClean="0"/>
              <a:t>offices, markets, shopping malls, airports,</a:t>
            </a:r>
            <a:r>
              <a:rPr lang="fi-FI" sz="3600" dirty="0" smtClean="0"/>
              <a:t> </a:t>
            </a:r>
            <a:r>
              <a:rPr lang="en-US" sz="3600" dirty="0"/>
              <a:t>bus </a:t>
            </a:r>
            <a:r>
              <a:rPr lang="en-US" sz="3600" dirty="0" smtClean="0"/>
              <a:t>stations – monitored by labor department</a:t>
            </a:r>
          </a:p>
          <a:p>
            <a:pPr lvl="0"/>
            <a:r>
              <a:rPr lang="en-US" sz="3600" dirty="0" smtClean="0"/>
              <a:t>Nursing breaks </a:t>
            </a:r>
            <a:endParaRPr lang="fi-FI" sz="36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4075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578</Words>
  <Application>Microsoft Macintosh PowerPoint</Application>
  <PresentationFormat>On-screen Show (4:3)</PresentationFormat>
  <Paragraphs>85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1_Office Theme</vt:lpstr>
      <vt:lpstr>Family-friendly Policies and Programs in the Philippines: Initiatives and Challenges</vt:lpstr>
      <vt:lpstr>PowerPoint Presentation</vt:lpstr>
      <vt:lpstr>PowerPoint Presentation</vt:lpstr>
      <vt:lpstr>Family-friendly Policies</vt:lpstr>
      <vt:lpstr>Family Code of 1987</vt:lpstr>
      <vt:lpstr>Women in Development and Nation-building Act of 1992</vt:lpstr>
      <vt:lpstr>Leaves</vt:lpstr>
      <vt:lpstr>Special Leaves</vt:lpstr>
      <vt:lpstr>Expanded Breastfeeding Act</vt:lpstr>
      <vt:lpstr>Flexible work arrangements</vt:lpstr>
      <vt:lpstr>Day Care and Child-minding Centers</vt:lpstr>
      <vt:lpstr>Domestic Workers Act of 2013</vt:lpstr>
      <vt:lpstr>Education</vt:lpstr>
      <vt:lpstr>Male Involvement</vt:lpstr>
      <vt:lpstr>Conditional Cash Transfer (4Ps)</vt:lpstr>
      <vt:lpstr>Challenges</vt:lpstr>
      <vt:lpstr>Challenges</vt:lpstr>
      <vt:lpstr>THANK YOU VERY MUCH!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Family-Friendly Policies in the Philippines: Initiatives and Challenges</dc:title>
  <dc:creator>psh</dc:creator>
  <cp:lastModifiedBy>Emmeline L. Verzosa</cp:lastModifiedBy>
  <cp:revision>20</cp:revision>
  <dcterms:created xsi:type="dcterms:W3CDTF">2017-05-25T16:30:07Z</dcterms:created>
  <dcterms:modified xsi:type="dcterms:W3CDTF">2017-05-26T03:40:13Z</dcterms:modified>
</cp:coreProperties>
</file>