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2" r:id="rId2"/>
    <p:sldMasterId id="2147483696" r:id="rId3"/>
    <p:sldMasterId id="2147483699" r:id="rId4"/>
    <p:sldMasterId id="2147483703" r:id="rId5"/>
  </p:sldMasterIdLst>
  <p:notesMasterIdLst>
    <p:notesMasterId r:id="rId27"/>
  </p:notesMasterIdLst>
  <p:sldIdLst>
    <p:sldId id="351" r:id="rId6"/>
    <p:sldId id="388" r:id="rId7"/>
    <p:sldId id="353" r:id="rId8"/>
    <p:sldId id="390" r:id="rId9"/>
    <p:sldId id="391" r:id="rId10"/>
    <p:sldId id="354" r:id="rId11"/>
    <p:sldId id="383" r:id="rId12"/>
    <p:sldId id="376" r:id="rId13"/>
    <p:sldId id="359" r:id="rId14"/>
    <p:sldId id="360" r:id="rId15"/>
    <p:sldId id="384" r:id="rId16"/>
    <p:sldId id="385" r:id="rId17"/>
    <p:sldId id="362" r:id="rId18"/>
    <p:sldId id="363" r:id="rId19"/>
    <p:sldId id="364" r:id="rId20"/>
    <p:sldId id="377" r:id="rId21"/>
    <p:sldId id="380" r:id="rId22"/>
    <p:sldId id="373" r:id="rId23"/>
    <p:sldId id="374" r:id="rId24"/>
    <p:sldId id="382" r:id="rId25"/>
    <p:sldId id="37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ulsi Byrne" initials="T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3250"/>
    <a:srgbClr val="699CC6"/>
    <a:srgbClr val="4C6B8B"/>
    <a:srgbClr val="AECFE6"/>
    <a:srgbClr val="E2E2E2"/>
    <a:srgbClr val="B4A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77358" autoAdjust="0"/>
  </p:normalViewPr>
  <p:slideViewPr>
    <p:cSldViewPr>
      <p:cViewPr varScale="1">
        <p:scale>
          <a:sx n="83" d="100"/>
          <a:sy n="83" d="100"/>
        </p:scale>
        <p:origin x="834" y="90"/>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wbntpcifs\Gallop\Saniya\Powerpoints\SSA_gates_05142015.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ECFILE2\DECIG\DECWBL\Dissemination%20Operationalization%20and%20CSOs\02.%20Events%20&amp;%20Presentations\2.%20Templates%20(standard%20PPT,%20speaker%20bios)\Tables%20and%20Figures%20for%20PPT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ECFILE2\DECIG\DECWBL\Dissemination%20Operationalization%20and%20CSOs\02.%20Events%20&amp;%20Presentations\2.%20Templates%20(standard%20PPT,%20speaker%20bios)\Tables%20and%20Figures%20for%20PP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9693824676447"/>
          <c:y val="4.2387531194297647E-2"/>
          <c:w val="0.75649340771559392"/>
          <c:h val="0.87167356535680229"/>
        </c:manualLayout>
      </c:layout>
      <c:barChart>
        <c:barDir val="bar"/>
        <c:grouping val="clustered"/>
        <c:varyColors val="0"/>
        <c:ser>
          <c:idx val="1"/>
          <c:order val="0"/>
          <c:tx>
            <c:strRef>
              <c:f>[SSA_gates_05142015.xls]women!$C$1</c:f>
              <c:strCache>
                <c:ptCount val="1"/>
                <c:pt idx="0">
                  <c:v>2014</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[SSA_gates_05142015.xls]women!$A$2:$A$11</c:f>
              <c:strCache>
                <c:ptCount val="10"/>
                <c:pt idx="0">
                  <c:v>South Asia</c:v>
                </c:pt>
                <c:pt idx="1">
                  <c:v>Middle East</c:v>
                </c:pt>
                <c:pt idx="2">
                  <c:v>Latin America &amp; Caribbean</c:v>
                </c:pt>
                <c:pt idx="3">
                  <c:v>High Income: OECD</c:v>
                </c:pt>
                <c:pt idx="4">
                  <c:v>Europe &amp; Central Asia</c:v>
                </c:pt>
                <c:pt idx="5">
                  <c:v>East Asia &amp; Pacific</c:v>
                </c:pt>
                <c:pt idx="6">
                  <c:v>West Africa</c:v>
                </c:pt>
                <c:pt idx="7">
                  <c:v>Southern Africa</c:v>
                </c:pt>
                <c:pt idx="8">
                  <c:v>East Africa</c:v>
                </c:pt>
                <c:pt idx="9">
                  <c:v>Central Africa</c:v>
                </c:pt>
              </c:strCache>
            </c:strRef>
          </c:cat>
          <c:val>
            <c:numRef>
              <c:f>[SSA_gates_05142015.xls]women!$C$2:$C$11</c:f>
              <c:numCache>
                <c:formatCode>0%</c:formatCode>
                <c:ptCount val="10"/>
                <c:pt idx="0">
                  <c:v>0.37427011132240295</c:v>
                </c:pt>
                <c:pt idx="1">
                  <c:v>9.2328444123268127E-2</c:v>
                </c:pt>
                <c:pt idx="2">
                  <c:v>0.48642602562904358</c:v>
                </c:pt>
                <c:pt idx="3">
                  <c:v>0.93769270181655884</c:v>
                </c:pt>
                <c:pt idx="4">
                  <c:v>0.47448486089706421</c:v>
                </c:pt>
                <c:pt idx="5">
                  <c:v>0.66981023550033569</c:v>
                </c:pt>
                <c:pt idx="6">
                  <c:v>0.2683568000793457</c:v>
                </c:pt>
                <c:pt idx="7">
                  <c:v>0.69172453880310059</c:v>
                </c:pt>
                <c:pt idx="8">
                  <c:v>0.32236900925636292</c:v>
                </c:pt>
                <c:pt idx="9">
                  <c:v>0.14471250772476196</c:v>
                </c:pt>
              </c:numCache>
            </c:numRef>
          </c:val>
          <c:extLst>
            <c:ext xmlns:c16="http://schemas.microsoft.com/office/drawing/2014/chart" uri="{C3380CC4-5D6E-409C-BE32-E72D297353CC}">
              <c16:uniqueId val="{00000000-3F14-48AE-82DC-01B55BC49AD5}"/>
            </c:ext>
          </c:extLst>
        </c:ser>
        <c:ser>
          <c:idx val="0"/>
          <c:order val="1"/>
          <c:tx>
            <c:strRef>
              <c:f>[SSA_gates_05142015.xls]women!$B$1</c:f>
              <c:strCache>
                <c:ptCount val="1"/>
                <c:pt idx="0">
                  <c:v>2011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[SSA_gates_05142015.xls]women!$A$2:$A$11</c:f>
              <c:strCache>
                <c:ptCount val="10"/>
                <c:pt idx="0">
                  <c:v>South Asia</c:v>
                </c:pt>
                <c:pt idx="1">
                  <c:v>Middle East</c:v>
                </c:pt>
                <c:pt idx="2">
                  <c:v>Latin America &amp; Caribbean</c:v>
                </c:pt>
                <c:pt idx="3">
                  <c:v>High Income: OECD</c:v>
                </c:pt>
                <c:pt idx="4">
                  <c:v>Europe &amp; Central Asia</c:v>
                </c:pt>
                <c:pt idx="5">
                  <c:v>East Asia &amp; Pacific</c:v>
                </c:pt>
                <c:pt idx="6">
                  <c:v>West Africa</c:v>
                </c:pt>
                <c:pt idx="7">
                  <c:v>Southern Africa</c:v>
                </c:pt>
                <c:pt idx="8">
                  <c:v>East Africa</c:v>
                </c:pt>
                <c:pt idx="9">
                  <c:v>Central Africa</c:v>
                </c:pt>
              </c:strCache>
            </c:strRef>
          </c:cat>
          <c:val>
            <c:numRef>
              <c:f>[SSA_gates_05142015.xls]women!$B$2:$B$11</c:f>
              <c:numCache>
                <c:formatCode>0%</c:formatCode>
                <c:ptCount val="10"/>
                <c:pt idx="0">
                  <c:v>0.24278341233730316</c:v>
                </c:pt>
                <c:pt idx="1">
                  <c:v>7.2004690766334534E-2</c:v>
                </c:pt>
                <c:pt idx="2">
                  <c:v>0.34774115681648254</c:v>
                </c:pt>
                <c:pt idx="3">
                  <c:v>0.88340550661087036</c:v>
                </c:pt>
                <c:pt idx="4">
                  <c:v>0.36202263832092285</c:v>
                </c:pt>
                <c:pt idx="5">
                  <c:v>0.52302843332290649</c:v>
                </c:pt>
                <c:pt idx="6">
                  <c:v>0.19650030136108398</c:v>
                </c:pt>
                <c:pt idx="7">
                  <c:v>0.48738467693328857</c:v>
                </c:pt>
                <c:pt idx="8">
                  <c:v>0.23661807179450989</c:v>
                </c:pt>
                <c:pt idx="9">
                  <c:v>0.10606908798217773</c:v>
                </c:pt>
              </c:numCache>
            </c:numRef>
          </c:val>
          <c:extLst>
            <c:ext xmlns:c16="http://schemas.microsoft.com/office/drawing/2014/chart" uri="{C3380CC4-5D6E-409C-BE32-E72D297353CC}">
              <c16:uniqueId val="{00000001-3F14-48AE-82DC-01B55BC49AD5}"/>
            </c:ext>
          </c:extLst>
        </c:ser>
        <c:dLbls>
          <c:dLblPos val="inEnd"/>
          <c:showLegendKey val="0"/>
          <c:showVal val="1"/>
          <c:showCatName val="0"/>
          <c:showSerName val="0"/>
          <c:showPercent val="0"/>
          <c:showBubbleSize val="0"/>
        </c:dLbls>
        <c:gapWidth val="65"/>
        <c:axId val="1041256136"/>
        <c:axId val="1041261624"/>
      </c:barChart>
      <c:catAx>
        <c:axId val="10412561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crossAx val="1041261624"/>
        <c:crosses val="autoZero"/>
        <c:auto val="1"/>
        <c:lblAlgn val="ctr"/>
        <c:lblOffset val="100"/>
        <c:noMultiLvlLbl val="0"/>
      </c:catAx>
      <c:valAx>
        <c:axId val="10412616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412561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Sheet1!$D$9</c:f>
              <c:strCache>
                <c:ptCount val="1"/>
                <c:pt idx="0">
                  <c:v>% total income loss</c:v>
                </c:pt>
              </c:strCache>
            </c:strRef>
          </c:tx>
          <c:spPr>
            <a:solidFill>
              <a:schemeClr val="accent3"/>
            </a:solidFill>
          </c:spPr>
          <c:invertIfNegative val="0"/>
          <c:cat>
            <c:strRef>
              <c:f>Sheet1!$C$10:$C$14</c:f>
              <c:strCache>
                <c:ptCount val="5"/>
                <c:pt idx="0">
                  <c:v>MENA</c:v>
                </c:pt>
                <c:pt idx="1">
                  <c:v>South Asia</c:v>
                </c:pt>
                <c:pt idx="2">
                  <c:v>LAC</c:v>
                </c:pt>
                <c:pt idx="3">
                  <c:v>Europe</c:v>
                </c:pt>
                <c:pt idx="4">
                  <c:v>SSA</c:v>
                </c:pt>
              </c:strCache>
            </c:strRef>
          </c:cat>
          <c:val>
            <c:numRef>
              <c:f>Sheet1!$D$10:$D$14</c:f>
              <c:numCache>
                <c:formatCode>0%</c:formatCode>
                <c:ptCount val="5"/>
                <c:pt idx="0">
                  <c:v>0.27</c:v>
                </c:pt>
                <c:pt idx="1">
                  <c:v>0.19</c:v>
                </c:pt>
                <c:pt idx="2">
                  <c:v>0.15</c:v>
                </c:pt>
                <c:pt idx="3">
                  <c:v>0.1</c:v>
                </c:pt>
                <c:pt idx="4">
                  <c:v>8.5000000000000006E-2</c:v>
                </c:pt>
              </c:numCache>
            </c:numRef>
          </c:val>
          <c:extLst>
            <c:ext xmlns:c16="http://schemas.microsoft.com/office/drawing/2014/chart" uri="{C3380CC4-5D6E-409C-BE32-E72D297353CC}">
              <c16:uniqueId val="{00000000-05DE-4B99-9563-6016CE0E5269}"/>
            </c:ext>
          </c:extLst>
        </c:ser>
        <c:dLbls>
          <c:showLegendKey val="0"/>
          <c:showVal val="0"/>
          <c:showCatName val="0"/>
          <c:showSerName val="0"/>
          <c:showPercent val="0"/>
          <c:showBubbleSize val="0"/>
        </c:dLbls>
        <c:gapWidth val="43"/>
        <c:axId val="285275312"/>
        <c:axId val="285274136"/>
      </c:barChart>
      <c:catAx>
        <c:axId val="285275312"/>
        <c:scaling>
          <c:orientation val="minMax"/>
        </c:scaling>
        <c:delete val="0"/>
        <c:axPos val="b"/>
        <c:numFmt formatCode="General" sourceLinked="0"/>
        <c:majorTickMark val="out"/>
        <c:minorTickMark val="none"/>
        <c:tickLblPos val="nextTo"/>
        <c:crossAx val="285274136"/>
        <c:crosses val="autoZero"/>
        <c:auto val="1"/>
        <c:lblAlgn val="ctr"/>
        <c:lblOffset val="100"/>
        <c:noMultiLvlLbl val="0"/>
      </c:catAx>
      <c:valAx>
        <c:axId val="285274136"/>
        <c:scaling>
          <c:orientation val="minMax"/>
        </c:scaling>
        <c:delete val="0"/>
        <c:axPos val="l"/>
        <c:majorGridlines/>
        <c:numFmt formatCode="0%" sourceLinked="1"/>
        <c:majorTickMark val="out"/>
        <c:minorTickMark val="none"/>
        <c:tickLblPos val="nextTo"/>
        <c:crossAx val="28527531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solidFill>
                  <a:schemeClr val="tx1">
                    <a:lumMod val="90000"/>
                    <a:lumOff val="10000"/>
                  </a:schemeClr>
                </a:solidFill>
              </a:defRPr>
            </a:pPr>
            <a:r>
              <a:rPr lang="en-US" sz="1400" b="1" i="1" dirty="0">
                <a:solidFill>
                  <a:schemeClr val="tx1">
                    <a:lumMod val="90000"/>
                    <a:lumOff val="10000"/>
                  </a:schemeClr>
                </a:solidFill>
                <a:latin typeface="+mn-lt"/>
              </a:rPr>
              <a:t>Estimated earned income, female to male ratio </a:t>
            </a:r>
          </a:p>
        </c:rich>
      </c:tx>
      <c:layout>
        <c:manualLayout>
          <c:xMode val="edge"/>
          <c:yMode val="edge"/>
          <c:x val="0.25248941057747198"/>
          <c:y val="7.8563051958930694E-2"/>
        </c:manualLayout>
      </c:layout>
      <c:overlay val="0"/>
      <c:spPr>
        <a:noFill/>
        <a:ln>
          <a:noFill/>
        </a:ln>
        <a:effectLst/>
      </c:spPr>
    </c:title>
    <c:autoTitleDeleted val="0"/>
    <c:plotArea>
      <c:layout>
        <c:manualLayout>
          <c:layoutTarget val="inner"/>
          <c:xMode val="edge"/>
          <c:yMode val="edge"/>
          <c:x val="0.11985016370282001"/>
          <c:y val="0.208078885972587"/>
          <c:w val="0.80024972716196696"/>
          <c:h val="0.68768482064741898"/>
        </c:manualLayout>
      </c:layout>
      <c:barChart>
        <c:barDir val="col"/>
        <c:grouping val="clustered"/>
        <c:varyColors val="0"/>
        <c:ser>
          <c:idx val="0"/>
          <c:order val="0"/>
          <c:tx>
            <c:strRef>
              <c:f>'[Tables and Figures for PPTs.xlsx]Figure 1.8'!$B$3</c:f>
              <c:strCache>
                <c:ptCount val="1"/>
                <c:pt idx="0">
                  <c:v>Estimated earned income, female to male ratio </c:v>
                </c:pt>
              </c:strCache>
            </c:strRef>
          </c:tx>
          <c:spPr>
            <a:solidFill>
              <a:schemeClr val="bg2"/>
            </a:solidFill>
            <a:ln>
              <a:noFill/>
            </a:ln>
            <a:effectLst/>
          </c:spPr>
          <c:invertIfNegative val="0"/>
          <c:dPt>
            <c:idx val="1"/>
            <c:invertIfNegative val="0"/>
            <c:bubble3D val="0"/>
            <c:spPr>
              <a:solidFill>
                <a:srgbClr val="FF9900"/>
              </a:solidFill>
              <a:ln>
                <a:noFill/>
              </a:ln>
              <a:effectLst/>
            </c:spPr>
            <c:extLst>
              <c:ext xmlns:c16="http://schemas.microsoft.com/office/drawing/2014/chart" uri="{C3380CC4-5D6E-409C-BE32-E72D297353CC}">
                <c16:uniqueId val="{00000001-E3B9-403D-A0D0-8D08C63F228E}"/>
              </c:ext>
            </c:extLst>
          </c:dPt>
          <c:dLbls>
            <c:dLbl>
              <c:idx val="0"/>
              <c:spPr>
                <a:noFill/>
                <a:ln>
                  <a:noFill/>
                </a:ln>
                <a:effectLst/>
              </c:spPr>
              <c:txPr>
                <a:bodyPr rot="0" vert="horz"/>
                <a:lstStyle/>
                <a:p>
                  <a:pPr>
                    <a:defRPr sz="1600"/>
                  </a:pPr>
                  <a:endParaRPr lang="en-US"/>
                </a:p>
              </c:txPr>
              <c:showLegendKey val="0"/>
              <c:showVal val="1"/>
              <c:showCatName val="0"/>
              <c:showSerName val="0"/>
              <c:showPercent val="0"/>
              <c:showBubbleSize val="0"/>
              <c:extLst>
                <c:ext xmlns:c16="http://schemas.microsoft.com/office/drawing/2014/chart" uri="{C3380CC4-5D6E-409C-BE32-E72D297353CC}">
                  <c16:uniqueId val="{00000002-FCBE-4C44-B817-962D1ECE5296}"/>
                </c:ext>
              </c:extLst>
            </c:dLbl>
            <c:dLbl>
              <c:idx val="1"/>
              <c:spPr>
                <a:noFill/>
                <a:ln>
                  <a:noFill/>
                </a:ln>
                <a:effectLst/>
              </c:spPr>
              <c:txPr>
                <a:bodyPr rot="0" vert="horz"/>
                <a:lstStyle/>
                <a:p>
                  <a:pPr>
                    <a:defRPr sz="1600"/>
                  </a:pPr>
                  <a:endParaRPr lang="en-US"/>
                </a:p>
              </c:txPr>
              <c:showLegendKey val="0"/>
              <c:showVal val="1"/>
              <c:showCatName val="0"/>
              <c:showSerName val="0"/>
              <c:showPercent val="0"/>
              <c:showBubbleSize val="0"/>
              <c:extLst>
                <c:ext xmlns:c16="http://schemas.microsoft.com/office/drawing/2014/chart" uri="{C3380CC4-5D6E-409C-BE32-E72D297353CC}">
                  <c16:uniqueId val="{00000001-E3B9-403D-A0D0-8D08C63F228E}"/>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Figures for PPTs.xlsx]Figure 1.8'!$A$4:$A$5</c:f>
              <c:strCache>
                <c:ptCount val="2"/>
                <c:pt idx="0">
                  <c:v>No job restrictions</c:v>
                </c:pt>
                <c:pt idx="1">
                  <c:v>At least 1 job restriction</c:v>
                </c:pt>
              </c:strCache>
            </c:strRef>
          </c:cat>
          <c:val>
            <c:numRef>
              <c:f>'[Tables and Figures for PPTs.xlsx]Figure 1.8'!$B$4:$B$5</c:f>
              <c:numCache>
                <c:formatCode>0%</c:formatCode>
                <c:ptCount val="2"/>
                <c:pt idx="0">
                  <c:v>0.64</c:v>
                </c:pt>
                <c:pt idx="1">
                  <c:v>0.52</c:v>
                </c:pt>
              </c:numCache>
            </c:numRef>
          </c:val>
          <c:extLst>
            <c:ext xmlns:c16="http://schemas.microsoft.com/office/drawing/2014/chart" uri="{C3380CC4-5D6E-409C-BE32-E72D297353CC}">
              <c16:uniqueId val="{00000003-E3B9-403D-A0D0-8D08C63F228E}"/>
            </c:ext>
          </c:extLst>
        </c:ser>
        <c:dLbls>
          <c:showLegendKey val="0"/>
          <c:showVal val="0"/>
          <c:showCatName val="0"/>
          <c:showSerName val="0"/>
          <c:showPercent val="0"/>
          <c:showBubbleSize val="0"/>
        </c:dLbls>
        <c:gapWidth val="154"/>
        <c:overlap val="-27"/>
        <c:axId val="735299032"/>
        <c:axId val="735299424"/>
      </c:barChart>
      <c:catAx>
        <c:axId val="73529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solidFill>
                  <a:schemeClr val="tx1">
                    <a:lumMod val="90000"/>
                    <a:lumOff val="10000"/>
                  </a:schemeClr>
                </a:solidFill>
              </a:defRPr>
            </a:pPr>
            <a:endParaRPr lang="en-US"/>
          </a:p>
        </c:txPr>
        <c:crossAx val="735299424"/>
        <c:crosses val="autoZero"/>
        <c:auto val="1"/>
        <c:lblAlgn val="ctr"/>
        <c:lblOffset val="100"/>
        <c:noMultiLvlLbl val="0"/>
      </c:catAx>
      <c:valAx>
        <c:axId val="735299424"/>
        <c:scaling>
          <c:orientation val="minMax"/>
          <c:min val="0.3"/>
        </c:scaling>
        <c:delete val="1"/>
        <c:axPos val="l"/>
        <c:numFmt formatCode="0%" sourceLinked="1"/>
        <c:majorTickMark val="none"/>
        <c:minorTickMark val="none"/>
        <c:tickLblPos val="nextTo"/>
        <c:crossAx val="7352990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90000"/>
                    <a:lumOff val="10000"/>
                  </a:schemeClr>
                </a:solidFill>
                <a:latin typeface="+mj-lt"/>
                <a:ea typeface="+mn-ea"/>
                <a:cs typeface="+mn-cs"/>
              </a:defRPr>
            </a:pPr>
            <a:r>
              <a:rPr lang="en-US" sz="1200" b="1">
                <a:solidFill>
                  <a:schemeClr val="tx1">
                    <a:lumMod val="90000"/>
                    <a:lumOff val="10000"/>
                  </a:schemeClr>
                </a:solidFill>
                <a:latin typeface="+mj-lt"/>
                <a:cs typeface="Times New Roman" panose="02020603050405020304" pitchFamily="18" charset="0"/>
              </a:rPr>
              <a:t>Received wages in the past year, female (% age 15+)</a:t>
            </a:r>
          </a:p>
        </c:rich>
      </c:tx>
      <c:layout>
        <c:manualLayout>
          <c:xMode val="edge"/>
          <c:yMode val="edge"/>
          <c:x val="0.31297222222222221"/>
          <c:y val="0.12302384011280944"/>
        </c:manualLayout>
      </c:layout>
      <c:overlay val="0"/>
      <c:spPr>
        <a:noFill/>
        <a:ln>
          <a:noFill/>
        </a:ln>
        <a:effectLst/>
      </c:spPr>
    </c:title>
    <c:autoTitleDeleted val="0"/>
    <c:plotArea>
      <c:layout>
        <c:manualLayout>
          <c:layoutTarget val="inner"/>
          <c:xMode val="edge"/>
          <c:yMode val="edge"/>
          <c:x val="0.13472222222222222"/>
          <c:y val="0.27398148148148149"/>
          <c:w val="0.72665507436570431"/>
          <c:h val="0.46121172353455819"/>
        </c:manualLayout>
      </c:layout>
      <c:barChart>
        <c:barDir val="col"/>
        <c:grouping val="clustered"/>
        <c:varyColors val="0"/>
        <c:ser>
          <c:idx val="0"/>
          <c:order val="0"/>
          <c:tx>
            <c:strRef>
              <c:f>'Figure 1.11'!$B$4</c:f>
              <c:strCache>
                <c:ptCount val="1"/>
                <c:pt idx="0">
                  <c:v>Received wages in the past year, female (% age 15+)</c:v>
                </c:pt>
              </c:strCache>
            </c:strRef>
          </c:tx>
          <c:spPr>
            <a:solidFill>
              <a:schemeClr val="bg2"/>
            </a:solidFill>
            <a:ln>
              <a:noFill/>
            </a:ln>
            <a:effectLst/>
          </c:spPr>
          <c:invertIfNegative val="0"/>
          <c:dPt>
            <c:idx val="1"/>
            <c:invertIfNegative val="0"/>
            <c:bubble3D val="0"/>
            <c:spPr>
              <a:solidFill>
                <a:srgbClr val="FF8000"/>
              </a:solidFill>
              <a:ln>
                <a:noFill/>
              </a:ln>
              <a:effectLst/>
            </c:spPr>
            <c:extLst>
              <c:ext xmlns:c16="http://schemas.microsoft.com/office/drawing/2014/chart" uri="{C3380CC4-5D6E-409C-BE32-E72D297353CC}">
                <c16:uniqueId val="{00000001-BC9F-434D-957A-820B56368C6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90000"/>
                        <a:lumOff val="10000"/>
                      </a:schemeClr>
                    </a:solidFill>
                    <a:latin typeface="+mj-lt"/>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1.11'!$A$5:$A$6</c:f>
              <c:strCache>
                <c:ptCount val="2"/>
                <c:pt idx="0">
                  <c:v>Yes</c:v>
                </c:pt>
                <c:pt idx="1">
                  <c:v>No</c:v>
                </c:pt>
              </c:strCache>
            </c:strRef>
          </c:cat>
          <c:val>
            <c:numRef>
              <c:f>'Figure 1.11'!$B$5:$B$6</c:f>
              <c:numCache>
                <c:formatCode>0%</c:formatCode>
                <c:ptCount val="2"/>
                <c:pt idx="0">
                  <c:v>0.3</c:v>
                </c:pt>
                <c:pt idx="1">
                  <c:v>0.13</c:v>
                </c:pt>
              </c:numCache>
            </c:numRef>
          </c:val>
          <c:extLst>
            <c:ext xmlns:c16="http://schemas.microsoft.com/office/drawing/2014/chart" uri="{C3380CC4-5D6E-409C-BE32-E72D297353CC}">
              <c16:uniqueId val="{00000000-BC9F-434D-957A-820B56368C66}"/>
            </c:ext>
          </c:extLst>
        </c:ser>
        <c:dLbls>
          <c:showLegendKey val="0"/>
          <c:showVal val="0"/>
          <c:showCatName val="0"/>
          <c:showSerName val="0"/>
          <c:showPercent val="0"/>
          <c:showBubbleSize val="0"/>
        </c:dLbls>
        <c:gapWidth val="162"/>
        <c:overlap val="-27"/>
        <c:axId val="735300208"/>
        <c:axId val="735300600"/>
      </c:barChart>
      <c:catAx>
        <c:axId val="73530020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90000"/>
                        <a:lumOff val="10000"/>
                      </a:schemeClr>
                    </a:solidFill>
                    <a:latin typeface="+mj-lt"/>
                    <a:ea typeface="+mn-ea"/>
                    <a:cs typeface="+mn-cs"/>
                  </a:defRPr>
                </a:pPr>
                <a:r>
                  <a:rPr lang="en-US" sz="1100" b="1">
                    <a:solidFill>
                      <a:schemeClr val="tx1">
                        <a:lumMod val="90000"/>
                        <a:lumOff val="10000"/>
                      </a:schemeClr>
                    </a:solidFill>
                    <a:latin typeface="+mj-lt"/>
                    <a:cs typeface="Times New Roman" panose="02020603050405020304" pitchFamily="18" charset="0"/>
                  </a:rPr>
                  <a:t>Is there public provision for children under the age of primary education?</a:t>
                </a:r>
              </a:p>
            </c:rich>
          </c:tx>
          <c:layout>
            <c:manualLayout>
              <c:xMode val="edge"/>
              <c:yMode val="edge"/>
              <c:x val="0.2282684820647419"/>
              <c:y val="0.849196463027669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90000"/>
                    <a:lumOff val="10000"/>
                  </a:schemeClr>
                </a:solidFill>
                <a:latin typeface="+mj-lt"/>
                <a:ea typeface="+mn-ea"/>
                <a:cs typeface="Times New Roman" panose="02020603050405020304" pitchFamily="18" charset="0"/>
              </a:defRPr>
            </a:pPr>
            <a:endParaRPr lang="en-US"/>
          </a:p>
        </c:txPr>
        <c:crossAx val="735300600"/>
        <c:crosses val="autoZero"/>
        <c:auto val="1"/>
        <c:lblAlgn val="ctr"/>
        <c:lblOffset val="100"/>
        <c:noMultiLvlLbl val="0"/>
      </c:catAx>
      <c:valAx>
        <c:axId val="735300600"/>
        <c:scaling>
          <c:orientation val="minMax"/>
        </c:scaling>
        <c:delete val="1"/>
        <c:axPos val="l"/>
        <c:numFmt formatCode="0%" sourceLinked="1"/>
        <c:majorTickMark val="none"/>
        <c:minorTickMark val="none"/>
        <c:tickLblPos val="nextTo"/>
        <c:crossAx val="73530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0.41258</cdr:x>
      <cdr:y>0.32571</cdr:y>
    </cdr:from>
    <cdr:to>
      <cdr:x>0.49548</cdr:x>
      <cdr:y>0.37923</cdr:y>
    </cdr:to>
    <cdr:sp macro="" textlink="">
      <cdr:nvSpPr>
        <cdr:cNvPr id="2" name="TextBox 1"/>
        <cdr:cNvSpPr txBox="1"/>
      </cdr:nvSpPr>
      <cdr:spPr>
        <a:xfrm xmlns:a="http://schemas.openxmlformats.org/drawingml/2006/main">
          <a:off x="3389581" y="1599127"/>
          <a:ext cx="681086" cy="262738"/>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latin typeface="Arial Narrow" panose="020B0606020202030204" pitchFamily="34" charset="0"/>
            </a:rPr>
            <a:t>14</a:t>
          </a:r>
          <a:r>
            <a:rPr lang="en-US" sz="1200" b="1" dirty="0" smtClean="0">
              <a:solidFill>
                <a:schemeClr val="tx1"/>
              </a:solidFill>
              <a:latin typeface="Arial Narrow" panose="020B0606020202030204" pitchFamily="34" charset="0"/>
            </a:rPr>
            <a:t> pp</a:t>
          </a:r>
          <a:endParaRPr lang="en-US" sz="1200" b="1" dirty="0">
            <a:solidFill>
              <a:schemeClr val="tx1"/>
            </a:solidFill>
            <a:latin typeface="Arial Narrow" panose="020B0606020202030204" pitchFamily="34" charset="0"/>
          </a:endParaRPr>
        </a:p>
      </cdr:txBody>
    </cdr:sp>
  </cdr:relSizeAnchor>
  <cdr:relSizeAnchor xmlns:cdr="http://schemas.openxmlformats.org/drawingml/2006/chartDrawing">
    <cdr:from>
      <cdr:x>0.71202</cdr:x>
      <cdr:y>0.41945</cdr:y>
    </cdr:from>
    <cdr:to>
      <cdr:x>0.79492</cdr:x>
      <cdr:y>0.47296</cdr:y>
    </cdr:to>
    <cdr:sp macro="" textlink="">
      <cdr:nvSpPr>
        <cdr:cNvPr id="3" name="TextBox 1"/>
        <cdr:cNvSpPr txBox="1"/>
      </cdr:nvSpPr>
      <cdr:spPr>
        <a:xfrm xmlns:a="http://schemas.openxmlformats.org/drawingml/2006/main">
          <a:off x="5874255" y="2136446"/>
          <a:ext cx="683939" cy="2725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latin typeface="Arial Narrow" panose="020B0606020202030204" pitchFamily="34" charset="0"/>
            </a:rPr>
            <a:t>4</a:t>
          </a:r>
          <a:r>
            <a:rPr lang="en-US" sz="1200" b="1" dirty="0" smtClean="0">
              <a:solidFill>
                <a:schemeClr val="tx1"/>
              </a:solidFill>
              <a:latin typeface="Arial Narrow" panose="020B0606020202030204" pitchFamily="34" charset="0"/>
            </a:rPr>
            <a:t> pp</a:t>
          </a:r>
          <a:endParaRPr lang="en-US" sz="1200" b="1" dirty="0">
            <a:solidFill>
              <a:schemeClr val="tx1"/>
            </a:solidFill>
            <a:latin typeface="Arial Narrow" panose="020B0606020202030204" pitchFamily="34" charset="0"/>
          </a:endParaRPr>
        </a:p>
      </cdr:txBody>
    </cdr:sp>
  </cdr:relSizeAnchor>
  <cdr:relSizeAnchor xmlns:cdr="http://schemas.openxmlformats.org/drawingml/2006/chartDrawing">
    <cdr:from>
      <cdr:x>0.56043</cdr:x>
      <cdr:y>0.50225</cdr:y>
    </cdr:from>
    <cdr:to>
      <cdr:x>0.64333</cdr:x>
      <cdr:y>0.55576</cdr:y>
    </cdr:to>
    <cdr:sp macro="" textlink="">
      <cdr:nvSpPr>
        <cdr:cNvPr id="4" name="TextBox 1"/>
        <cdr:cNvSpPr txBox="1"/>
      </cdr:nvSpPr>
      <cdr:spPr>
        <a:xfrm xmlns:a="http://schemas.openxmlformats.org/drawingml/2006/main">
          <a:off x="4604241" y="2465853"/>
          <a:ext cx="681086" cy="262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latin typeface="Arial Narrow" panose="020B0606020202030204" pitchFamily="34" charset="0"/>
            </a:rPr>
            <a:t>8</a:t>
          </a:r>
          <a:r>
            <a:rPr lang="en-US" sz="1200" b="1" dirty="0" smtClean="0">
              <a:solidFill>
                <a:schemeClr val="tx1"/>
              </a:solidFill>
              <a:latin typeface="Arial Narrow" panose="020B0606020202030204" pitchFamily="34" charset="0"/>
            </a:rPr>
            <a:t> pp</a:t>
          </a:r>
          <a:endParaRPr lang="en-US" sz="1200" b="1" dirty="0">
            <a:solidFill>
              <a:schemeClr val="tx1"/>
            </a:solidFill>
            <a:latin typeface="Arial Narrow" panose="020B0606020202030204" pitchFamily="34" charset="0"/>
          </a:endParaRPr>
        </a:p>
      </cdr:txBody>
    </cdr:sp>
  </cdr:relSizeAnchor>
  <cdr:relSizeAnchor xmlns:cdr="http://schemas.openxmlformats.org/drawingml/2006/chartDrawing">
    <cdr:from>
      <cdr:x>0.57734</cdr:x>
      <cdr:y>0.6799</cdr:y>
    </cdr:from>
    <cdr:to>
      <cdr:x>0.66024</cdr:x>
      <cdr:y>0.73341</cdr:y>
    </cdr:to>
    <cdr:sp macro="" textlink="">
      <cdr:nvSpPr>
        <cdr:cNvPr id="5" name="TextBox 1"/>
        <cdr:cNvSpPr txBox="1"/>
      </cdr:nvSpPr>
      <cdr:spPr>
        <a:xfrm xmlns:a="http://schemas.openxmlformats.org/drawingml/2006/main">
          <a:off x="4743136" y="3338049"/>
          <a:ext cx="681086" cy="262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latin typeface="Arial Narrow" panose="020B0606020202030204" pitchFamily="34" charset="0"/>
            </a:rPr>
            <a:t>6</a:t>
          </a:r>
          <a:r>
            <a:rPr lang="en-US" sz="1200" b="1" dirty="0" smtClean="0">
              <a:solidFill>
                <a:schemeClr val="tx1"/>
              </a:solidFill>
              <a:latin typeface="Arial Narrow" panose="020B0606020202030204" pitchFamily="34" charset="0"/>
            </a:rPr>
            <a:t> pp</a:t>
          </a:r>
          <a:endParaRPr lang="en-US" sz="1200" b="1" dirty="0">
            <a:solidFill>
              <a:schemeClr val="tx1"/>
            </a:solidFill>
            <a:latin typeface="Arial Narrow" panose="020B0606020202030204" pitchFamily="34" charset="0"/>
          </a:endParaRPr>
        </a:p>
      </cdr:txBody>
    </cdr:sp>
  </cdr:relSizeAnchor>
  <cdr:relSizeAnchor xmlns:cdr="http://schemas.openxmlformats.org/drawingml/2006/chartDrawing">
    <cdr:from>
      <cdr:x>0.27988</cdr:x>
      <cdr:y>0.76464</cdr:y>
    </cdr:from>
    <cdr:to>
      <cdr:x>0.36278</cdr:x>
      <cdr:y>0.81815</cdr:y>
    </cdr:to>
    <cdr:sp macro="" textlink="">
      <cdr:nvSpPr>
        <cdr:cNvPr id="6" name="TextBox 1"/>
        <cdr:cNvSpPr txBox="1"/>
      </cdr:nvSpPr>
      <cdr:spPr>
        <a:xfrm xmlns:a="http://schemas.openxmlformats.org/drawingml/2006/main">
          <a:off x="2299326" y="3754095"/>
          <a:ext cx="681086" cy="262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latin typeface="Arial Narrow" panose="020B0606020202030204" pitchFamily="34" charset="0"/>
            </a:rPr>
            <a:t>10</a:t>
          </a:r>
          <a:r>
            <a:rPr lang="en-US" sz="1200" b="1" dirty="0" smtClean="0">
              <a:solidFill>
                <a:schemeClr val="tx1"/>
              </a:solidFill>
              <a:latin typeface="Arial Narrow" panose="020B0606020202030204" pitchFamily="34" charset="0"/>
            </a:rPr>
            <a:t> pp</a:t>
          </a:r>
          <a:endParaRPr lang="en-US" sz="1200" b="1" dirty="0">
            <a:solidFill>
              <a:schemeClr val="tx1"/>
            </a:solidFill>
            <a:latin typeface="Arial Narrow" panose="020B0606020202030204" pitchFamily="34" charset="0"/>
          </a:endParaRPr>
        </a:p>
      </cdr:txBody>
    </cdr:sp>
  </cdr:relSizeAnchor>
  <cdr:relSizeAnchor xmlns:cdr="http://schemas.openxmlformats.org/drawingml/2006/chartDrawing">
    <cdr:from>
      <cdr:x>0.49548</cdr:x>
      <cdr:y>0.85463</cdr:y>
    </cdr:from>
    <cdr:to>
      <cdr:x>0.57839</cdr:x>
      <cdr:y>0.90815</cdr:y>
    </cdr:to>
    <cdr:sp macro="" textlink="">
      <cdr:nvSpPr>
        <cdr:cNvPr id="7" name="TextBox 1"/>
        <cdr:cNvSpPr txBox="1"/>
      </cdr:nvSpPr>
      <cdr:spPr>
        <a:xfrm xmlns:a="http://schemas.openxmlformats.org/drawingml/2006/main">
          <a:off x="4070667" y="4195916"/>
          <a:ext cx="681086" cy="262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latin typeface="Arial Narrow" panose="020B0606020202030204" pitchFamily="34" charset="0"/>
            </a:rPr>
            <a:t>18</a:t>
          </a:r>
          <a:r>
            <a:rPr lang="en-US" sz="1200" b="1" dirty="0" smtClean="0">
              <a:solidFill>
                <a:schemeClr val="tx1"/>
              </a:solidFill>
              <a:latin typeface="Arial Narrow" panose="020B0606020202030204" pitchFamily="34" charset="0"/>
            </a:rPr>
            <a:t> pp</a:t>
          </a:r>
          <a:endParaRPr lang="en-US" sz="1200" b="1" dirty="0">
            <a:solidFill>
              <a:schemeClr val="tx1"/>
            </a:solidFill>
            <a:latin typeface="Arial Narrow" panose="020B0606020202030204" pitchFamily="34" charset="0"/>
          </a:endParaRPr>
        </a:p>
      </cdr:txBody>
    </cdr:sp>
  </cdr:relSizeAnchor>
  <cdr:relSizeAnchor xmlns:cdr="http://schemas.openxmlformats.org/drawingml/2006/chartDrawing">
    <cdr:from>
      <cdr:x>0.32132</cdr:x>
      <cdr:y>0.06963</cdr:y>
    </cdr:from>
    <cdr:to>
      <cdr:x>0.40422</cdr:x>
      <cdr:y>0.12315</cdr:y>
    </cdr:to>
    <cdr:sp macro="" textlink="">
      <cdr:nvSpPr>
        <cdr:cNvPr id="8" name="TextBox 1"/>
        <cdr:cNvSpPr txBox="1"/>
      </cdr:nvSpPr>
      <cdr:spPr>
        <a:xfrm xmlns:a="http://schemas.openxmlformats.org/drawingml/2006/main">
          <a:off x="2721796" y="355730"/>
          <a:ext cx="702226" cy="2734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latin typeface="Arial Narrow" panose="020B0606020202030204" pitchFamily="34" charset="0"/>
            </a:rPr>
            <a:t>13</a:t>
          </a:r>
          <a:r>
            <a:rPr lang="en-US" sz="1200" b="1" dirty="0" smtClean="0">
              <a:solidFill>
                <a:schemeClr val="tx1"/>
              </a:solidFill>
              <a:latin typeface="Arial Narrow" panose="020B0606020202030204" pitchFamily="34" charset="0"/>
            </a:rPr>
            <a:t> pp</a:t>
          </a:r>
          <a:endParaRPr lang="en-US" sz="1200" b="1" dirty="0">
            <a:solidFill>
              <a:schemeClr val="tx1"/>
            </a:solidFill>
            <a:latin typeface="Arial Narrow" panose="020B0606020202030204" pitchFamily="34" charset="0"/>
          </a:endParaRPr>
        </a:p>
      </cdr:txBody>
    </cdr:sp>
  </cdr:relSizeAnchor>
  <cdr:relSizeAnchor xmlns:cdr="http://schemas.openxmlformats.org/drawingml/2006/chartDrawing">
    <cdr:from>
      <cdr:x>0.44913</cdr:x>
      <cdr:y>0.15381</cdr:y>
    </cdr:from>
    <cdr:to>
      <cdr:x>0.53203</cdr:x>
      <cdr:y>0.20733</cdr:y>
    </cdr:to>
    <cdr:sp macro="" textlink="">
      <cdr:nvSpPr>
        <cdr:cNvPr id="9" name="TextBox 1"/>
        <cdr:cNvSpPr txBox="1"/>
      </cdr:nvSpPr>
      <cdr:spPr>
        <a:xfrm xmlns:a="http://schemas.openxmlformats.org/drawingml/2006/main">
          <a:off x="3804504" y="785782"/>
          <a:ext cx="702226" cy="2734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latin typeface="Arial Narrow" panose="020B0606020202030204" pitchFamily="34" charset="0"/>
            </a:rPr>
            <a:t>6</a:t>
          </a:r>
          <a:r>
            <a:rPr lang="en-US" sz="1200" b="1" dirty="0" smtClean="0">
              <a:solidFill>
                <a:schemeClr val="tx1"/>
              </a:solidFill>
              <a:latin typeface="Arial Narrow" panose="020B0606020202030204" pitchFamily="34" charset="0"/>
            </a:rPr>
            <a:t> pp</a:t>
          </a:r>
          <a:endParaRPr lang="en-US" sz="1200" b="1" dirty="0">
            <a:solidFill>
              <a:schemeClr val="tx1"/>
            </a:solidFill>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0.05208</cdr:x>
      <cdr:y>0.84028</cdr:y>
    </cdr:from>
    <cdr:to>
      <cdr:x>0.9875</cdr:x>
      <cdr:y>0.94792</cdr:y>
    </cdr:to>
    <cdr:sp macro="" textlink="">
      <cdr:nvSpPr>
        <cdr:cNvPr id="2" name="TextBox 1"/>
        <cdr:cNvSpPr txBox="1"/>
      </cdr:nvSpPr>
      <cdr:spPr>
        <a:xfrm xmlns:a="http://schemas.openxmlformats.org/drawingml/2006/main">
          <a:off x="238124" y="2305050"/>
          <a:ext cx="42767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b="1">
            <a:solidFill>
              <a:sysClr val="windowText" lastClr="000000"/>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284B559-8A96-4DD1-BD33-22ECF468208E}" type="datetimeFigureOut">
              <a:rPr lang="en-US" smtClean="0"/>
              <a:t>5/25/2017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032601E-FE64-429B-ABBE-CC6824FE5D5A}" type="slidenum">
              <a:rPr lang="en-US" smtClean="0"/>
              <a:t>‹#›</a:t>
            </a:fld>
            <a:endParaRPr lang="en-US"/>
          </a:p>
        </p:txBody>
      </p:sp>
    </p:spTree>
    <p:extLst>
      <p:ext uri="{BB962C8B-B14F-4D97-AF65-F5344CB8AC3E}">
        <p14:creationId xmlns:p14="http://schemas.microsoft.com/office/powerpoint/2010/main" val="428040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7297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4233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eaLnBrk="1" fontAlgn="t" latinLnBrk="0" hangingPunct="1">
              <a:buFont typeface="Arial" panose="020B0604020202020204" pitchFamily="34" charset="0"/>
              <a:buNone/>
            </a:pPr>
            <a:r>
              <a:rPr lang="en-US" sz="1200" b="0" i="0" u="none" strike="noStrike" kern="1200" baseline="0" dirty="0">
                <a:solidFill>
                  <a:schemeClr val="tx1"/>
                </a:solidFill>
                <a:effectLst/>
                <a:latin typeface="+mn-lt"/>
                <a:ea typeface="MS PGothic" pitchFamily="34" charset="-128"/>
                <a:cs typeface="+mn-cs"/>
              </a:rPr>
              <a:t>Note: These figures are an average of countries that have paid leave. Countries where only unpaid leave is provided are excluded. </a:t>
            </a:r>
          </a:p>
          <a:p>
            <a:pPr marL="0" indent="0" rtl="0" eaLnBrk="1" fontAlgn="t" latinLnBrk="0" hangingPunct="1">
              <a:buFont typeface="Arial" panose="020B0604020202020204" pitchFamily="34" charset="0"/>
              <a:buNone/>
            </a:pPr>
            <a:endParaRPr lang="en-US" sz="1200" b="0" i="0" u="none" strike="noStrike" kern="1200" baseline="0" dirty="0">
              <a:solidFill>
                <a:schemeClr val="tx1"/>
              </a:solidFill>
              <a:effectLst/>
              <a:latin typeface="+mn-lt"/>
              <a:ea typeface="MS PGothic" pitchFamily="34" charset="-128"/>
              <a:cs typeface="+mn-cs"/>
            </a:endParaRPr>
          </a:p>
          <a:p>
            <a:pPr marL="0" indent="0" rtl="0" eaLnBrk="1" fontAlgn="t" latinLnBrk="0" hangingPunct="1">
              <a:buFont typeface="Arial" panose="020B0604020202020204" pitchFamily="34" charset="0"/>
              <a:buNone/>
            </a:pPr>
            <a:r>
              <a:rPr lang="en-US" sz="1200" b="1" i="0" u="none" strike="noStrike" kern="1200" baseline="0" dirty="0">
                <a:solidFill>
                  <a:schemeClr val="tx1"/>
                </a:solidFill>
                <a:effectLst/>
                <a:latin typeface="+mn-lt"/>
                <a:ea typeface="MS PGothic" pitchFamily="34" charset="-128"/>
                <a:cs typeface="+mn-cs"/>
              </a:rPr>
              <a:t>Maternity leave: </a:t>
            </a:r>
          </a:p>
          <a:p>
            <a:pPr marL="171450" marR="0" lvl="0" indent="-171450" algn="l" defTabSz="457200" rtl="0" eaLnBrk="1" fontAlgn="t" latinLnBrk="0" hangingPunct="1">
              <a:lnSpc>
                <a:spcPct val="100000"/>
              </a:lnSpc>
              <a:spcBef>
                <a:spcPct val="30000"/>
              </a:spcBef>
              <a:spcAft>
                <a:spcPct val="0"/>
              </a:spcAft>
              <a:buClrTx/>
              <a:buSzTx/>
              <a:buFont typeface="Arial" panose="020B0604020202020204" pitchFamily="34" charset="0"/>
              <a:buChar char="•"/>
              <a:tabLst/>
              <a:defRPr/>
            </a:pPr>
            <a:r>
              <a:rPr lang="en-US" sz="1200" b="1" i="0" u="none" strike="noStrike" kern="1200" baseline="0" dirty="0">
                <a:solidFill>
                  <a:schemeClr val="tx1"/>
                </a:solidFill>
                <a:effectLst/>
                <a:latin typeface="+mn-lt"/>
                <a:ea typeface="MS PGothic" pitchFamily="34" charset="-128"/>
                <a:cs typeface="+mn-cs"/>
              </a:rPr>
              <a:t>Note</a:t>
            </a:r>
            <a:r>
              <a:rPr lang="en-US" sz="1200" b="0" i="0" u="none" strike="noStrike" kern="1200" baseline="0" dirty="0">
                <a:solidFill>
                  <a:schemeClr val="tx1"/>
                </a:solidFill>
                <a:effectLst/>
                <a:latin typeface="+mn-lt"/>
                <a:ea typeface="MS PGothic" pitchFamily="34" charset="-128"/>
                <a:cs typeface="+mn-cs"/>
              </a:rPr>
              <a:t>: Sweden, Australia and Portugal only have paid parental</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Average is 126; median is 112.  </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14 days is minimum (United Kingdom, because they converted to parental leave).  Malaysia and the Philippines both have only 60 days of paid maternity leave (though note Philippines has current bill to increase length).</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410 is the maximum length of paid maternity leave (Bulgaria). </a:t>
            </a:r>
          </a:p>
          <a:p>
            <a:pPr marL="0" indent="0" rtl="0" eaLnBrk="1" fontAlgn="t" latinLnBrk="0" hangingPunct="1">
              <a:buFont typeface="Arial" panose="020B0604020202020204" pitchFamily="34" charset="0"/>
              <a:buNone/>
            </a:pPr>
            <a:endParaRPr lang="en-US" sz="1200" b="0" i="0" u="none" strike="noStrike" kern="1200" baseline="0" dirty="0">
              <a:solidFill>
                <a:schemeClr val="tx1"/>
              </a:solidFill>
              <a:effectLst/>
              <a:latin typeface="+mn-lt"/>
              <a:ea typeface="MS PGothic" pitchFamily="34" charset="-128"/>
              <a:cs typeface="+mn-cs"/>
            </a:endParaRPr>
          </a:p>
          <a:p>
            <a:pPr marL="0" indent="0" rtl="0" eaLnBrk="1" fontAlgn="t" latinLnBrk="0" hangingPunct="1">
              <a:buFont typeface="Arial" panose="020B0604020202020204" pitchFamily="34" charset="0"/>
              <a:buNone/>
            </a:pPr>
            <a:r>
              <a:rPr lang="en-US" sz="1200" b="1" i="0" u="none" strike="noStrike" kern="1200" baseline="0" dirty="0">
                <a:solidFill>
                  <a:schemeClr val="tx1"/>
                </a:solidFill>
                <a:effectLst/>
                <a:latin typeface="+mn-lt"/>
                <a:ea typeface="MS PGothic" pitchFamily="34" charset="-128"/>
                <a:cs typeface="+mn-cs"/>
              </a:rPr>
              <a:t>Paternity leave:</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Only 27 ASEM countries have paid paternity leave.</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Average &amp; median is 10</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Minimum is Malta and Italy, with only 1 day</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Maximum is Lithuania with 10 days</a:t>
            </a:r>
          </a:p>
          <a:p>
            <a:pPr marL="0" indent="0" rtl="0" eaLnBrk="1" fontAlgn="t" latinLnBrk="0" hangingPunct="1">
              <a:buFont typeface="Arial" panose="020B0604020202020204" pitchFamily="34" charset="0"/>
              <a:buNone/>
            </a:pPr>
            <a:endParaRPr lang="en-US" sz="1200" b="0" i="0" u="none" strike="noStrike" kern="1200" baseline="0" dirty="0">
              <a:solidFill>
                <a:schemeClr val="tx1"/>
              </a:solidFill>
              <a:effectLst/>
              <a:latin typeface="+mn-lt"/>
              <a:ea typeface="MS PGothic" pitchFamily="34" charset="-128"/>
              <a:cs typeface="+mn-cs"/>
            </a:endParaRPr>
          </a:p>
          <a:p>
            <a:pPr marL="0" indent="0" rtl="0" eaLnBrk="1" fontAlgn="t" latinLnBrk="0" hangingPunct="1">
              <a:buFont typeface="Arial" panose="020B0604020202020204" pitchFamily="34" charset="0"/>
              <a:buNone/>
            </a:pPr>
            <a:r>
              <a:rPr lang="en-US" sz="1200" b="1" i="0" u="none" strike="noStrike" kern="1200" baseline="0" dirty="0">
                <a:solidFill>
                  <a:schemeClr val="tx1"/>
                </a:solidFill>
                <a:effectLst/>
                <a:latin typeface="+mn-lt"/>
                <a:ea typeface="MS PGothic" pitchFamily="34" charset="-128"/>
                <a:cs typeface="+mn-cs"/>
              </a:rPr>
              <a:t>Parental leave:</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25 ASEM countries have paid parental leave</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Average is 363; median is 302</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Least is Singapore with only 7 paid days</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MS PGothic" pitchFamily="34" charset="-128"/>
                <a:cs typeface="+mn-cs"/>
              </a:rPr>
              <a:t>Most is Czech republic, with 1095 days (3 years)</a:t>
            </a:r>
          </a:p>
        </p:txBody>
      </p:sp>
      <p:sp>
        <p:nvSpPr>
          <p:cNvPr id="4" name="Slide Number Placeholder 3"/>
          <p:cNvSpPr>
            <a:spLocks noGrp="1"/>
          </p:cNvSpPr>
          <p:nvPr>
            <p:ph type="sldNum" sz="quarter" idx="10"/>
          </p:nvPr>
        </p:nvSpPr>
        <p:spPr/>
        <p:txBody>
          <a:bodyPr/>
          <a:lstStyle/>
          <a:p>
            <a:fld id="{AA6CDCBE-D0EA-4274-832B-1E8D7F539B12}" type="slidenum">
              <a:rPr lang="en-US" smtClean="0"/>
              <a:pPr/>
              <a:t>11</a:t>
            </a:fld>
            <a:endParaRPr lang="en-US"/>
          </a:p>
        </p:txBody>
      </p:sp>
    </p:spTree>
    <p:extLst>
      <p:ext uri="{BB962C8B-B14F-4D97-AF65-F5344CB8AC3E}">
        <p14:creationId xmlns:p14="http://schemas.microsoft.com/office/powerpoint/2010/main" val="63981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The</a:t>
            </a:r>
            <a:r>
              <a:rPr lang="en-US" baseline="0" dirty="0" smtClean="0"/>
              <a:t> average le</a:t>
            </a:r>
            <a:r>
              <a:rPr lang="en-US" dirty="0" smtClean="0"/>
              <a:t>ngth</a:t>
            </a:r>
            <a:r>
              <a:rPr lang="en-US" baseline="0" dirty="0" smtClean="0"/>
              <a:t> of paid paternity leave is 7 days. Minimum is 1 day </a:t>
            </a:r>
            <a:r>
              <a:rPr lang="en-US" sz="1200" kern="1200" baseline="0" dirty="0" smtClean="0">
                <a:solidFill>
                  <a:schemeClr val="tx1"/>
                </a:solidFill>
                <a:effectLst/>
                <a:latin typeface="+mn-lt"/>
                <a:ea typeface="MS PGothic" pitchFamily="34" charset="-128"/>
                <a:cs typeface="+mn-cs"/>
              </a:rPr>
              <a:t>and maximum is 90 days (Iceland).</a:t>
            </a:r>
          </a:p>
          <a:p>
            <a:endParaRPr lang="en-US" baseline="0" dirty="0" smtClean="0"/>
          </a:p>
          <a:p>
            <a:r>
              <a:rPr lang="en-US" b="1" u="sng" baseline="0" dirty="0" smtClean="0"/>
              <a:t>1 day paid paternity leave (9):</a:t>
            </a:r>
          </a:p>
          <a:p>
            <a:r>
              <a:rPr lang="en-US" sz="1200" kern="1200" dirty="0" smtClean="0">
                <a:solidFill>
                  <a:schemeClr val="tx1"/>
                </a:solidFill>
                <a:effectLst/>
                <a:latin typeface="+mn-lt"/>
                <a:ea typeface="MS PGothic" pitchFamily="34" charset="-128"/>
                <a:cs typeface="+mn-cs"/>
              </a:rPr>
              <a:t>Bahrain Chad Italy Malta Mozambique Niger Saudi Arabia Senegal Tunisia</a:t>
            </a:r>
          </a:p>
          <a:p>
            <a:endParaRPr lang="en-US" sz="1200" kern="1200" baseline="0" dirty="0" smtClean="0">
              <a:solidFill>
                <a:schemeClr val="tx1"/>
              </a:solidFill>
              <a:effectLst/>
              <a:latin typeface="+mn-lt"/>
              <a:ea typeface="MS PGothic" pitchFamily="34" charset="-128"/>
              <a:cs typeface="+mn-cs"/>
            </a:endParaRPr>
          </a:p>
          <a:p>
            <a:r>
              <a:rPr lang="en-US" sz="1200" b="1" u="sng" kern="1200" baseline="0" dirty="0" smtClean="0">
                <a:solidFill>
                  <a:schemeClr val="tx1"/>
                </a:solidFill>
                <a:effectLst/>
                <a:latin typeface="+mn-lt"/>
                <a:ea typeface="MS PGothic" pitchFamily="34" charset="-128"/>
                <a:cs typeface="+mn-cs"/>
              </a:rPr>
              <a:t>2 days paid paternity leave (12):</a:t>
            </a:r>
          </a:p>
          <a:p>
            <a:r>
              <a:rPr lang="en-US" sz="1200" kern="1200" dirty="0" smtClean="0">
                <a:solidFill>
                  <a:schemeClr val="tx1"/>
                </a:solidFill>
                <a:effectLst/>
                <a:latin typeface="+mn-lt"/>
                <a:ea typeface="MS PGothic" pitchFamily="34" charset="-128"/>
                <a:cs typeface="+mn-cs"/>
              </a:rPr>
              <a:t>Argentina Congo, Dem. Rep. Côte d'Ivoire Dominican Republic Greece Guatemala Indonesia Kosovo Luxembourg Netherlands Paraguay Togo</a:t>
            </a:r>
          </a:p>
          <a:p>
            <a:endParaRPr lang="en-US" sz="1200" kern="1200" baseline="0" dirty="0" smtClean="0">
              <a:solidFill>
                <a:schemeClr val="tx1"/>
              </a:solidFill>
              <a:effectLst/>
              <a:latin typeface="+mn-lt"/>
              <a:ea typeface="MS PGothic" pitchFamily="34" charset="-128"/>
              <a:cs typeface="+mn-cs"/>
            </a:endParaRPr>
          </a:p>
          <a:p>
            <a:r>
              <a:rPr lang="en-US" sz="1200" b="1" u="sng" kern="1200" baseline="0" dirty="0" smtClean="0">
                <a:solidFill>
                  <a:schemeClr val="tx1"/>
                </a:solidFill>
                <a:effectLst/>
                <a:latin typeface="+mn-lt"/>
                <a:ea typeface="MS PGothic" pitchFamily="34" charset="-128"/>
                <a:cs typeface="+mn-cs"/>
              </a:rPr>
              <a:t>3 days paid paternity leave (17):</a:t>
            </a:r>
          </a:p>
          <a:p>
            <a:r>
              <a:rPr lang="en-US" sz="1200" b="0" i="0" u="none" strike="noStrike" kern="1200" dirty="0" smtClean="0">
                <a:solidFill>
                  <a:schemeClr val="tx1"/>
                </a:solidFill>
                <a:effectLst/>
                <a:latin typeface="+mn-lt"/>
                <a:ea typeface="MS PGothic" pitchFamily="34" charset="-128"/>
                <a:cs typeface="+mn-cs"/>
              </a:rPr>
              <a:t>Algeria</a:t>
            </a:r>
            <a:r>
              <a:rPr lang="en-US" dirty="0" smtClean="0"/>
              <a:t> </a:t>
            </a:r>
            <a:r>
              <a:rPr lang="en-US" sz="1200" b="0" i="0" u="none" strike="noStrike" kern="1200" dirty="0" smtClean="0">
                <a:solidFill>
                  <a:schemeClr val="tx1"/>
                </a:solidFill>
                <a:effectLst/>
                <a:latin typeface="+mn-lt"/>
                <a:ea typeface="MS PGothic" pitchFamily="34" charset="-128"/>
                <a:cs typeface="+mn-cs"/>
              </a:rPr>
              <a:t>Benin</a:t>
            </a:r>
            <a:r>
              <a:rPr lang="en-US" dirty="0" smtClean="0"/>
              <a:t> </a:t>
            </a:r>
            <a:r>
              <a:rPr lang="en-US" sz="1200" b="0" i="0" u="none" strike="noStrike" kern="1200" dirty="0" smtClean="0">
                <a:solidFill>
                  <a:schemeClr val="tx1"/>
                </a:solidFill>
                <a:effectLst/>
                <a:latin typeface="+mn-lt"/>
                <a:ea typeface="MS PGothic" pitchFamily="34" charset="-128"/>
                <a:cs typeface="+mn-cs"/>
              </a:rPr>
              <a:t>Bolivia</a:t>
            </a:r>
            <a:r>
              <a:rPr lang="en-US" dirty="0" smtClean="0"/>
              <a:t> </a:t>
            </a:r>
            <a:r>
              <a:rPr lang="en-US" sz="1200" b="0" i="0" u="none" strike="noStrike" kern="1200" dirty="0" smtClean="0">
                <a:solidFill>
                  <a:schemeClr val="tx1"/>
                </a:solidFill>
                <a:effectLst/>
                <a:latin typeface="+mn-lt"/>
                <a:ea typeface="MS PGothic" pitchFamily="34" charset="-128"/>
                <a:cs typeface="+mn-cs"/>
              </a:rPr>
              <a:t>Burkina Faso</a:t>
            </a:r>
            <a:r>
              <a:rPr lang="en-US" dirty="0" smtClean="0"/>
              <a:t> </a:t>
            </a:r>
            <a:r>
              <a:rPr lang="en-US" sz="1200" b="0" i="0" u="none" strike="noStrike" kern="1200" dirty="0" smtClean="0">
                <a:solidFill>
                  <a:schemeClr val="tx1"/>
                </a:solidFill>
                <a:effectLst/>
                <a:latin typeface="+mn-lt"/>
                <a:ea typeface="MS PGothic" pitchFamily="34" charset="-128"/>
                <a:cs typeface="+mn-cs"/>
              </a:rPr>
              <a:t>Cameroon</a:t>
            </a:r>
            <a:r>
              <a:rPr lang="en-US" dirty="0" smtClean="0"/>
              <a:t> </a:t>
            </a:r>
            <a:r>
              <a:rPr lang="en-US" sz="1200" b="0" i="0" u="none" strike="noStrike" kern="1200" dirty="0" smtClean="0">
                <a:solidFill>
                  <a:schemeClr val="tx1"/>
                </a:solidFill>
                <a:effectLst/>
                <a:latin typeface="+mn-lt"/>
                <a:ea typeface="MS PGothic" pitchFamily="34" charset="-128"/>
                <a:cs typeface="+mn-cs"/>
              </a:rPr>
              <a:t>China</a:t>
            </a:r>
            <a:r>
              <a:rPr lang="en-US" dirty="0" smtClean="0"/>
              <a:t> </a:t>
            </a:r>
            <a:r>
              <a:rPr lang="en-US" sz="1200" b="0" i="0" u="none" strike="noStrike" kern="1200" dirty="0" smtClean="0">
                <a:solidFill>
                  <a:schemeClr val="tx1"/>
                </a:solidFill>
                <a:effectLst/>
                <a:latin typeface="+mn-lt"/>
                <a:ea typeface="MS PGothic" pitchFamily="34" charset="-128"/>
                <a:cs typeface="+mn-cs"/>
              </a:rPr>
              <a:t>Djibouti</a:t>
            </a:r>
            <a:r>
              <a:rPr lang="en-US" dirty="0" smtClean="0"/>
              <a:t> </a:t>
            </a:r>
            <a:r>
              <a:rPr lang="en-US" sz="1200" b="0" i="0" u="none" strike="noStrike" kern="1200" dirty="0" smtClean="0">
                <a:solidFill>
                  <a:schemeClr val="tx1"/>
                </a:solidFill>
                <a:effectLst/>
                <a:latin typeface="+mn-lt"/>
                <a:ea typeface="MS PGothic" pitchFamily="34" charset="-128"/>
                <a:cs typeface="+mn-cs"/>
              </a:rPr>
              <a:t>El Salvador</a:t>
            </a:r>
            <a:r>
              <a:rPr lang="en-US" dirty="0" smtClean="0"/>
              <a:t> </a:t>
            </a:r>
            <a:r>
              <a:rPr lang="en-US" sz="1200" b="0" i="0" u="none" strike="noStrike" kern="1200" dirty="0" smtClean="0">
                <a:solidFill>
                  <a:schemeClr val="tx1"/>
                </a:solidFill>
                <a:effectLst/>
                <a:latin typeface="+mn-lt"/>
                <a:ea typeface="MS PGothic" pitchFamily="34" charset="-128"/>
                <a:cs typeface="+mn-cs"/>
              </a:rPr>
              <a:t>Equatorial Guinea</a:t>
            </a:r>
            <a:r>
              <a:rPr lang="en-US" dirty="0" smtClean="0"/>
              <a:t> </a:t>
            </a:r>
            <a:r>
              <a:rPr lang="en-US" sz="1200" b="0" i="0" u="none" strike="noStrike" kern="1200" dirty="0" smtClean="0">
                <a:solidFill>
                  <a:schemeClr val="tx1"/>
                </a:solidFill>
                <a:effectLst/>
                <a:latin typeface="+mn-lt"/>
                <a:ea typeface="MS PGothic" pitchFamily="34" charset="-128"/>
                <a:cs typeface="+mn-cs"/>
              </a:rPr>
              <a:t>Hong Kong SAR, China</a:t>
            </a:r>
            <a:r>
              <a:rPr lang="en-US" dirty="0" smtClean="0"/>
              <a:t> </a:t>
            </a:r>
            <a:r>
              <a:rPr lang="en-US" sz="1200" b="0" i="0" u="none" strike="noStrike" kern="1200" dirty="0" smtClean="0">
                <a:solidFill>
                  <a:schemeClr val="tx1"/>
                </a:solidFill>
                <a:effectLst/>
                <a:latin typeface="+mn-lt"/>
                <a:ea typeface="MS PGothic" pitchFamily="34" charset="-128"/>
                <a:cs typeface="+mn-cs"/>
              </a:rPr>
              <a:t>Korea, Rep.</a:t>
            </a:r>
            <a:r>
              <a:rPr lang="en-US" dirty="0" smtClean="0"/>
              <a:t> </a:t>
            </a:r>
            <a:r>
              <a:rPr lang="en-US" sz="1200" b="0" i="0" u="none" strike="noStrike" kern="1200" dirty="0" smtClean="0">
                <a:solidFill>
                  <a:schemeClr val="tx1"/>
                </a:solidFill>
                <a:effectLst/>
                <a:latin typeface="+mn-lt"/>
                <a:ea typeface="MS PGothic" pitchFamily="34" charset="-128"/>
                <a:cs typeface="+mn-cs"/>
              </a:rPr>
              <a:t>Lao PDR</a:t>
            </a:r>
            <a:r>
              <a:rPr lang="en-US" dirty="0" smtClean="0"/>
              <a:t> </a:t>
            </a:r>
            <a:r>
              <a:rPr lang="en-US" sz="1200" b="0" i="0" u="none" strike="noStrike" kern="1200" dirty="0" smtClean="0">
                <a:solidFill>
                  <a:schemeClr val="tx1"/>
                </a:solidFill>
                <a:effectLst/>
                <a:latin typeface="+mn-lt"/>
                <a:ea typeface="MS PGothic" pitchFamily="34" charset="-128"/>
                <a:cs typeface="+mn-cs"/>
              </a:rPr>
              <a:t>Maldives</a:t>
            </a:r>
            <a:r>
              <a:rPr lang="en-US" dirty="0" smtClean="0"/>
              <a:t> </a:t>
            </a:r>
            <a:r>
              <a:rPr lang="en-US" sz="1200" b="0" i="0" u="none" strike="noStrike" kern="1200" dirty="0" smtClean="0">
                <a:solidFill>
                  <a:schemeClr val="tx1"/>
                </a:solidFill>
                <a:effectLst/>
                <a:latin typeface="+mn-lt"/>
                <a:ea typeface="MS PGothic" pitchFamily="34" charset="-128"/>
                <a:cs typeface="+mn-cs"/>
              </a:rPr>
              <a:t>Mali</a:t>
            </a:r>
            <a:r>
              <a:rPr lang="en-US" dirty="0" smtClean="0"/>
              <a:t> </a:t>
            </a:r>
            <a:r>
              <a:rPr lang="en-US" sz="1200" b="0" i="0" u="none" strike="noStrike" kern="1200" dirty="0" smtClean="0">
                <a:solidFill>
                  <a:schemeClr val="tx1"/>
                </a:solidFill>
                <a:effectLst/>
                <a:latin typeface="+mn-lt"/>
                <a:ea typeface="MS PGothic" pitchFamily="34" charset="-128"/>
                <a:cs typeface="+mn-cs"/>
              </a:rPr>
              <a:t>Morocco</a:t>
            </a:r>
            <a:r>
              <a:rPr lang="en-US" dirty="0" smtClean="0"/>
              <a:t> </a:t>
            </a:r>
            <a:r>
              <a:rPr lang="en-US" sz="1200" b="0" i="0" u="none" strike="noStrike" kern="1200" dirty="0" smtClean="0">
                <a:solidFill>
                  <a:schemeClr val="tx1"/>
                </a:solidFill>
                <a:effectLst/>
                <a:latin typeface="+mn-lt"/>
                <a:ea typeface="MS PGothic" pitchFamily="34" charset="-128"/>
                <a:cs typeface="+mn-cs"/>
              </a:rPr>
              <a:t>South Africa</a:t>
            </a:r>
            <a:r>
              <a:rPr lang="en-US" dirty="0" smtClean="0"/>
              <a:t> </a:t>
            </a:r>
            <a:r>
              <a:rPr lang="en-US" sz="1200" b="0" i="0" u="none" strike="noStrike" kern="1200" dirty="0" smtClean="0">
                <a:solidFill>
                  <a:schemeClr val="tx1"/>
                </a:solidFill>
                <a:effectLst/>
                <a:latin typeface="+mn-lt"/>
                <a:ea typeface="MS PGothic" pitchFamily="34" charset="-128"/>
                <a:cs typeface="+mn-cs"/>
              </a:rPr>
              <a:t>Tanzania</a:t>
            </a:r>
            <a:r>
              <a:rPr lang="en-US" dirty="0" smtClean="0"/>
              <a:t> </a:t>
            </a:r>
          </a:p>
          <a:p>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1" u="sng" dirty="0" smtClean="0"/>
              <a:t>4 </a:t>
            </a:r>
            <a:r>
              <a:rPr lang="en-US" sz="1200" b="1" u="sng" kern="1200" baseline="0" dirty="0" smtClean="0">
                <a:solidFill>
                  <a:schemeClr val="tx1"/>
                </a:solidFill>
                <a:effectLst/>
                <a:latin typeface="+mn-lt"/>
                <a:ea typeface="MS PGothic" pitchFamily="34" charset="-128"/>
                <a:cs typeface="+mn-cs"/>
              </a:rPr>
              <a:t>days paid paternity leave (4):</a:t>
            </a:r>
          </a:p>
          <a:p>
            <a:r>
              <a:rPr lang="en-US" sz="1200" b="0" i="0" u="none" strike="noStrike" kern="1200" dirty="0" smtClean="0">
                <a:solidFill>
                  <a:schemeClr val="tx1"/>
                </a:solidFill>
                <a:effectLst/>
                <a:latin typeface="+mn-lt"/>
                <a:ea typeface="MS PGothic" pitchFamily="34" charset="-128"/>
                <a:cs typeface="+mn-cs"/>
              </a:rPr>
              <a:t>Burundi</a:t>
            </a:r>
            <a:r>
              <a:rPr lang="en-US" dirty="0" smtClean="0"/>
              <a:t> </a:t>
            </a:r>
            <a:r>
              <a:rPr lang="en-US" sz="1200" b="0" i="0" u="none" strike="noStrike" kern="1200" dirty="0" smtClean="0">
                <a:solidFill>
                  <a:schemeClr val="tx1"/>
                </a:solidFill>
                <a:effectLst/>
                <a:latin typeface="+mn-lt"/>
                <a:ea typeface="MS PGothic" pitchFamily="34" charset="-128"/>
                <a:cs typeface="+mn-cs"/>
              </a:rPr>
              <a:t>Peru</a:t>
            </a:r>
            <a:r>
              <a:rPr lang="en-US" dirty="0" smtClean="0"/>
              <a:t> </a:t>
            </a:r>
            <a:r>
              <a:rPr lang="en-US" sz="1200" b="0" i="0" u="none" strike="noStrike" kern="1200" dirty="0" smtClean="0">
                <a:solidFill>
                  <a:schemeClr val="tx1"/>
                </a:solidFill>
                <a:effectLst/>
                <a:latin typeface="+mn-lt"/>
                <a:ea typeface="MS PGothic" pitchFamily="34" charset="-128"/>
                <a:cs typeface="+mn-cs"/>
              </a:rPr>
              <a:t>Rwanda</a:t>
            </a:r>
            <a:r>
              <a:rPr lang="en-US" dirty="0" smtClean="0"/>
              <a:t> </a:t>
            </a:r>
            <a:r>
              <a:rPr lang="en-US" sz="1200" b="0" i="0" u="none" strike="noStrike" kern="1200" dirty="0" smtClean="0">
                <a:solidFill>
                  <a:schemeClr val="tx1"/>
                </a:solidFill>
                <a:effectLst/>
                <a:latin typeface="+mn-lt"/>
                <a:ea typeface="MS PGothic" pitchFamily="34" charset="-128"/>
                <a:cs typeface="+mn-cs"/>
              </a:rPr>
              <a:t>Uganda</a:t>
            </a:r>
            <a:r>
              <a:rPr lang="en-US" dirty="0" smtClean="0"/>
              <a:t> </a:t>
            </a:r>
          </a:p>
          <a:p>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1" u="sng" dirty="0" smtClean="0"/>
              <a:t>5-7 </a:t>
            </a:r>
            <a:r>
              <a:rPr lang="en-US" sz="1200" b="1" u="sng" kern="1200" baseline="0" dirty="0" smtClean="0">
                <a:solidFill>
                  <a:schemeClr val="tx1"/>
                </a:solidFill>
                <a:effectLst/>
                <a:latin typeface="+mn-lt"/>
                <a:ea typeface="MS PGothic" pitchFamily="34" charset="-128"/>
                <a:cs typeface="+mn-cs"/>
              </a:rPr>
              <a:t>days paid paternity leave (13):</a:t>
            </a:r>
          </a:p>
          <a:p>
            <a:r>
              <a:rPr lang="en-US" sz="1200" b="0" i="0" u="none" strike="noStrike" kern="1200" dirty="0" smtClean="0">
                <a:solidFill>
                  <a:schemeClr val="tx1"/>
                </a:solidFill>
                <a:effectLst/>
                <a:latin typeface="+mn-lt"/>
                <a:ea typeface="MS PGothic" pitchFamily="34" charset="-128"/>
                <a:cs typeface="+mn-cs"/>
              </a:rPr>
              <a:t>Bhutan</a:t>
            </a:r>
            <a:r>
              <a:rPr lang="en-US" dirty="0" smtClean="0"/>
              <a:t> </a:t>
            </a:r>
            <a:r>
              <a:rPr lang="en-US" sz="1200" b="0" i="0" u="none" strike="noStrike" kern="1200" dirty="0" smtClean="0">
                <a:solidFill>
                  <a:schemeClr val="tx1"/>
                </a:solidFill>
                <a:effectLst/>
                <a:latin typeface="+mn-lt"/>
                <a:ea typeface="MS PGothic" pitchFamily="34" charset="-128"/>
                <a:cs typeface="+mn-cs"/>
              </a:rPr>
              <a:t>Bosnia and Herzegovina</a:t>
            </a:r>
            <a:r>
              <a:rPr lang="en-US" dirty="0" smtClean="0"/>
              <a:t> </a:t>
            </a:r>
            <a:r>
              <a:rPr lang="en-US" sz="1200" b="0" i="0" u="none" strike="noStrike" kern="1200" dirty="0" smtClean="0">
                <a:solidFill>
                  <a:schemeClr val="tx1"/>
                </a:solidFill>
                <a:effectLst/>
                <a:latin typeface="+mn-lt"/>
                <a:ea typeface="MS PGothic" pitchFamily="34" charset="-128"/>
                <a:cs typeface="+mn-cs"/>
              </a:rPr>
              <a:t>Brazil</a:t>
            </a:r>
            <a:r>
              <a:rPr lang="en-US" dirty="0" smtClean="0"/>
              <a:t> </a:t>
            </a:r>
            <a:r>
              <a:rPr lang="en-US" sz="1200" b="0" i="0" u="none" strike="noStrike" kern="1200" dirty="0" smtClean="0">
                <a:solidFill>
                  <a:schemeClr val="tx1"/>
                </a:solidFill>
                <a:effectLst/>
                <a:latin typeface="+mn-lt"/>
                <a:ea typeface="MS PGothic" pitchFamily="34" charset="-128"/>
                <a:cs typeface="+mn-cs"/>
              </a:rPr>
              <a:t>Chile</a:t>
            </a:r>
            <a:r>
              <a:rPr lang="en-US" dirty="0" smtClean="0"/>
              <a:t> </a:t>
            </a:r>
            <a:r>
              <a:rPr lang="en-US" sz="1200" b="0" i="0" u="none" strike="noStrike" kern="1200" dirty="0" smtClean="0">
                <a:solidFill>
                  <a:schemeClr val="tx1"/>
                </a:solidFill>
                <a:effectLst/>
                <a:latin typeface="+mn-lt"/>
                <a:ea typeface="MS PGothic" pitchFamily="34" charset="-128"/>
                <a:cs typeface="+mn-cs"/>
              </a:rPr>
              <a:t>Hungary</a:t>
            </a:r>
            <a:r>
              <a:rPr lang="en-US" dirty="0" smtClean="0"/>
              <a:t> </a:t>
            </a:r>
            <a:r>
              <a:rPr lang="en-US" sz="1200" b="0" i="0" u="none" strike="noStrike" kern="1200" dirty="0" smtClean="0">
                <a:solidFill>
                  <a:schemeClr val="tx1"/>
                </a:solidFill>
                <a:effectLst/>
                <a:latin typeface="+mn-lt"/>
                <a:ea typeface="MS PGothic" pitchFamily="34" charset="-128"/>
                <a:cs typeface="+mn-cs"/>
              </a:rPr>
              <a:t>Mauritius</a:t>
            </a:r>
            <a:r>
              <a:rPr lang="en-US" dirty="0" smtClean="0"/>
              <a:t> </a:t>
            </a:r>
            <a:r>
              <a:rPr lang="en-US" sz="1200" b="0" i="0" u="none" strike="noStrike" kern="1200" dirty="0" smtClean="0">
                <a:solidFill>
                  <a:schemeClr val="tx1"/>
                </a:solidFill>
                <a:effectLst/>
                <a:latin typeface="+mn-lt"/>
                <a:ea typeface="MS PGothic" pitchFamily="34" charset="-128"/>
                <a:cs typeface="+mn-cs"/>
              </a:rPr>
              <a:t>Mexico</a:t>
            </a:r>
            <a:r>
              <a:rPr lang="en-US" dirty="0" smtClean="0"/>
              <a:t> </a:t>
            </a:r>
            <a:r>
              <a:rPr lang="en-US" sz="1200" b="0" i="0" u="none" strike="noStrike" kern="1200" dirty="0" smtClean="0">
                <a:solidFill>
                  <a:schemeClr val="tx1"/>
                </a:solidFill>
                <a:effectLst/>
                <a:latin typeface="+mn-lt"/>
                <a:ea typeface="MS PGothic" pitchFamily="34" charset="-128"/>
                <a:cs typeface="+mn-cs"/>
              </a:rPr>
              <a:t>Nicaragua</a:t>
            </a:r>
            <a:r>
              <a:rPr lang="en-US" dirty="0" smtClean="0"/>
              <a:t> </a:t>
            </a:r>
            <a:r>
              <a:rPr lang="en-US" sz="1200" b="0" i="0" u="none" strike="noStrike" kern="1200" dirty="0" smtClean="0">
                <a:solidFill>
                  <a:schemeClr val="tx1"/>
                </a:solidFill>
                <a:effectLst/>
                <a:latin typeface="+mn-lt"/>
                <a:ea typeface="MS PGothic" pitchFamily="34" charset="-128"/>
                <a:cs typeface="+mn-cs"/>
              </a:rPr>
              <a:t>Philippines</a:t>
            </a:r>
            <a:r>
              <a:rPr lang="en-US" dirty="0" smtClean="0"/>
              <a:t> </a:t>
            </a:r>
            <a:r>
              <a:rPr lang="en-US" sz="1200" b="0" i="0" u="none" strike="noStrike" kern="1200" dirty="0" smtClean="0">
                <a:solidFill>
                  <a:schemeClr val="tx1"/>
                </a:solidFill>
                <a:effectLst/>
                <a:latin typeface="+mn-lt"/>
                <a:ea typeface="MS PGothic" pitchFamily="34" charset="-128"/>
                <a:cs typeface="+mn-cs"/>
              </a:rPr>
              <a:t>Singapore</a:t>
            </a:r>
            <a:r>
              <a:rPr lang="en-US" dirty="0" smtClean="0"/>
              <a:t> </a:t>
            </a:r>
            <a:r>
              <a:rPr lang="en-US" sz="1200" b="0" i="0" u="none" strike="noStrike" kern="1200" dirty="0" smtClean="0">
                <a:solidFill>
                  <a:schemeClr val="tx1"/>
                </a:solidFill>
                <a:effectLst/>
                <a:latin typeface="+mn-lt"/>
                <a:ea typeface="MS PGothic" pitchFamily="34" charset="-128"/>
                <a:cs typeface="+mn-cs"/>
              </a:rPr>
              <a:t>Taiwan, China</a:t>
            </a:r>
            <a:r>
              <a:rPr lang="en-US" dirty="0" smtClean="0"/>
              <a:t> </a:t>
            </a:r>
            <a:r>
              <a:rPr lang="en-US" sz="1200" b="0" i="0" u="none" strike="noStrike" kern="1200" dirty="0" smtClean="0">
                <a:solidFill>
                  <a:schemeClr val="tx1"/>
                </a:solidFill>
                <a:effectLst/>
                <a:latin typeface="+mn-lt"/>
                <a:ea typeface="MS PGothic" pitchFamily="34" charset="-128"/>
                <a:cs typeface="+mn-cs"/>
              </a:rPr>
              <a:t>Timor-Leste</a:t>
            </a:r>
            <a:r>
              <a:rPr lang="en-US" dirty="0" smtClean="0"/>
              <a:t> </a:t>
            </a:r>
            <a:r>
              <a:rPr lang="en-US" sz="1200" b="0" i="0" u="none" strike="noStrike" kern="1200" dirty="0" smtClean="0">
                <a:solidFill>
                  <a:schemeClr val="tx1"/>
                </a:solidFill>
                <a:effectLst/>
                <a:latin typeface="+mn-lt"/>
                <a:ea typeface="MS PGothic" pitchFamily="34" charset="-128"/>
                <a:cs typeface="+mn-cs"/>
              </a:rPr>
              <a:t>Uruguay</a:t>
            </a:r>
            <a:r>
              <a:rPr lang="en-US" dirty="0" smtClean="0"/>
              <a:t> </a:t>
            </a:r>
          </a:p>
          <a:p>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1" u="sng" noProof="0" dirty="0" smtClean="0"/>
              <a:t>10-14 </a:t>
            </a:r>
            <a:r>
              <a:rPr lang="en-US" sz="1200" b="1" u="sng" kern="1200" baseline="0" dirty="0" smtClean="0">
                <a:solidFill>
                  <a:schemeClr val="tx1"/>
                </a:solidFill>
                <a:effectLst/>
                <a:latin typeface="+mn-lt"/>
                <a:ea typeface="MS PGothic" pitchFamily="34" charset="-128"/>
                <a:cs typeface="+mn-cs"/>
              </a:rPr>
              <a:t>days paid paternity leave (18):</a:t>
            </a:r>
            <a:endParaRPr lang="en-US" dirty="0" smtClean="0"/>
          </a:p>
          <a:p>
            <a:r>
              <a:rPr lang="en-US" sz="1200" b="0" i="0" u="none" strike="noStrike" kern="1200" dirty="0" smtClean="0">
                <a:solidFill>
                  <a:schemeClr val="tx1"/>
                </a:solidFill>
                <a:effectLst/>
                <a:latin typeface="+mn-lt"/>
                <a:ea typeface="MS PGothic" pitchFamily="34" charset="-128"/>
                <a:cs typeface="+mn-cs"/>
              </a:rPr>
              <a:t>Afghanistan</a:t>
            </a:r>
            <a:r>
              <a:rPr lang="en-US" dirty="0" smtClean="0"/>
              <a:t> </a:t>
            </a:r>
            <a:r>
              <a:rPr lang="en-US" sz="1200" b="0" i="0" u="none" strike="noStrike" kern="1200" dirty="0" smtClean="0">
                <a:solidFill>
                  <a:schemeClr val="tx1"/>
                </a:solidFill>
                <a:effectLst/>
                <a:latin typeface="+mn-lt"/>
                <a:ea typeface="MS PGothic" pitchFamily="34" charset="-128"/>
                <a:cs typeface="+mn-cs"/>
              </a:rPr>
              <a:t>Belgium</a:t>
            </a:r>
            <a:r>
              <a:rPr lang="en-US" dirty="0" smtClean="0"/>
              <a:t> </a:t>
            </a:r>
            <a:r>
              <a:rPr lang="en-US" sz="1200" b="0" i="0" u="none" strike="noStrike" kern="1200" dirty="0" smtClean="0">
                <a:solidFill>
                  <a:schemeClr val="tx1"/>
                </a:solidFill>
                <a:effectLst/>
                <a:latin typeface="+mn-lt"/>
                <a:ea typeface="MS PGothic" pitchFamily="34" charset="-128"/>
                <a:cs typeface="+mn-cs"/>
              </a:rPr>
              <a:t>Bulgaria</a:t>
            </a:r>
            <a:r>
              <a:rPr lang="en-US" dirty="0" smtClean="0"/>
              <a:t> </a:t>
            </a:r>
            <a:r>
              <a:rPr lang="en-US" sz="1200" b="0" i="0" u="none" strike="noStrike" kern="1200" dirty="0" smtClean="0">
                <a:solidFill>
                  <a:schemeClr val="tx1"/>
                </a:solidFill>
                <a:effectLst/>
                <a:latin typeface="+mn-lt"/>
                <a:ea typeface="MS PGothic" pitchFamily="34" charset="-128"/>
                <a:cs typeface="+mn-cs"/>
              </a:rPr>
              <a:t>Colombia</a:t>
            </a:r>
            <a:r>
              <a:rPr lang="en-US" dirty="0" smtClean="0"/>
              <a:t> </a:t>
            </a:r>
            <a:r>
              <a:rPr lang="en-US" sz="1200" b="0" i="0" u="none" strike="noStrike" kern="1200" dirty="0" smtClean="0">
                <a:solidFill>
                  <a:schemeClr val="tx1"/>
                </a:solidFill>
                <a:effectLst/>
                <a:latin typeface="+mn-lt"/>
                <a:ea typeface="MS PGothic" pitchFamily="34" charset="-128"/>
                <a:cs typeface="+mn-cs"/>
              </a:rPr>
              <a:t>Denmark</a:t>
            </a:r>
            <a:r>
              <a:rPr lang="en-US" dirty="0" smtClean="0"/>
              <a:t> </a:t>
            </a:r>
            <a:r>
              <a:rPr lang="en-US" sz="1200" b="0" i="0" u="none" strike="noStrike" kern="1200" dirty="0" smtClean="0">
                <a:solidFill>
                  <a:schemeClr val="tx1"/>
                </a:solidFill>
                <a:effectLst/>
                <a:latin typeface="+mn-lt"/>
                <a:ea typeface="MS PGothic" pitchFamily="34" charset="-128"/>
                <a:cs typeface="+mn-cs"/>
              </a:rPr>
              <a:t>Ecuador</a:t>
            </a:r>
            <a:r>
              <a:rPr lang="en-US" dirty="0" smtClean="0"/>
              <a:t> </a:t>
            </a:r>
            <a:r>
              <a:rPr lang="en-US" sz="1200" b="0" i="0" u="none" strike="noStrike" kern="1200" dirty="0" smtClean="0">
                <a:solidFill>
                  <a:schemeClr val="tx1"/>
                </a:solidFill>
                <a:effectLst/>
                <a:latin typeface="+mn-lt"/>
                <a:ea typeface="MS PGothic" pitchFamily="34" charset="-128"/>
                <a:cs typeface="+mn-cs"/>
              </a:rPr>
              <a:t>Estonia</a:t>
            </a:r>
            <a:r>
              <a:rPr lang="en-US" dirty="0" smtClean="0"/>
              <a:t> </a:t>
            </a:r>
            <a:r>
              <a:rPr lang="en-US" sz="1200" b="0" i="0" u="none" strike="noStrike" kern="1200" dirty="0" smtClean="0">
                <a:solidFill>
                  <a:schemeClr val="tx1"/>
                </a:solidFill>
                <a:effectLst/>
                <a:latin typeface="+mn-lt"/>
                <a:ea typeface="MS PGothic" pitchFamily="34" charset="-128"/>
                <a:cs typeface="+mn-cs"/>
              </a:rPr>
              <a:t>France</a:t>
            </a:r>
            <a:r>
              <a:rPr lang="en-US" dirty="0" smtClean="0"/>
              <a:t> </a:t>
            </a:r>
            <a:r>
              <a:rPr lang="en-US" sz="1200" b="0" i="0" u="none" strike="noStrike" kern="1200" dirty="0" smtClean="0">
                <a:solidFill>
                  <a:schemeClr val="tx1"/>
                </a:solidFill>
                <a:effectLst/>
                <a:latin typeface="+mn-lt"/>
                <a:ea typeface="MS PGothic" pitchFamily="34" charset="-128"/>
                <a:cs typeface="+mn-cs"/>
              </a:rPr>
              <a:t>Iran, Islamic Rep.</a:t>
            </a:r>
            <a:r>
              <a:rPr lang="en-US" dirty="0" smtClean="0"/>
              <a:t> </a:t>
            </a:r>
            <a:r>
              <a:rPr lang="en-US" sz="1200" b="0" i="0" u="none" strike="noStrike" kern="1200" dirty="0" smtClean="0">
                <a:solidFill>
                  <a:schemeClr val="tx1"/>
                </a:solidFill>
                <a:effectLst/>
                <a:latin typeface="+mn-lt"/>
                <a:ea typeface="MS PGothic" pitchFamily="34" charset="-128"/>
                <a:cs typeface="+mn-cs"/>
              </a:rPr>
              <a:t>Kenya</a:t>
            </a:r>
            <a:r>
              <a:rPr lang="en-US" dirty="0" smtClean="0"/>
              <a:t> </a:t>
            </a:r>
            <a:r>
              <a:rPr lang="en-US" sz="1200" b="0" i="0" u="none" strike="noStrike" kern="1200" dirty="0" smtClean="0">
                <a:solidFill>
                  <a:schemeClr val="tx1"/>
                </a:solidFill>
                <a:effectLst/>
                <a:latin typeface="+mn-lt"/>
                <a:ea typeface="MS PGothic" pitchFamily="34" charset="-128"/>
                <a:cs typeface="+mn-cs"/>
              </a:rPr>
              <a:t>Latvia</a:t>
            </a:r>
            <a:r>
              <a:rPr lang="en-US" dirty="0" smtClean="0"/>
              <a:t> </a:t>
            </a:r>
            <a:r>
              <a:rPr lang="en-US" sz="1200" b="0" i="0" u="none" strike="noStrike" kern="1200" dirty="0" smtClean="0">
                <a:solidFill>
                  <a:schemeClr val="tx1"/>
                </a:solidFill>
                <a:effectLst/>
                <a:latin typeface="+mn-lt"/>
                <a:ea typeface="MS PGothic" pitchFamily="34" charset="-128"/>
                <a:cs typeface="+mn-cs"/>
              </a:rPr>
              <a:t>Myanmar</a:t>
            </a:r>
            <a:r>
              <a:rPr lang="en-US" dirty="0" smtClean="0"/>
              <a:t> </a:t>
            </a:r>
            <a:r>
              <a:rPr lang="en-US" sz="1200" b="0" i="0" u="none" strike="noStrike" kern="1200" dirty="0" smtClean="0">
                <a:solidFill>
                  <a:schemeClr val="tx1"/>
                </a:solidFill>
                <a:effectLst/>
                <a:latin typeface="+mn-lt"/>
                <a:ea typeface="MS PGothic" pitchFamily="34" charset="-128"/>
                <a:cs typeface="+mn-cs"/>
              </a:rPr>
              <a:t>Poland</a:t>
            </a:r>
            <a:r>
              <a:rPr lang="en-US" dirty="0" smtClean="0"/>
              <a:t> </a:t>
            </a:r>
            <a:r>
              <a:rPr lang="en-US" sz="1200" b="0" i="0" u="none" strike="noStrike" kern="1200" dirty="0" smtClean="0">
                <a:solidFill>
                  <a:schemeClr val="tx1"/>
                </a:solidFill>
                <a:effectLst/>
                <a:latin typeface="+mn-lt"/>
                <a:ea typeface="MS PGothic" pitchFamily="34" charset="-128"/>
                <a:cs typeface="+mn-cs"/>
              </a:rPr>
              <a:t>Romania</a:t>
            </a:r>
            <a:r>
              <a:rPr lang="en-US" dirty="0" smtClean="0"/>
              <a:t> </a:t>
            </a:r>
            <a:r>
              <a:rPr lang="en-US" sz="1200" b="0" i="0" u="none" strike="noStrike" kern="1200" dirty="0" smtClean="0">
                <a:solidFill>
                  <a:schemeClr val="tx1"/>
                </a:solidFill>
                <a:effectLst/>
                <a:latin typeface="+mn-lt"/>
                <a:ea typeface="MS PGothic" pitchFamily="34" charset="-128"/>
                <a:cs typeface="+mn-cs"/>
              </a:rPr>
              <a:t>Spain</a:t>
            </a:r>
            <a:r>
              <a:rPr lang="en-US" dirty="0" smtClean="0"/>
              <a:t> </a:t>
            </a:r>
            <a:r>
              <a:rPr lang="en-US" sz="1200" b="0" i="0" u="none" strike="noStrike" kern="1200" dirty="0" smtClean="0">
                <a:solidFill>
                  <a:schemeClr val="tx1"/>
                </a:solidFill>
                <a:effectLst/>
                <a:latin typeface="+mn-lt"/>
                <a:ea typeface="MS PGothic" pitchFamily="34" charset="-128"/>
                <a:cs typeface="+mn-cs"/>
              </a:rPr>
              <a:t>Sweden</a:t>
            </a:r>
            <a:r>
              <a:rPr lang="en-US" dirty="0" smtClean="0"/>
              <a:t> </a:t>
            </a:r>
            <a:r>
              <a:rPr lang="en-US" sz="1200" b="0" i="0" u="none" strike="noStrike" kern="1200" dirty="0" smtClean="0">
                <a:solidFill>
                  <a:schemeClr val="tx1"/>
                </a:solidFill>
                <a:effectLst/>
                <a:latin typeface="+mn-lt"/>
                <a:ea typeface="MS PGothic" pitchFamily="34" charset="-128"/>
                <a:cs typeface="+mn-cs"/>
              </a:rPr>
              <a:t>United Kingdom</a:t>
            </a:r>
            <a:r>
              <a:rPr lang="en-US" dirty="0" smtClean="0"/>
              <a:t> </a:t>
            </a:r>
            <a:r>
              <a:rPr lang="en-US" sz="1200" b="0" i="0" u="none" strike="noStrike" kern="1200" dirty="0" smtClean="0">
                <a:solidFill>
                  <a:schemeClr val="tx1"/>
                </a:solidFill>
                <a:effectLst/>
                <a:latin typeface="+mn-lt"/>
                <a:ea typeface="MS PGothic" pitchFamily="34" charset="-128"/>
                <a:cs typeface="+mn-cs"/>
              </a:rPr>
              <a:t>Venezuela, RB</a:t>
            </a:r>
            <a:r>
              <a:rPr lang="en-US" dirty="0" smtClean="0"/>
              <a:t> </a:t>
            </a:r>
          </a:p>
          <a:p>
            <a:endParaRPr lang="en-US" dirty="0" smtClean="0"/>
          </a:p>
          <a:p>
            <a:r>
              <a:rPr lang="en-US" b="1" u="sng" dirty="0" smtClean="0"/>
              <a:t>15-</a:t>
            </a:r>
            <a:r>
              <a:rPr lang="en-US" b="1" u="sng" baseline="0" dirty="0" smtClean="0"/>
              <a:t>30 days (6)</a:t>
            </a:r>
          </a:p>
          <a:p>
            <a:r>
              <a:rPr lang="en-US" sz="1200" b="0" i="0" u="none" strike="noStrike" kern="1200" dirty="0" smtClean="0">
                <a:solidFill>
                  <a:schemeClr val="tx1"/>
                </a:solidFill>
                <a:effectLst/>
                <a:latin typeface="+mn-lt"/>
                <a:ea typeface="MS PGothic" pitchFamily="34" charset="-128"/>
                <a:cs typeface="+mn-cs"/>
              </a:rPr>
              <a:t>Bulgaria</a:t>
            </a:r>
            <a:r>
              <a:rPr lang="en-US" sz="1200" b="0" i="0" u="none" strike="noStrike" kern="1200" baseline="0" dirty="0" smtClean="0">
                <a:solidFill>
                  <a:schemeClr val="tx1"/>
                </a:solidFill>
                <a:effectLst/>
                <a:latin typeface="+mn-lt"/>
                <a:ea typeface="MS PGothic" pitchFamily="34" charset="-128"/>
                <a:cs typeface="+mn-cs"/>
              </a:rPr>
              <a:t> </a:t>
            </a:r>
            <a:r>
              <a:rPr lang="en-US" sz="1200" b="0" i="0" u="none" strike="noStrike" kern="1200" dirty="0" smtClean="0">
                <a:solidFill>
                  <a:schemeClr val="tx1"/>
                </a:solidFill>
                <a:effectLst/>
                <a:latin typeface="+mn-lt"/>
                <a:ea typeface="MS PGothic" pitchFamily="34" charset="-128"/>
                <a:cs typeface="+mn-cs"/>
              </a:rPr>
              <a:t>Myanmar </a:t>
            </a:r>
            <a:r>
              <a:rPr lang="en-US" sz="1200" b="0" i="0" u="none" strike="noStrike" kern="1200" baseline="0" dirty="0" smtClean="0">
                <a:solidFill>
                  <a:schemeClr val="tx1"/>
                </a:solidFill>
                <a:effectLst/>
                <a:latin typeface="+mn-lt"/>
                <a:ea typeface="MS PGothic" pitchFamily="34" charset="-128"/>
                <a:cs typeface="+mn-cs"/>
              </a:rPr>
              <a:t> </a:t>
            </a:r>
            <a:r>
              <a:rPr lang="en-US" sz="1200" b="0" i="0" u="none" strike="noStrike" kern="1200" dirty="0" smtClean="0">
                <a:solidFill>
                  <a:schemeClr val="tx1"/>
                </a:solidFill>
                <a:effectLst/>
                <a:latin typeface="+mn-lt"/>
                <a:ea typeface="MS PGothic" pitchFamily="34" charset="-128"/>
                <a:cs typeface="+mn-cs"/>
              </a:rPr>
              <a:t>Romania</a:t>
            </a:r>
            <a:r>
              <a:rPr lang="en-US" sz="1200" b="0" i="0" u="none" strike="noStrike" kern="1200" baseline="0" dirty="0" smtClean="0">
                <a:solidFill>
                  <a:schemeClr val="tx1"/>
                </a:solidFill>
                <a:effectLst/>
                <a:latin typeface="+mn-lt"/>
                <a:ea typeface="MS PGothic" pitchFamily="34" charset="-128"/>
                <a:cs typeface="+mn-cs"/>
              </a:rPr>
              <a:t> </a:t>
            </a:r>
            <a:r>
              <a:rPr lang="en-US" sz="1200" b="0" i="0" u="none" strike="noStrike" kern="1200" dirty="0" smtClean="0">
                <a:solidFill>
                  <a:schemeClr val="tx1"/>
                </a:solidFill>
                <a:effectLst/>
                <a:latin typeface="+mn-lt"/>
                <a:ea typeface="MS PGothic" pitchFamily="34" charset="-128"/>
                <a:cs typeface="+mn-cs"/>
              </a:rPr>
              <a:t>Finland Lithuania Slovenia</a:t>
            </a:r>
            <a:r>
              <a:rPr lang="en-US" dirty="0" smtClean="0"/>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1" i="0" u="sng" strike="noStrike" kern="1200" dirty="0" smtClean="0">
                <a:solidFill>
                  <a:schemeClr val="tx1"/>
                </a:solidFill>
                <a:effectLst/>
                <a:latin typeface="+mn-lt"/>
                <a:ea typeface="MS PGothic" pitchFamily="34" charset="-128"/>
                <a:cs typeface="+mn-cs"/>
              </a:rPr>
              <a:t>90</a:t>
            </a:r>
            <a:r>
              <a:rPr lang="en-US" b="1" u="sng" dirty="0" smtClean="0"/>
              <a:t> </a:t>
            </a:r>
            <a:r>
              <a:rPr lang="en-US" b="1" u="sng" baseline="0" dirty="0" smtClean="0"/>
              <a:t>days (1)</a:t>
            </a:r>
            <a:endParaRPr lang="en-US" b="1" u="sng"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S PGothic" pitchFamily="34" charset="-128"/>
                <a:cs typeface="+mn-cs"/>
              </a:rPr>
              <a:t>Iceland</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dirty="0" smtClean="0">
              <a:solidFill>
                <a:schemeClr val="tx1"/>
              </a:solidFill>
              <a:effectLst/>
              <a:latin typeface="+mn-lt"/>
              <a:ea typeface="MS PGothic" pitchFamily="34" charset="-128"/>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1" u="sng" kern="1200" baseline="0" dirty="0" smtClean="0">
                <a:solidFill>
                  <a:schemeClr val="tx1"/>
                </a:solidFill>
                <a:effectLst/>
                <a:latin typeface="+mn-lt"/>
                <a:ea typeface="MS PGothic" pitchFamily="34" charset="-128"/>
                <a:cs typeface="+mn-cs"/>
              </a:rPr>
              <a:t>Fathers receive 100% of wages during paternity leave in 66 of the 77 economies that establish paid paternity leave (86%):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S PGothic" pitchFamily="34" charset="-128"/>
                <a:cs typeface="+mn-cs"/>
              </a:rPr>
              <a:t>Afghanistan</a:t>
            </a:r>
            <a:r>
              <a:rPr lang="en-US" dirty="0" smtClean="0"/>
              <a:t> </a:t>
            </a:r>
            <a:r>
              <a:rPr lang="en-US" sz="1200" b="0" i="0" u="none" strike="noStrike" kern="1200" dirty="0" smtClean="0">
                <a:solidFill>
                  <a:schemeClr val="tx1"/>
                </a:solidFill>
                <a:effectLst/>
                <a:latin typeface="+mn-lt"/>
                <a:ea typeface="MS PGothic" pitchFamily="34" charset="-128"/>
                <a:cs typeface="+mn-cs"/>
              </a:rPr>
              <a:t>Algeria</a:t>
            </a:r>
            <a:r>
              <a:rPr lang="en-US" dirty="0" smtClean="0"/>
              <a:t> </a:t>
            </a:r>
            <a:r>
              <a:rPr lang="en-US" sz="1200" b="0" i="0" u="none" strike="noStrike" kern="1200" dirty="0" smtClean="0">
                <a:solidFill>
                  <a:schemeClr val="tx1"/>
                </a:solidFill>
                <a:effectLst/>
                <a:latin typeface="+mn-lt"/>
                <a:ea typeface="MS PGothic" pitchFamily="34" charset="-128"/>
                <a:cs typeface="+mn-cs"/>
              </a:rPr>
              <a:t>Argentina</a:t>
            </a:r>
            <a:r>
              <a:rPr lang="en-US" dirty="0" smtClean="0"/>
              <a:t> </a:t>
            </a:r>
            <a:r>
              <a:rPr lang="en-US" sz="1200" b="0" i="0" u="none" strike="noStrike" kern="1200" dirty="0" smtClean="0">
                <a:solidFill>
                  <a:schemeClr val="tx1"/>
                </a:solidFill>
                <a:effectLst/>
                <a:latin typeface="+mn-lt"/>
                <a:ea typeface="MS PGothic" pitchFamily="34" charset="-128"/>
                <a:cs typeface="+mn-cs"/>
              </a:rPr>
              <a:t>Bahrain</a:t>
            </a:r>
            <a:r>
              <a:rPr lang="en-US" dirty="0" smtClean="0"/>
              <a:t> </a:t>
            </a:r>
            <a:r>
              <a:rPr lang="en-US" sz="1200" b="0" i="0" u="none" strike="noStrike" kern="1200" dirty="0" smtClean="0">
                <a:solidFill>
                  <a:schemeClr val="tx1"/>
                </a:solidFill>
                <a:effectLst/>
                <a:latin typeface="+mn-lt"/>
                <a:ea typeface="MS PGothic" pitchFamily="34" charset="-128"/>
                <a:cs typeface="+mn-cs"/>
              </a:rPr>
              <a:t>Benin</a:t>
            </a:r>
            <a:r>
              <a:rPr lang="en-US" dirty="0" smtClean="0"/>
              <a:t> </a:t>
            </a:r>
            <a:r>
              <a:rPr lang="en-US" sz="1200" b="0" i="0" u="none" strike="noStrike" kern="1200" dirty="0" smtClean="0">
                <a:solidFill>
                  <a:schemeClr val="tx1"/>
                </a:solidFill>
                <a:effectLst/>
                <a:latin typeface="+mn-lt"/>
                <a:ea typeface="MS PGothic" pitchFamily="34" charset="-128"/>
                <a:cs typeface="+mn-cs"/>
              </a:rPr>
              <a:t>Bhutan</a:t>
            </a:r>
            <a:r>
              <a:rPr lang="en-US" dirty="0" smtClean="0"/>
              <a:t> </a:t>
            </a:r>
            <a:r>
              <a:rPr lang="en-US" sz="1200" b="0" i="0" u="none" strike="noStrike" kern="1200" dirty="0" smtClean="0">
                <a:solidFill>
                  <a:schemeClr val="tx1"/>
                </a:solidFill>
                <a:effectLst/>
                <a:latin typeface="+mn-lt"/>
                <a:ea typeface="MS PGothic" pitchFamily="34" charset="-128"/>
                <a:cs typeface="+mn-cs"/>
              </a:rPr>
              <a:t>Bolivia</a:t>
            </a:r>
            <a:r>
              <a:rPr lang="en-US" dirty="0" smtClean="0"/>
              <a:t> </a:t>
            </a:r>
            <a:r>
              <a:rPr lang="en-US" sz="1200" b="0" i="0" u="none" strike="noStrike" kern="1200" dirty="0" smtClean="0">
                <a:solidFill>
                  <a:schemeClr val="tx1"/>
                </a:solidFill>
                <a:effectLst/>
                <a:latin typeface="+mn-lt"/>
                <a:ea typeface="MS PGothic" pitchFamily="34" charset="-128"/>
                <a:cs typeface="+mn-cs"/>
              </a:rPr>
              <a:t>Bosnia and Herzegovina</a:t>
            </a:r>
            <a:r>
              <a:rPr lang="en-US" dirty="0" smtClean="0"/>
              <a:t> </a:t>
            </a:r>
            <a:r>
              <a:rPr lang="en-US" sz="1200" b="0" i="0" u="none" strike="noStrike" kern="1200" dirty="0" smtClean="0">
                <a:solidFill>
                  <a:schemeClr val="tx1"/>
                </a:solidFill>
                <a:effectLst/>
                <a:latin typeface="+mn-lt"/>
                <a:ea typeface="MS PGothic" pitchFamily="34" charset="-128"/>
                <a:cs typeface="+mn-cs"/>
              </a:rPr>
              <a:t>Brazil</a:t>
            </a:r>
            <a:r>
              <a:rPr lang="en-US" dirty="0" smtClean="0"/>
              <a:t> </a:t>
            </a:r>
            <a:r>
              <a:rPr lang="en-US" sz="1200" b="0" i="0" u="none" strike="noStrike" kern="1200" dirty="0" smtClean="0">
                <a:solidFill>
                  <a:schemeClr val="tx1"/>
                </a:solidFill>
                <a:effectLst/>
                <a:latin typeface="+mn-lt"/>
                <a:ea typeface="MS PGothic" pitchFamily="34" charset="-128"/>
                <a:cs typeface="+mn-cs"/>
              </a:rPr>
              <a:t>Burkina Faso</a:t>
            </a:r>
            <a:r>
              <a:rPr lang="en-US" dirty="0" smtClean="0"/>
              <a:t> </a:t>
            </a:r>
            <a:r>
              <a:rPr lang="en-US" sz="1200" b="0" i="0" u="none" strike="noStrike" kern="1200" dirty="0" smtClean="0">
                <a:solidFill>
                  <a:schemeClr val="tx1"/>
                </a:solidFill>
                <a:effectLst/>
                <a:latin typeface="+mn-lt"/>
                <a:ea typeface="MS PGothic" pitchFamily="34" charset="-128"/>
                <a:cs typeface="+mn-cs"/>
              </a:rPr>
              <a:t>Burundi</a:t>
            </a:r>
            <a:r>
              <a:rPr lang="en-US" dirty="0" smtClean="0"/>
              <a:t> </a:t>
            </a:r>
            <a:r>
              <a:rPr lang="en-US" sz="1200" b="0" i="0" u="none" strike="noStrike" kern="1200" dirty="0" smtClean="0">
                <a:solidFill>
                  <a:schemeClr val="tx1"/>
                </a:solidFill>
                <a:effectLst/>
                <a:latin typeface="+mn-lt"/>
                <a:ea typeface="MS PGothic" pitchFamily="34" charset="-128"/>
                <a:cs typeface="+mn-cs"/>
              </a:rPr>
              <a:t>Cameroon</a:t>
            </a:r>
            <a:r>
              <a:rPr lang="en-US" dirty="0" smtClean="0"/>
              <a:t> </a:t>
            </a:r>
            <a:r>
              <a:rPr lang="en-US" sz="1200" b="0" i="0" u="none" strike="noStrike" kern="1200" dirty="0" smtClean="0">
                <a:solidFill>
                  <a:schemeClr val="tx1"/>
                </a:solidFill>
                <a:effectLst/>
                <a:latin typeface="+mn-lt"/>
                <a:ea typeface="MS PGothic" pitchFamily="34" charset="-128"/>
                <a:cs typeface="+mn-cs"/>
              </a:rPr>
              <a:t>Chad</a:t>
            </a:r>
            <a:r>
              <a:rPr lang="en-US" dirty="0" smtClean="0"/>
              <a:t> </a:t>
            </a:r>
            <a:r>
              <a:rPr lang="en-US" sz="1200" b="0" i="0" u="none" strike="noStrike" kern="1200" dirty="0" smtClean="0">
                <a:solidFill>
                  <a:schemeClr val="tx1"/>
                </a:solidFill>
                <a:effectLst/>
                <a:latin typeface="+mn-lt"/>
                <a:ea typeface="MS PGothic" pitchFamily="34" charset="-128"/>
                <a:cs typeface="+mn-cs"/>
              </a:rPr>
              <a:t>Chile</a:t>
            </a:r>
            <a:r>
              <a:rPr lang="en-US" dirty="0" smtClean="0"/>
              <a:t> </a:t>
            </a:r>
            <a:r>
              <a:rPr lang="en-US" sz="1200" b="0" i="0" u="none" strike="noStrike" kern="1200" dirty="0" smtClean="0">
                <a:solidFill>
                  <a:schemeClr val="tx1"/>
                </a:solidFill>
                <a:effectLst/>
                <a:latin typeface="+mn-lt"/>
                <a:ea typeface="MS PGothic" pitchFamily="34" charset="-128"/>
                <a:cs typeface="+mn-cs"/>
              </a:rPr>
              <a:t>China</a:t>
            </a:r>
            <a:r>
              <a:rPr lang="en-US" dirty="0" smtClean="0"/>
              <a:t> </a:t>
            </a:r>
            <a:r>
              <a:rPr lang="en-US" sz="1200" b="0" i="0" u="none" strike="noStrike" kern="1200" dirty="0" smtClean="0">
                <a:solidFill>
                  <a:schemeClr val="tx1"/>
                </a:solidFill>
                <a:effectLst/>
                <a:latin typeface="+mn-lt"/>
                <a:ea typeface="MS PGothic" pitchFamily="34" charset="-128"/>
                <a:cs typeface="+mn-cs"/>
              </a:rPr>
              <a:t>Colombia</a:t>
            </a:r>
            <a:r>
              <a:rPr lang="en-US" dirty="0" smtClean="0"/>
              <a:t> </a:t>
            </a:r>
            <a:r>
              <a:rPr lang="en-US" sz="1200" b="0" i="0" u="none" strike="noStrike" kern="1200" dirty="0" smtClean="0">
                <a:solidFill>
                  <a:schemeClr val="tx1"/>
                </a:solidFill>
                <a:effectLst/>
                <a:latin typeface="+mn-lt"/>
                <a:ea typeface="MS PGothic" pitchFamily="34" charset="-128"/>
                <a:cs typeface="+mn-cs"/>
              </a:rPr>
              <a:t>Congo, Dem. Rep.</a:t>
            </a:r>
            <a:r>
              <a:rPr lang="en-US" dirty="0" smtClean="0"/>
              <a:t> </a:t>
            </a:r>
            <a:r>
              <a:rPr lang="en-US" sz="1200" b="0" i="0" u="none" strike="noStrike" kern="1200" dirty="0" smtClean="0">
                <a:solidFill>
                  <a:schemeClr val="tx1"/>
                </a:solidFill>
                <a:effectLst/>
                <a:latin typeface="+mn-lt"/>
                <a:ea typeface="MS PGothic" pitchFamily="34" charset="-128"/>
                <a:cs typeface="+mn-cs"/>
              </a:rPr>
              <a:t>Côte d'Ivoire</a:t>
            </a:r>
            <a:r>
              <a:rPr lang="en-US" dirty="0" smtClean="0"/>
              <a:t> </a:t>
            </a:r>
            <a:r>
              <a:rPr lang="en-US" sz="1200" b="0" i="0" u="none" strike="noStrike" kern="1200" dirty="0" smtClean="0">
                <a:solidFill>
                  <a:schemeClr val="tx1"/>
                </a:solidFill>
                <a:effectLst/>
                <a:latin typeface="+mn-lt"/>
                <a:ea typeface="MS PGothic" pitchFamily="34" charset="-128"/>
                <a:cs typeface="+mn-cs"/>
              </a:rPr>
              <a:t>Djibouti</a:t>
            </a:r>
            <a:r>
              <a:rPr lang="en-US" dirty="0" smtClean="0"/>
              <a:t> </a:t>
            </a:r>
            <a:r>
              <a:rPr lang="en-US" sz="1200" b="0" i="0" u="none" strike="noStrike" kern="1200" dirty="0" smtClean="0">
                <a:solidFill>
                  <a:schemeClr val="tx1"/>
                </a:solidFill>
                <a:effectLst/>
                <a:latin typeface="+mn-lt"/>
                <a:ea typeface="MS PGothic" pitchFamily="34" charset="-128"/>
                <a:cs typeface="+mn-cs"/>
              </a:rPr>
              <a:t>Dominican Republic</a:t>
            </a:r>
            <a:r>
              <a:rPr lang="en-US" dirty="0" smtClean="0"/>
              <a:t> </a:t>
            </a:r>
            <a:r>
              <a:rPr lang="en-US" sz="1200" b="0" i="0" u="none" strike="noStrike" kern="1200" dirty="0" smtClean="0">
                <a:solidFill>
                  <a:schemeClr val="tx1"/>
                </a:solidFill>
                <a:effectLst/>
                <a:latin typeface="+mn-lt"/>
                <a:ea typeface="MS PGothic" pitchFamily="34" charset="-128"/>
                <a:cs typeface="+mn-cs"/>
              </a:rPr>
              <a:t>Ecuador</a:t>
            </a:r>
            <a:r>
              <a:rPr lang="en-US" dirty="0" smtClean="0"/>
              <a:t> </a:t>
            </a:r>
            <a:r>
              <a:rPr lang="en-US" sz="1200" b="0" i="0" u="none" strike="noStrike" kern="1200" dirty="0" smtClean="0">
                <a:solidFill>
                  <a:schemeClr val="tx1"/>
                </a:solidFill>
                <a:effectLst/>
                <a:latin typeface="+mn-lt"/>
                <a:ea typeface="MS PGothic" pitchFamily="34" charset="-128"/>
                <a:cs typeface="+mn-cs"/>
              </a:rPr>
              <a:t>El Salvador</a:t>
            </a:r>
            <a:r>
              <a:rPr lang="en-US" dirty="0" smtClean="0"/>
              <a:t> </a:t>
            </a:r>
            <a:r>
              <a:rPr lang="en-US" sz="1200" b="0" i="0" u="none" strike="noStrike" kern="1200" dirty="0" smtClean="0">
                <a:solidFill>
                  <a:schemeClr val="tx1"/>
                </a:solidFill>
                <a:effectLst/>
                <a:latin typeface="+mn-lt"/>
                <a:ea typeface="MS PGothic" pitchFamily="34" charset="-128"/>
                <a:cs typeface="+mn-cs"/>
              </a:rPr>
              <a:t>Equatorial Guinea</a:t>
            </a:r>
            <a:r>
              <a:rPr lang="en-US" dirty="0" smtClean="0"/>
              <a:t> </a:t>
            </a:r>
            <a:r>
              <a:rPr lang="en-US" sz="1200" b="0" i="0" u="none" strike="noStrike" kern="1200" dirty="0" smtClean="0">
                <a:solidFill>
                  <a:schemeClr val="tx1"/>
                </a:solidFill>
                <a:effectLst/>
                <a:latin typeface="+mn-lt"/>
                <a:ea typeface="MS PGothic" pitchFamily="34" charset="-128"/>
                <a:cs typeface="+mn-cs"/>
              </a:rPr>
              <a:t>Estonia</a:t>
            </a:r>
            <a:r>
              <a:rPr lang="en-US" dirty="0" smtClean="0"/>
              <a:t> </a:t>
            </a:r>
            <a:r>
              <a:rPr lang="en-US" sz="1200" b="0" i="0" u="none" strike="noStrike" kern="1200" dirty="0" smtClean="0">
                <a:solidFill>
                  <a:schemeClr val="tx1"/>
                </a:solidFill>
                <a:effectLst/>
                <a:latin typeface="+mn-lt"/>
                <a:ea typeface="MS PGothic" pitchFamily="34" charset="-128"/>
                <a:cs typeface="+mn-cs"/>
              </a:rPr>
              <a:t>Greece</a:t>
            </a:r>
            <a:r>
              <a:rPr lang="en-US" dirty="0" smtClean="0"/>
              <a:t> </a:t>
            </a:r>
            <a:r>
              <a:rPr lang="en-US" sz="1200" b="0" i="0" u="none" strike="noStrike" kern="1200" dirty="0" smtClean="0">
                <a:solidFill>
                  <a:schemeClr val="tx1"/>
                </a:solidFill>
                <a:effectLst/>
                <a:latin typeface="+mn-lt"/>
                <a:ea typeface="MS PGothic" pitchFamily="34" charset="-128"/>
                <a:cs typeface="+mn-cs"/>
              </a:rPr>
              <a:t>Guatemala</a:t>
            </a:r>
            <a:r>
              <a:rPr lang="en-US" dirty="0" smtClean="0"/>
              <a:t> </a:t>
            </a:r>
            <a:r>
              <a:rPr lang="en-US" sz="1200" b="0" i="0" u="none" strike="noStrike" kern="1200" dirty="0" smtClean="0">
                <a:solidFill>
                  <a:schemeClr val="tx1"/>
                </a:solidFill>
                <a:effectLst/>
                <a:latin typeface="+mn-lt"/>
                <a:ea typeface="MS PGothic" pitchFamily="34" charset="-128"/>
                <a:cs typeface="+mn-cs"/>
              </a:rPr>
              <a:t>Hungary</a:t>
            </a:r>
            <a:r>
              <a:rPr lang="en-US" dirty="0" smtClean="0"/>
              <a:t> </a:t>
            </a:r>
            <a:r>
              <a:rPr lang="en-US" sz="1200" b="0" i="0" u="none" strike="noStrike" kern="1200" dirty="0" smtClean="0">
                <a:solidFill>
                  <a:schemeClr val="tx1"/>
                </a:solidFill>
                <a:effectLst/>
                <a:latin typeface="+mn-lt"/>
                <a:ea typeface="MS PGothic" pitchFamily="34" charset="-128"/>
                <a:cs typeface="+mn-cs"/>
              </a:rPr>
              <a:t>Indonesia</a:t>
            </a:r>
            <a:r>
              <a:rPr lang="en-US" dirty="0" smtClean="0"/>
              <a:t> </a:t>
            </a:r>
            <a:r>
              <a:rPr lang="en-US" sz="1200" b="0" i="0" u="none" strike="noStrike" kern="1200" dirty="0" smtClean="0">
                <a:solidFill>
                  <a:schemeClr val="tx1"/>
                </a:solidFill>
                <a:effectLst/>
                <a:latin typeface="+mn-lt"/>
                <a:ea typeface="MS PGothic" pitchFamily="34" charset="-128"/>
                <a:cs typeface="+mn-cs"/>
              </a:rPr>
              <a:t>Iran, Islamic Rep.</a:t>
            </a:r>
            <a:r>
              <a:rPr lang="en-US" dirty="0" smtClean="0"/>
              <a:t> </a:t>
            </a:r>
            <a:r>
              <a:rPr lang="en-US" sz="1200" b="0" i="0" u="none" strike="noStrike" kern="1200" dirty="0" smtClean="0">
                <a:solidFill>
                  <a:schemeClr val="tx1"/>
                </a:solidFill>
                <a:effectLst/>
                <a:latin typeface="+mn-lt"/>
                <a:ea typeface="MS PGothic" pitchFamily="34" charset="-128"/>
                <a:cs typeface="+mn-cs"/>
              </a:rPr>
              <a:t>Italy</a:t>
            </a:r>
            <a:r>
              <a:rPr lang="en-US" dirty="0" smtClean="0"/>
              <a:t> </a:t>
            </a:r>
            <a:r>
              <a:rPr lang="en-US" sz="1200" b="0" i="0" u="none" strike="noStrike" kern="1200" dirty="0" smtClean="0">
                <a:solidFill>
                  <a:schemeClr val="tx1"/>
                </a:solidFill>
                <a:effectLst/>
                <a:latin typeface="+mn-lt"/>
                <a:ea typeface="MS PGothic" pitchFamily="34" charset="-128"/>
                <a:cs typeface="+mn-cs"/>
              </a:rPr>
              <a:t>Kenya</a:t>
            </a:r>
            <a:r>
              <a:rPr lang="en-US" dirty="0" smtClean="0"/>
              <a:t> </a:t>
            </a:r>
            <a:r>
              <a:rPr lang="en-US" sz="1200" b="0" i="0" u="none" strike="noStrike" kern="1200" dirty="0" smtClean="0">
                <a:solidFill>
                  <a:schemeClr val="tx1"/>
                </a:solidFill>
                <a:effectLst/>
                <a:latin typeface="+mn-lt"/>
                <a:ea typeface="MS PGothic" pitchFamily="34" charset="-128"/>
                <a:cs typeface="+mn-cs"/>
              </a:rPr>
              <a:t>Korea, Rep.</a:t>
            </a:r>
            <a:r>
              <a:rPr lang="en-US" dirty="0" smtClean="0"/>
              <a:t> </a:t>
            </a:r>
            <a:r>
              <a:rPr lang="en-US" sz="1200" b="0" i="0" u="none" strike="noStrike" kern="1200" dirty="0" smtClean="0">
                <a:solidFill>
                  <a:schemeClr val="tx1"/>
                </a:solidFill>
                <a:effectLst/>
                <a:latin typeface="+mn-lt"/>
                <a:ea typeface="MS PGothic" pitchFamily="34" charset="-128"/>
                <a:cs typeface="+mn-cs"/>
              </a:rPr>
              <a:t>Kosovo</a:t>
            </a:r>
            <a:r>
              <a:rPr lang="en-US" dirty="0" smtClean="0"/>
              <a:t> </a:t>
            </a:r>
            <a:r>
              <a:rPr lang="en-US" sz="1200" b="0" i="0" u="none" strike="noStrike" kern="1200" dirty="0" smtClean="0">
                <a:solidFill>
                  <a:schemeClr val="tx1"/>
                </a:solidFill>
                <a:effectLst/>
                <a:latin typeface="+mn-lt"/>
                <a:ea typeface="MS PGothic" pitchFamily="34" charset="-128"/>
                <a:cs typeface="+mn-cs"/>
              </a:rPr>
              <a:t>Lao PDR</a:t>
            </a:r>
            <a:r>
              <a:rPr lang="en-US" dirty="0" smtClean="0"/>
              <a:t> </a:t>
            </a:r>
            <a:r>
              <a:rPr lang="en-US" sz="1200" b="0" i="0" u="none" strike="noStrike" kern="1200" dirty="0" smtClean="0">
                <a:solidFill>
                  <a:schemeClr val="tx1"/>
                </a:solidFill>
                <a:effectLst/>
                <a:latin typeface="+mn-lt"/>
                <a:ea typeface="MS PGothic" pitchFamily="34" charset="-128"/>
                <a:cs typeface="+mn-cs"/>
              </a:rPr>
              <a:t>Lithuania</a:t>
            </a:r>
            <a:r>
              <a:rPr lang="en-US" dirty="0" smtClean="0"/>
              <a:t> </a:t>
            </a:r>
            <a:r>
              <a:rPr lang="en-US" sz="1200" b="0" i="0" u="none" strike="noStrike" kern="1200" dirty="0" smtClean="0">
                <a:solidFill>
                  <a:schemeClr val="tx1"/>
                </a:solidFill>
                <a:effectLst/>
                <a:latin typeface="+mn-lt"/>
                <a:ea typeface="MS PGothic" pitchFamily="34" charset="-128"/>
                <a:cs typeface="+mn-cs"/>
              </a:rPr>
              <a:t>Luxembourg</a:t>
            </a:r>
            <a:r>
              <a:rPr lang="en-US" dirty="0" smtClean="0"/>
              <a:t> </a:t>
            </a:r>
            <a:r>
              <a:rPr lang="en-US" sz="1200" b="0" i="0" u="none" strike="noStrike" kern="1200" dirty="0" smtClean="0">
                <a:solidFill>
                  <a:schemeClr val="tx1"/>
                </a:solidFill>
                <a:effectLst/>
                <a:latin typeface="+mn-lt"/>
                <a:ea typeface="MS PGothic" pitchFamily="34" charset="-128"/>
                <a:cs typeface="+mn-cs"/>
              </a:rPr>
              <a:t>Maldives</a:t>
            </a:r>
            <a:r>
              <a:rPr lang="en-US" dirty="0" smtClean="0"/>
              <a:t> </a:t>
            </a:r>
            <a:r>
              <a:rPr lang="en-US" sz="1200" b="0" i="0" u="none" strike="noStrike" kern="1200" dirty="0" smtClean="0">
                <a:solidFill>
                  <a:schemeClr val="tx1"/>
                </a:solidFill>
                <a:effectLst/>
                <a:latin typeface="+mn-lt"/>
                <a:ea typeface="MS PGothic" pitchFamily="34" charset="-128"/>
                <a:cs typeface="+mn-cs"/>
              </a:rPr>
              <a:t>Mali</a:t>
            </a:r>
            <a:r>
              <a:rPr lang="en-US" dirty="0" smtClean="0"/>
              <a:t> </a:t>
            </a:r>
            <a:r>
              <a:rPr lang="en-US" sz="1200" b="0" i="0" u="none" strike="noStrike" kern="1200" dirty="0" smtClean="0">
                <a:solidFill>
                  <a:schemeClr val="tx1"/>
                </a:solidFill>
                <a:effectLst/>
                <a:latin typeface="+mn-lt"/>
                <a:ea typeface="MS PGothic" pitchFamily="34" charset="-128"/>
                <a:cs typeface="+mn-cs"/>
              </a:rPr>
              <a:t>Malta</a:t>
            </a:r>
            <a:r>
              <a:rPr lang="en-US" dirty="0" smtClean="0"/>
              <a:t> </a:t>
            </a:r>
            <a:r>
              <a:rPr lang="en-US" sz="1200" b="0" i="0" u="none" strike="noStrike" kern="1200" dirty="0" smtClean="0">
                <a:solidFill>
                  <a:schemeClr val="tx1"/>
                </a:solidFill>
                <a:effectLst/>
                <a:latin typeface="+mn-lt"/>
                <a:ea typeface="MS PGothic" pitchFamily="34" charset="-128"/>
                <a:cs typeface="+mn-cs"/>
              </a:rPr>
              <a:t>Mauritius</a:t>
            </a:r>
            <a:r>
              <a:rPr lang="en-US" dirty="0" smtClean="0"/>
              <a:t> </a:t>
            </a:r>
            <a:r>
              <a:rPr lang="en-US" sz="1200" b="0" i="0" u="none" strike="noStrike" kern="1200" dirty="0" smtClean="0">
                <a:solidFill>
                  <a:schemeClr val="tx1"/>
                </a:solidFill>
                <a:effectLst/>
                <a:latin typeface="+mn-lt"/>
                <a:ea typeface="MS PGothic" pitchFamily="34" charset="-128"/>
                <a:cs typeface="+mn-cs"/>
              </a:rPr>
              <a:t>Mexico</a:t>
            </a:r>
            <a:r>
              <a:rPr lang="en-US" dirty="0" smtClean="0"/>
              <a:t> </a:t>
            </a:r>
            <a:r>
              <a:rPr lang="en-US" sz="1200" b="0" i="0" u="none" strike="noStrike" kern="1200" dirty="0" smtClean="0">
                <a:solidFill>
                  <a:schemeClr val="tx1"/>
                </a:solidFill>
                <a:effectLst/>
                <a:latin typeface="+mn-lt"/>
                <a:ea typeface="MS PGothic" pitchFamily="34" charset="-128"/>
                <a:cs typeface="+mn-cs"/>
              </a:rPr>
              <a:t>Morocco</a:t>
            </a:r>
            <a:r>
              <a:rPr lang="en-US" dirty="0" smtClean="0"/>
              <a:t> </a:t>
            </a:r>
            <a:r>
              <a:rPr lang="en-US" sz="1200" b="0" i="0" u="none" strike="noStrike" kern="1200" dirty="0" smtClean="0">
                <a:solidFill>
                  <a:schemeClr val="tx1"/>
                </a:solidFill>
                <a:effectLst/>
                <a:latin typeface="+mn-lt"/>
                <a:ea typeface="MS PGothic" pitchFamily="34" charset="-128"/>
                <a:cs typeface="+mn-cs"/>
              </a:rPr>
              <a:t>Mozambique</a:t>
            </a:r>
            <a:r>
              <a:rPr lang="en-US" dirty="0" smtClean="0"/>
              <a:t> </a:t>
            </a:r>
            <a:r>
              <a:rPr lang="en-US" sz="1200" b="0" i="0" u="none" strike="noStrike" kern="1200" dirty="0" smtClean="0">
                <a:solidFill>
                  <a:schemeClr val="tx1"/>
                </a:solidFill>
                <a:effectLst/>
                <a:latin typeface="+mn-lt"/>
                <a:ea typeface="MS PGothic" pitchFamily="34" charset="-128"/>
                <a:cs typeface="+mn-cs"/>
              </a:rPr>
              <a:t>Netherlands</a:t>
            </a:r>
            <a:r>
              <a:rPr lang="en-US" dirty="0" smtClean="0"/>
              <a:t> </a:t>
            </a:r>
            <a:r>
              <a:rPr lang="en-US" sz="1200" b="0" i="0" u="none" strike="noStrike" kern="1200" dirty="0" smtClean="0">
                <a:solidFill>
                  <a:schemeClr val="tx1"/>
                </a:solidFill>
                <a:effectLst/>
                <a:latin typeface="+mn-lt"/>
                <a:ea typeface="MS PGothic" pitchFamily="34" charset="-128"/>
                <a:cs typeface="+mn-cs"/>
              </a:rPr>
              <a:t>Nicaragua</a:t>
            </a:r>
            <a:r>
              <a:rPr lang="en-US" dirty="0" smtClean="0"/>
              <a:t> </a:t>
            </a:r>
            <a:r>
              <a:rPr lang="en-US" sz="1200" b="0" i="0" u="none" strike="noStrike" kern="1200" dirty="0" smtClean="0">
                <a:solidFill>
                  <a:schemeClr val="tx1"/>
                </a:solidFill>
                <a:effectLst/>
                <a:latin typeface="+mn-lt"/>
                <a:ea typeface="MS PGothic" pitchFamily="34" charset="-128"/>
                <a:cs typeface="+mn-cs"/>
              </a:rPr>
              <a:t>Niger</a:t>
            </a:r>
            <a:r>
              <a:rPr lang="en-US" dirty="0" smtClean="0"/>
              <a:t> </a:t>
            </a:r>
            <a:r>
              <a:rPr lang="en-US" sz="1200" b="0" i="0" u="none" strike="noStrike" kern="1200" dirty="0" smtClean="0">
                <a:solidFill>
                  <a:schemeClr val="tx1"/>
                </a:solidFill>
                <a:effectLst/>
                <a:latin typeface="+mn-lt"/>
                <a:ea typeface="MS PGothic" pitchFamily="34" charset="-128"/>
                <a:cs typeface="+mn-cs"/>
              </a:rPr>
              <a:t>Paraguay</a:t>
            </a:r>
            <a:r>
              <a:rPr lang="en-US" dirty="0" smtClean="0"/>
              <a:t> </a:t>
            </a:r>
            <a:r>
              <a:rPr lang="en-US" sz="1200" b="0" i="0" u="none" strike="noStrike" kern="1200" dirty="0" smtClean="0">
                <a:solidFill>
                  <a:schemeClr val="tx1"/>
                </a:solidFill>
                <a:effectLst/>
                <a:latin typeface="+mn-lt"/>
                <a:ea typeface="MS PGothic" pitchFamily="34" charset="-128"/>
                <a:cs typeface="+mn-cs"/>
              </a:rPr>
              <a:t>Peru</a:t>
            </a:r>
            <a:r>
              <a:rPr lang="en-US" dirty="0" smtClean="0"/>
              <a:t> </a:t>
            </a:r>
            <a:r>
              <a:rPr lang="en-US" sz="1200" b="0" i="0" u="none" strike="noStrike" kern="1200" dirty="0" smtClean="0">
                <a:solidFill>
                  <a:schemeClr val="tx1"/>
                </a:solidFill>
                <a:effectLst/>
                <a:latin typeface="+mn-lt"/>
                <a:ea typeface="MS PGothic" pitchFamily="34" charset="-128"/>
                <a:cs typeface="+mn-cs"/>
              </a:rPr>
              <a:t>Philippines</a:t>
            </a:r>
            <a:r>
              <a:rPr lang="en-US" dirty="0" smtClean="0"/>
              <a:t> </a:t>
            </a:r>
            <a:r>
              <a:rPr lang="en-US" sz="1200" b="0" i="0" u="none" strike="noStrike" kern="1200" dirty="0" smtClean="0">
                <a:solidFill>
                  <a:schemeClr val="tx1"/>
                </a:solidFill>
                <a:effectLst/>
                <a:latin typeface="+mn-lt"/>
                <a:ea typeface="MS PGothic" pitchFamily="34" charset="-128"/>
                <a:cs typeface="+mn-cs"/>
              </a:rPr>
              <a:t>Poland</a:t>
            </a:r>
            <a:r>
              <a:rPr lang="en-US" dirty="0" smtClean="0"/>
              <a:t> </a:t>
            </a:r>
            <a:r>
              <a:rPr lang="en-US" sz="1200" b="0" i="0" u="none" strike="noStrike" kern="1200" dirty="0" smtClean="0">
                <a:solidFill>
                  <a:schemeClr val="tx1"/>
                </a:solidFill>
                <a:effectLst/>
                <a:latin typeface="+mn-lt"/>
                <a:ea typeface="MS PGothic" pitchFamily="34" charset="-128"/>
                <a:cs typeface="+mn-cs"/>
              </a:rPr>
              <a:t>Romania</a:t>
            </a:r>
            <a:r>
              <a:rPr lang="en-US" dirty="0" smtClean="0"/>
              <a:t> </a:t>
            </a:r>
            <a:r>
              <a:rPr lang="en-US" sz="1200" b="0" i="0" u="none" strike="noStrike" kern="1200" dirty="0" smtClean="0">
                <a:solidFill>
                  <a:schemeClr val="tx1"/>
                </a:solidFill>
                <a:effectLst/>
                <a:latin typeface="+mn-lt"/>
                <a:ea typeface="MS PGothic" pitchFamily="34" charset="-128"/>
                <a:cs typeface="+mn-cs"/>
              </a:rPr>
              <a:t>Rwanda</a:t>
            </a:r>
            <a:r>
              <a:rPr lang="en-US" dirty="0" smtClean="0"/>
              <a:t> </a:t>
            </a:r>
            <a:r>
              <a:rPr lang="en-US" sz="1200" b="0" i="0" u="none" strike="noStrike" kern="1200" dirty="0" smtClean="0">
                <a:solidFill>
                  <a:schemeClr val="tx1"/>
                </a:solidFill>
                <a:effectLst/>
                <a:latin typeface="+mn-lt"/>
                <a:ea typeface="MS PGothic" pitchFamily="34" charset="-128"/>
                <a:cs typeface="+mn-cs"/>
              </a:rPr>
              <a:t>Saudi Arabia</a:t>
            </a:r>
            <a:r>
              <a:rPr lang="en-US" dirty="0" smtClean="0"/>
              <a:t> </a:t>
            </a:r>
            <a:r>
              <a:rPr lang="en-US" sz="1200" b="0" i="0" u="none" strike="noStrike" kern="1200" dirty="0" smtClean="0">
                <a:solidFill>
                  <a:schemeClr val="tx1"/>
                </a:solidFill>
                <a:effectLst/>
                <a:latin typeface="+mn-lt"/>
                <a:ea typeface="MS PGothic" pitchFamily="34" charset="-128"/>
                <a:cs typeface="+mn-cs"/>
              </a:rPr>
              <a:t>Senegal</a:t>
            </a:r>
            <a:r>
              <a:rPr lang="en-US" dirty="0" smtClean="0"/>
              <a:t> </a:t>
            </a:r>
            <a:r>
              <a:rPr lang="en-US" sz="1200" b="0" i="0" u="none" strike="noStrike" kern="1200" dirty="0" smtClean="0">
                <a:solidFill>
                  <a:schemeClr val="tx1"/>
                </a:solidFill>
                <a:effectLst/>
                <a:latin typeface="+mn-lt"/>
                <a:ea typeface="MS PGothic" pitchFamily="34" charset="-128"/>
                <a:cs typeface="+mn-cs"/>
              </a:rPr>
              <a:t>Singapore</a:t>
            </a:r>
            <a:r>
              <a:rPr lang="en-US" dirty="0" smtClean="0"/>
              <a:t> </a:t>
            </a:r>
            <a:r>
              <a:rPr lang="en-US" sz="1200" b="0" i="0" u="none" strike="noStrike" kern="1200" dirty="0" smtClean="0">
                <a:solidFill>
                  <a:schemeClr val="tx1"/>
                </a:solidFill>
                <a:effectLst/>
                <a:latin typeface="+mn-lt"/>
                <a:ea typeface="MS PGothic" pitchFamily="34" charset="-128"/>
                <a:cs typeface="+mn-cs"/>
              </a:rPr>
              <a:t>Slovenia</a:t>
            </a:r>
            <a:r>
              <a:rPr lang="en-US" dirty="0" smtClean="0"/>
              <a:t> </a:t>
            </a:r>
            <a:r>
              <a:rPr lang="en-US" sz="1200" b="0" i="0" u="none" strike="noStrike" kern="1200" dirty="0" smtClean="0">
                <a:solidFill>
                  <a:schemeClr val="tx1"/>
                </a:solidFill>
                <a:effectLst/>
                <a:latin typeface="+mn-lt"/>
                <a:ea typeface="MS PGothic" pitchFamily="34" charset="-128"/>
                <a:cs typeface="+mn-cs"/>
              </a:rPr>
              <a:t>South Africa</a:t>
            </a:r>
            <a:r>
              <a:rPr lang="en-US" dirty="0" smtClean="0"/>
              <a:t> </a:t>
            </a:r>
            <a:r>
              <a:rPr lang="en-US" sz="1200" b="0" i="0" u="none" strike="noStrike" kern="1200" dirty="0" smtClean="0">
                <a:solidFill>
                  <a:schemeClr val="tx1"/>
                </a:solidFill>
                <a:effectLst/>
                <a:latin typeface="+mn-lt"/>
                <a:ea typeface="MS PGothic" pitchFamily="34" charset="-128"/>
                <a:cs typeface="+mn-cs"/>
              </a:rPr>
              <a:t>Spain</a:t>
            </a:r>
            <a:r>
              <a:rPr lang="en-US" dirty="0" smtClean="0"/>
              <a:t> </a:t>
            </a:r>
            <a:r>
              <a:rPr lang="en-US" sz="1200" b="0" i="0" u="none" strike="noStrike" kern="1200" dirty="0" smtClean="0">
                <a:solidFill>
                  <a:schemeClr val="tx1"/>
                </a:solidFill>
                <a:effectLst/>
                <a:latin typeface="+mn-lt"/>
                <a:ea typeface="MS PGothic" pitchFamily="34" charset="-128"/>
                <a:cs typeface="+mn-cs"/>
              </a:rPr>
              <a:t>Taiwan, China</a:t>
            </a:r>
            <a:r>
              <a:rPr lang="en-US" dirty="0" smtClean="0"/>
              <a:t> </a:t>
            </a:r>
            <a:r>
              <a:rPr lang="en-US" sz="1200" b="0" i="0" u="none" strike="noStrike" kern="1200" dirty="0" smtClean="0">
                <a:solidFill>
                  <a:schemeClr val="tx1"/>
                </a:solidFill>
                <a:effectLst/>
                <a:latin typeface="+mn-lt"/>
                <a:ea typeface="MS PGothic" pitchFamily="34" charset="-128"/>
                <a:cs typeface="+mn-cs"/>
              </a:rPr>
              <a:t>Tanzania</a:t>
            </a:r>
            <a:r>
              <a:rPr lang="en-US" dirty="0" smtClean="0"/>
              <a:t> </a:t>
            </a:r>
            <a:r>
              <a:rPr lang="en-US" sz="1200" b="0" i="0" u="none" strike="noStrike" kern="1200" dirty="0" smtClean="0">
                <a:solidFill>
                  <a:schemeClr val="tx1"/>
                </a:solidFill>
                <a:effectLst/>
                <a:latin typeface="+mn-lt"/>
                <a:ea typeface="MS PGothic" pitchFamily="34" charset="-128"/>
                <a:cs typeface="+mn-cs"/>
              </a:rPr>
              <a:t>Timor-Leste</a:t>
            </a:r>
            <a:r>
              <a:rPr lang="en-US" dirty="0" smtClean="0"/>
              <a:t> </a:t>
            </a:r>
            <a:r>
              <a:rPr lang="en-US" sz="1200" b="0" i="0" u="none" strike="noStrike" kern="1200" dirty="0" smtClean="0">
                <a:solidFill>
                  <a:schemeClr val="tx1"/>
                </a:solidFill>
                <a:effectLst/>
                <a:latin typeface="+mn-lt"/>
                <a:ea typeface="MS PGothic" pitchFamily="34" charset="-128"/>
                <a:cs typeface="+mn-cs"/>
              </a:rPr>
              <a:t>Togo</a:t>
            </a:r>
            <a:r>
              <a:rPr lang="en-US" dirty="0" smtClean="0"/>
              <a:t> </a:t>
            </a:r>
            <a:r>
              <a:rPr lang="en-US" sz="1200" b="0" i="0" u="none" strike="noStrike" kern="1200" dirty="0" smtClean="0">
                <a:solidFill>
                  <a:schemeClr val="tx1"/>
                </a:solidFill>
                <a:effectLst/>
                <a:latin typeface="+mn-lt"/>
                <a:ea typeface="MS PGothic" pitchFamily="34" charset="-128"/>
                <a:cs typeface="+mn-cs"/>
              </a:rPr>
              <a:t>Tunisia</a:t>
            </a:r>
            <a:r>
              <a:rPr lang="en-US" dirty="0" smtClean="0"/>
              <a:t> </a:t>
            </a:r>
            <a:r>
              <a:rPr lang="en-US" sz="1200" b="0" i="0" u="none" strike="noStrike" kern="1200" dirty="0" smtClean="0">
                <a:solidFill>
                  <a:schemeClr val="tx1"/>
                </a:solidFill>
                <a:effectLst/>
                <a:latin typeface="+mn-lt"/>
                <a:ea typeface="MS PGothic" pitchFamily="34" charset="-128"/>
                <a:cs typeface="+mn-cs"/>
              </a:rPr>
              <a:t>Uganda</a:t>
            </a:r>
            <a:r>
              <a:rPr lang="en-US" dirty="0" smtClean="0"/>
              <a:t> </a:t>
            </a:r>
            <a:r>
              <a:rPr lang="en-US" sz="1200" b="0" i="0" u="none" strike="noStrike" kern="1200" dirty="0" smtClean="0">
                <a:solidFill>
                  <a:schemeClr val="tx1"/>
                </a:solidFill>
                <a:effectLst/>
                <a:latin typeface="+mn-lt"/>
                <a:ea typeface="MS PGothic" pitchFamily="34" charset="-128"/>
                <a:cs typeface="+mn-cs"/>
              </a:rPr>
              <a:t>Uruguay</a:t>
            </a:r>
            <a:r>
              <a:rPr lang="en-US" dirty="0" smtClean="0"/>
              <a:t> </a:t>
            </a:r>
            <a:r>
              <a:rPr lang="en-US" sz="1200" b="0" i="0" u="none" strike="noStrike" kern="1200" dirty="0" smtClean="0">
                <a:solidFill>
                  <a:schemeClr val="tx1"/>
                </a:solidFill>
                <a:effectLst/>
                <a:latin typeface="+mn-lt"/>
                <a:ea typeface="MS PGothic" pitchFamily="34" charset="-128"/>
                <a:cs typeface="+mn-cs"/>
              </a:rPr>
              <a:t>Venezuela, RB</a:t>
            </a:r>
            <a:r>
              <a:rPr lang="en-US" dirty="0" smtClean="0"/>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S PGothic" pitchFamily="34" charset="-128"/>
              <a:cs typeface="+mn-cs"/>
            </a:endParaRPr>
          </a:p>
          <a:p>
            <a:pPr marL="0" marR="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1" u="sng" kern="1200" baseline="0" dirty="0" smtClean="0">
                <a:solidFill>
                  <a:schemeClr val="tx1"/>
                </a:solidFill>
                <a:effectLst/>
                <a:latin typeface="+mn-lt"/>
                <a:ea typeface="MS PGothic" pitchFamily="34" charset="-128"/>
                <a:cs typeface="+mn-cs"/>
              </a:rPr>
              <a:t>Fathers receive less than 100% wages in 11 economies that establish paid paternity leave, but note this is because a formula applies under WBL methodology:*</a:t>
            </a:r>
          </a:p>
          <a:p>
            <a:pPr marL="0" marR="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S PGothic" pitchFamily="34" charset="-128"/>
                <a:cs typeface="+mn-cs"/>
              </a:rPr>
              <a:t>United Kingdom Iceland Denmark Sweden Finland Myanmar France Belgium Hong Kong SAR, China Latvia Bulgaria</a:t>
            </a:r>
            <a:endParaRPr lang="en-US" sz="1200" kern="1200" baseline="0" dirty="0" smtClean="0">
              <a:solidFill>
                <a:schemeClr val="tx1"/>
              </a:solidFill>
              <a:effectLst/>
              <a:latin typeface="+mn-lt"/>
              <a:ea typeface="MS PGothic" pitchFamily="34" charset="-128"/>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S PGothic" pitchFamily="34" charset="-128"/>
                <a:cs typeface="+mn-cs"/>
              </a:rPr>
              <a:t>If the law sets a maximum amount of maternity benefits that can be paid or does not stipulate an exact percentage, it is assumed that the woman earns the equivalent of the average value-added per worker. Average value-added per worker is the ratio of an economy's GNI per capita to the working-age population as a percentage of the total population.</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A6CDCBE-D0EA-4274-832B-1E8D7F539B12}" type="slidenum">
              <a:rPr lang="en-US" smtClean="0"/>
              <a:pPr/>
              <a:t>12</a:t>
            </a:fld>
            <a:endParaRPr lang="en-US"/>
          </a:p>
        </p:txBody>
      </p:sp>
    </p:spTree>
    <p:extLst>
      <p:ext uri="{BB962C8B-B14F-4D97-AF65-F5344CB8AC3E}">
        <p14:creationId xmlns:p14="http://schemas.microsoft.com/office/powerpoint/2010/main" val="1016913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1405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a:solidFill>
                <a:schemeClr val="tx1"/>
              </a:solidFill>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48777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3321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CDCBE-D0EA-4274-832B-1E8D7F539B12}" type="slidenum">
              <a:rPr lang="en-US" smtClean="0"/>
              <a:pPr/>
              <a:t>16</a:t>
            </a:fld>
            <a:endParaRPr lang="en-US"/>
          </a:p>
        </p:txBody>
      </p:sp>
    </p:spTree>
    <p:extLst>
      <p:ext uri="{BB962C8B-B14F-4D97-AF65-F5344CB8AC3E}">
        <p14:creationId xmlns:p14="http://schemas.microsoft.com/office/powerpoint/2010/main" val="2762003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CDCBE-D0EA-4274-832B-1E8D7F539B12}" type="slidenum">
              <a:rPr lang="en-US" smtClean="0"/>
              <a:pPr/>
              <a:t>17</a:t>
            </a:fld>
            <a:endParaRPr lang="en-US"/>
          </a:p>
        </p:txBody>
      </p:sp>
    </p:spTree>
    <p:extLst>
      <p:ext uri="{BB962C8B-B14F-4D97-AF65-F5344CB8AC3E}">
        <p14:creationId xmlns:p14="http://schemas.microsoft.com/office/powerpoint/2010/main" val="1605313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it matters?</a:t>
            </a:r>
          </a:p>
          <a:p>
            <a:r>
              <a:rPr lang="en-US" sz="1300" dirty="0"/>
              <a:t>Equal access to business opportunities is important given that </a:t>
            </a:r>
            <a:r>
              <a:rPr lang="en-US" sz="1300" b="1" dirty="0">
                <a:solidFill>
                  <a:schemeClr val="accent1"/>
                </a:solidFill>
              </a:rPr>
              <a:t>around half of the world’s population is female</a:t>
            </a:r>
            <a:r>
              <a:rPr lang="en-US" sz="1300" dirty="0"/>
              <a:t>.</a:t>
            </a:r>
          </a:p>
          <a:p>
            <a:endParaRPr lang="en-US" sz="1300" dirty="0"/>
          </a:p>
          <a:p>
            <a:r>
              <a:rPr lang="en-US" sz="1300" b="1" dirty="0"/>
              <a:t>Starting a Business</a:t>
            </a:r>
            <a:endParaRPr lang="en-US" sz="1300" dirty="0"/>
          </a:p>
          <a:p>
            <a:pPr lvl="0"/>
            <a:r>
              <a:rPr lang="en-US" sz="1700" dirty="0"/>
              <a:t>Two types of local liability companies are considered under the Starting a Business methodology. They are identical in all aspects, except that one company is owned by </a:t>
            </a:r>
            <a:r>
              <a:rPr lang="en-US" sz="1700" dirty="0">
                <a:solidFill>
                  <a:schemeClr val="accent3"/>
                </a:solidFill>
              </a:rPr>
              <a:t>5 married women </a:t>
            </a:r>
            <a:r>
              <a:rPr lang="en-US" sz="1700" dirty="0"/>
              <a:t>and the other by </a:t>
            </a:r>
            <a:r>
              <a:rPr lang="en-US" sz="1700" dirty="0">
                <a:solidFill>
                  <a:schemeClr val="accent1"/>
                </a:solidFill>
              </a:rPr>
              <a:t>5 married men</a:t>
            </a:r>
            <a:r>
              <a:rPr lang="en-US" sz="1700" dirty="0"/>
              <a:t>. </a:t>
            </a:r>
          </a:p>
          <a:p>
            <a:pPr lvl="0"/>
            <a:endParaRPr lang="en-US" sz="1700" dirty="0"/>
          </a:p>
          <a:p>
            <a:pPr lvl="0"/>
            <a:r>
              <a:rPr lang="en-US" sz="1700" dirty="0"/>
              <a:t>The distance to frontier score for each indicator (procedures, time, cost) represents </a:t>
            </a:r>
            <a:r>
              <a:rPr lang="en-US" sz="1700" dirty="0">
                <a:solidFill>
                  <a:schemeClr val="accent4"/>
                </a:solidFill>
              </a:rPr>
              <a:t>the average of the scores </a:t>
            </a:r>
            <a:r>
              <a:rPr lang="en-US" sz="1700" dirty="0"/>
              <a:t>obtained for each of the scenarios.</a:t>
            </a:r>
            <a:endParaRPr lang="en-US" sz="1700" dirty="0">
              <a:solidFill>
                <a:srgbClr val="021F43"/>
              </a:solidFill>
            </a:endParaRPr>
          </a:p>
          <a:p>
            <a:pPr>
              <a:buFont typeface="Wingdings" panose="05000000000000000000" pitchFamily="2" charset="2"/>
              <a:buNone/>
            </a:pPr>
            <a:endParaRPr lang="en-US" sz="1700" dirty="0">
              <a:solidFill>
                <a:srgbClr val="021F43"/>
              </a:solidFill>
            </a:endParaRPr>
          </a:p>
          <a:p>
            <a:pPr>
              <a:buFont typeface="Wingdings" panose="05000000000000000000" pitchFamily="2" charset="2"/>
              <a:buNone/>
            </a:pPr>
            <a:r>
              <a:rPr lang="en-US" sz="1700" dirty="0">
                <a:solidFill>
                  <a:srgbClr val="021F43"/>
                </a:solidFill>
              </a:rPr>
              <a:t>Documents or permission required </a:t>
            </a:r>
            <a:r>
              <a:rPr lang="en-US" sz="1700" dirty="0">
                <a:solidFill>
                  <a:schemeClr val="accent3"/>
                </a:solidFill>
              </a:rPr>
              <a:t>by only one gender </a:t>
            </a:r>
            <a:r>
              <a:rPr lang="en-US" sz="1700" dirty="0">
                <a:solidFill>
                  <a:srgbClr val="021F43"/>
                </a:solidFill>
              </a:rPr>
              <a:t>for:</a:t>
            </a:r>
          </a:p>
          <a:p>
            <a:pPr lvl="0">
              <a:buFont typeface="Wingdings" panose="05000000000000000000" pitchFamily="2" charset="2"/>
              <a:buChar char="ü"/>
            </a:pPr>
            <a:r>
              <a:rPr lang="en-US" sz="1700" dirty="0">
                <a:solidFill>
                  <a:srgbClr val="021F43"/>
                </a:solidFill>
                <a:cs typeface="Andes" panose="02000000000000000000" pitchFamily="50" charset="0"/>
              </a:rPr>
              <a:t>Company registration</a:t>
            </a:r>
          </a:p>
          <a:p>
            <a:pPr lvl="0">
              <a:buFont typeface="Wingdings" panose="05000000000000000000" pitchFamily="2" charset="2"/>
              <a:buChar char="ü"/>
            </a:pPr>
            <a:r>
              <a:rPr lang="en-US" sz="1700" dirty="0">
                <a:solidFill>
                  <a:srgbClr val="021F43"/>
                </a:solidFill>
                <a:cs typeface="Andes" panose="02000000000000000000" pitchFamily="50" charset="0"/>
              </a:rPr>
              <a:t>Obtaining a national ID card</a:t>
            </a:r>
          </a:p>
          <a:p>
            <a:pPr lvl="0">
              <a:buFont typeface="Wingdings" panose="05000000000000000000" pitchFamily="2" charset="2"/>
              <a:buChar char="ü"/>
            </a:pPr>
            <a:r>
              <a:rPr lang="en-US" sz="1700" dirty="0">
                <a:solidFill>
                  <a:srgbClr val="021F43"/>
                </a:solidFill>
                <a:cs typeface="Andes" panose="02000000000000000000" pitchFamily="50" charset="0"/>
              </a:rPr>
              <a:t>Opening a bank account</a:t>
            </a:r>
          </a:p>
          <a:p>
            <a:pPr>
              <a:buFont typeface="Wingdings" panose="05000000000000000000" pitchFamily="2" charset="2"/>
              <a:buChar char="v"/>
            </a:pPr>
            <a:endParaRPr lang="en-US" sz="1700" dirty="0">
              <a:solidFill>
                <a:srgbClr val="021F43"/>
              </a:solidFill>
            </a:endParaRPr>
          </a:p>
          <a:p>
            <a:pPr>
              <a:buFont typeface="Wingdings" panose="05000000000000000000" pitchFamily="2" charset="2"/>
              <a:buNone/>
            </a:pPr>
            <a:r>
              <a:rPr lang="en-US" sz="1700" dirty="0">
                <a:solidFill>
                  <a:srgbClr val="021F43"/>
                </a:solidFill>
              </a:rPr>
              <a:t>Approval from spouses to </a:t>
            </a:r>
            <a:r>
              <a:rPr lang="en-US" sz="1700" dirty="0">
                <a:solidFill>
                  <a:schemeClr val="accent3"/>
                </a:solidFill>
              </a:rPr>
              <a:t>own a business </a:t>
            </a:r>
            <a:r>
              <a:rPr lang="en-US" sz="1700" dirty="0"/>
              <a:t>or</a:t>
            </a:r>
            <a:r>
              <a:rPr lang="en-US" sz="1700" dirty="0">
                <a:solidFill>
                  <a:schemeClr val="accent3"/>
                </a:solidFill>
              </a:rPr>
              <a:t> leave the home </a:t>
            </a:r>
            <a:r>
              <a:rPr lang="en-US" sz="1700" dirty="0">
                <a:solidFill>
                  <a:srgbClr val="021F43"/>
                </a:solidFill>
              </a:rPr>
              <a:t>are considered a procedure if required by law or if by failing to obtain it the person will suffer consequences under the law (e.g., loss of right to financial maintenance).</a:t>
            </a:r>
          </a:p>
          <a:p>
            <a:endParaRPr lang="en-US" sz="1300" b="1" dirty="0"/>
          </a:p>
          <a:p>
            <a:r>
              <a:rPr lang="en-US" sz="1300" b="1" dirty="0"/>
              <a:t>Registering property</a:t>
            </a:r>
          </a:p>
          <a:p>
            <a:pPr defTabSz="479649">
              <a:defRPr/>
            </a:pPr>
            <a:r>
              <a:rPr lang="en-US" sz="1300" dirty="0"/>
              <a:t>Equal access to property rights allows to integrate women more rapidly into the workforce, and facilitates women to become entrepreneurs. For instance, property can be used to access finance.</a:t>
            </a:r>
          </a:p>
          <a:p>
            <a:endParaRPr lang="en-US" sz="1300" dirty="0"/>
          </a:p>
          <a:p>
            <a:pPr defTabSz="479649">
              <a:defRPr/>
            </a:pPr>
            <a:r>
              <a:rPr lang="en-US" sz="1300" dirty="0"/>
              <a:t>A new component (“</a:t>
            </a:r>
            <a:r>
              <a:rPr lang="en-US" sz="1300" dirty="0">
                <a:solidFill>
                  <a:prstClr val="white"/>
                </a:solidFill>
              </a:rPr>
              <a:t>Equal access to property rights”) </a:t>
            </a:r>
            <a:r>
              <a:rPr lang="en-US" sz="1300" dirty="0"/>
              <a:t>was added to the </a:t>
            </a:r>
            <a:r>
              <a:rPr lang="en-US" sz="1300" dirty="0">
                <a:solidFill>
                  <a:schemeClr val="accent3"/>
                </a:solidFill>
              </a:rPr>
              <a:t>Quality of land administration index. It covers two questions:</a:t>
            </a:r>
          </a:p>
          <a:p>
            <a:pPr marL="119912" lvl="1" indent="-119912" defTabSz="652855">
              <a:lnSpc>
                <a:spcPct val="90000"/>
              </a:lnSpc>
              <a:spcAft>
                <a:spcPct val="15000"/>
              </a:spcAft>
              <a:buFontTx/>
              <a:buChar char="••"/>
            </a:pPr>
            <a:r>
              <a:rPr lang="en-US" sz="1300" dirty="0">
                <a:solidFill>
                  <a:srgbClr val="021F43">
                    <a:hueOff val="0"/>
                    <a:satOff val="0"/>
                    <a:lumOff val="0"/>
                    <a:alphaOff val="0"/>
                  </a:srgbClr>
                </a:solidFill>
              </a:rPr>
              <a:t>Unequal ownership rights to property between </a:t>
            </a:r>
            <a:r>
              <a:rPr lang="en-US" sz="1300" b="1" dirty="0">
                <a:solidFill>
                  <a:schemeClr val="accent3"/>
                </a:solidFill>
              </a:rPr>
              <a:t>unmarried</a:t>
            </a:r>
            <a:r>
              <a:rPr lang="en-US" sz="1300" dirty="0">
                <a:solidFill>
                  <a:srgbClr val="021F43">
                    <a:hueOff val="0"/>
                    <a:satOff val="0"/>
                    <a:lumOff val="0"/>
                    <a:alphaOff val="0"/>
                  </a:srgbClr>
                </a:solidFill>
              </a:rPr>
              <a:t> men and women</a:t>
            </a:r>
          </a:p>
          <a:p>
            <a:pPr marL="119912" lvl="1" indent="-119912" defTabSz="652855">
              <a:lnSpc>
                <a:spcPct val="90000"/>
              </a:lnSpc>
              <a:spcAft>
                <a:spcPct val="15000"/>
              </a:spcAft>
              <a:buFontTx/>
              <a:buChar char="••"/>
            </a:pPr>
            <a:r>
              <a:rPr lang="en-US" sz="1300" dirty="0">
                <a:solidFill>
                  <a:srgbClr val="021F43">
                    <a:hueOff val="0"/>
                    <a:satOff val="0"/>
                    <a:lumOff val="0"/>
                    <a:alphaOff val="0"/>
                  </a:srgbClr>
                </a:solidFill>
              </a:rPr>
              <a:t>Unequal ownership rights to property between </a:t>
            </a:r>
            <a:r>
              <a:rPr lang="en-US" sz="1300" b="1" dirty="0">
                <a:solidFill>
                  <a:schemeClr val="accent3"/>
                </a:solidFill>
              </a:rPr>
              <a:t>married</a:t>
            </a:r>
            <a:r>
              <a:rPr lang="en-US" sz="1300" dirty="0">
                <a:solidFill>
                  <a:srgbClr val="021F43">
                    <a:hueOff val="0"/>
                    <a:satOff val="0"/>
                    <a:lumOff val="0"/>
                    <a:alphaOff val="0"/>
                  </a:srgbClr>
                </a:solidFill>
              </a:rPr>
              <a:t> men and women</a:t>
            </a:r>
          </a:p>
          <a:p>
            <a:pPr defTabSz="479649">
              <a:defRPr/>
            </a:pPr>
            <a:endParaRPr lang="en-US" sz="1300" dirty="0"/>
          </a:p>
          <a:p>
            <a:pPr defTabSz="479649">
              <a:defRPr/>
            </a:pPr>
            <a:r>
              <a:rPr lang="en-US" b="0" kern="0" dirty="0">
                <a:solidFill>
                  <a:srgbClr val="00ADE4"/>
                </a:solidFill>
              </a:rPr>
              <a:t>Restrictions</a:t>
            </a:r>
            <a:r>
              <a:rPr lang="en-US" b="0" kern="0" dirty="0">
                <a:solidFill>
                  <a:srgbClr val="002345"/>
                </a:solidFill>
              </a:rPr>
              <a:t> on equal access to property rights are measured by </a:t>
            </a:r>
            <a:r>
              <a:rPr lang="en-US" b="0" kern="0" dirty="0">
                <a:solidFill>
                  <a:srgbClr val="00ADE4"/>
                </a:solidFill>
              </a:rPr>
              <a:t>subtracting</a:t>
            </a:r>
            <a:r>
              <a:rPr lang="en-US" b="0" kern="0" dirty="0">
                <a:solidFill>
                  <a:srgbClr val="002345"/>
                </a:solidFill>
              </a:rPr>
              <a:t> up to 2 points (one point per question) from the quality of the land administration score.</a:t>
            </a:r>
          </a:p>
          <a:p>
            <a:pPr defTabSz="479649">
              <a:defRPr/>
            </a:pPr>
            <a:endParaRPr lang="en-US" sz="1300" kern="0" dirty="0">
              <a:solidFill>
                <a:srgbClr val="002345"/>
              </a:solidFill>
            </a:endParaRPr>
          </a:p>
          <a:p>
            <a:pPr defTabSz="479649">
              <a:defRPr/>
            </a:pPr>
            <a:r>
              <a:rPr lang="en-US" sz="1300" b="1" kern="0" dirty="0">
                <a:solidFill>
                  <a:srgbClr val="002345"/>
                </a:solidFill>
              </a:rPr>
              <a:t>Enforcing contracts</a:t>
            </a:r>
            <a:endParaRPr lang="en-US" sz="1300" kern="0" dirty="0">
              <a:solidFill>
                <a:srgbClr val="002345"/>
              </a:solidFill>
            </a:endParaRPr>
          </a:p>
          <a:p>
            <a:pPr defTabSz="479649">
              <a:defRPr/>
            </a:pPr>
            <a:r>
              <a:rPr lang="en-US" sz="1300" kern="0" dirty="0">
                <a:solidFill>
                  <a:srgbClr val="002345"/>
                </a:solidFill>
              </a:rPr>
              <a:t>A question was added under the “</a:t>
            </a:r>
            <a:r>
              <a:rPr lang="en-US" sz="1300" dirty="0">
                <a:solidFill>
                  <a:prstClr val="white"/>
                </a:solidFill>
              </a:rPr>
              <a:t>Court structure and proceedings” component of the </a:t>
            </a:r>
            <a:r>
              <a:rPr lang="en-US" sz="1300" dirty="0">
                <a:solidFill>
                  <a:schemeClr val="accent3"/>
                </a:solidFill>
              </a:rPr>
              <a:t>Quality of Judicial Processes index. This new question measures whether testimonies rendered by men and women have the same evidentiary weight in court.</a:t>
            </a:r>
          </a:p>
          <a:p>
            <a:pPr defTabSz="479649">
              <a:defRPr/>
            </a:pPr>
            <a:endParaRPr lang="en-US" sz="1300" dirty="0">
              <a:solidFill>
                <a:schemeClr val="accent3"/>
              </a:solidFill>
            </a:endParaRPr>
          </a:p>
          <a:p>
            <a:pPr defTabSz="479649">
              <a:defRPr/>
            </a:pPr>
            <a:r>
              <a:rPr lang="en-US" sz="1300" kern="0" dirty="0">
                <a:solidFill>
                  <a:srgbClr val="00ADE4"/>
                </a:solidFill>
              </a:rPr>
              <a:t>Restrictions</a:t>
            </a:r>
            <a:r>
              <a:rPr lang="en-US" sz="1300" kern="0" dirty="0">
                <a:solidFill>
                  <a:srgbClr val="002345"/>
                </a:solidFill>
              </a:rPr>
              <a:t> on equal testimony are measured by </a:t>
            </a:r>
            <a:r>
              <a:rPr lang="en-US" sz="1300" kern="0" dirty="0">
                <a:solidFill>
                  <a:schemeClr val="accent1"/>
                </a:solidFill>
              </a:rPr>
              <a:t>subtracting</a:t>
            </a:r>
            <a:r>
              <a:rPr lang="en-US" sz="1300" kern="0" dirty="0"/>
              <a:t> 1 point from the Court structure and proceedings score</a:t>
            </a:r>
            <a:r>
              <a:rPr lang="en-US" sz="1300" kern="0" dirty="0">
                <a:solidFill>
                  <a:srgbClr val="002345"/>
                </a:solidFill>
              </a:rPr>
              <a:t>.</a:t>
            </a:r>
            <a:endParaRPr lang="en-US" sz="1300" kern="0" dirty="0">
              <a:solidFill>
                <a:schemeClr val="accent3"/>
              </a:solidFill>
            </a:endParaRPr>
          </a:p>
          <a:p>
            <a:pPr defTabSz="479649">
              <a:defRPr/>
            </a:pPr>
            <a:endParaRPr lang="en-US" sz="1300" dirty="0"/>
          </a:p>
          <a:p>
            <a:pPr defTabSz="479649">
              <a:defRPr/>
            </a:pPr>
            <a:endParaRPr lang="en-US" sz="1300" dirty="0">
              <a:solidFill>
                <a:prstClr val="white"/>
              </a:solidFill>
            </a:endParaRPr>
          </a:p>
        </p:txBody>
      </p:sp>
    </p:spTree>
    <p:extLst>
      <p:ext uri="{BB962C8B-B14F-4D97-AF65-F5344CB8AC3E}">
        <p14:creationId xmlns:p14="http://schemas.microsoft.com/office/powerpoint/2010/main" val="2378469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gender disparities it is intended any occasion when different rules apply for women. For example, to start a business in Saudi Arabia, a married women is required to undertake</a:t>
            </a:r>
            <a:r>
              <a:rPr lang="en-US" baseline="0" dirty="0"/>
              <a:t> 3 additional procedures compared to men: (1) Obtain husband's national identification card for national identification card, (2) Hire a driver and obtain husband's permission to leave the house. (3) Hire a man to manage the business. These are counted as 3 separate disparities for the purpose of this slide, although they are all captured by the same indicator set – Starting a Business. </a:t>
            </a:r>
          </a:p>
          <a:p>
            <a:endParaRPr lang="en-US" dirty="0"/>
          </a:p>
        </p:txBody>
      </p:sp>
    </p:spTree>
    <p:extLst>
      <p:ext uri="{BB962C8B-B14F-4D97-AF65-F5344CB8AC3E}">
        <p14:creationId xmlns:p14="http://schemas.microsoft.com/office/powerpoint/2010/main" val="391040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6183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CDCBE-D0EA-4274-832B-1E8D7F539B12}" type="slidenum">
              <a:rPr lang="en-US" smtClean="0"/>
              <a:pPr/>
              <a:t>20</a:t>
            </a:fld>
            <a:endParaRPr lang="en-US"/>
          </a:p>
        </p:txBody>
      </p:sp>
    </p:spTree>
    <p:extLst>
      <p:ext uri="{BB962C8B-B14F-4D97-AF65-F5344CB8AC3E}">
        <p14:creationId xmlns:p14="http://schemas.microsoft.com/office/powerpoint/2010/main" val="1442944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80740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6432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4966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8309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4948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latin typeface="Arial" pitchFamily="34" charset="0"/>
              </a:rPr>
              <a:t>In the </a:t>
            </a:r>
            <a:r>
              <a:rPr lang="en-US" b="1" dirty="0" smtClean="0">
                <a:latin typeface="Arial" pitchFamily="34" charset="0"/>
              </a:rPr>
              <a:t>Middle East and North Africa</a:t>
            </a:r>
            <a:r>
              <a:rPr lang="en-US" dirty="0" smtClean="0">
                <a:latin typeface="Arial" pitchFamily="34" charset="0"/>
              </a:rPr>
              <a:t>, participation gaps in female entrepreneurship and labor force participation rates relative to that of men accounts for a total income loss of 27%.</a:t>
            </a:r>
          </a:p>
          <a:p>
            <a:pPr marL="285750" indent="-285750">
              <a:buFont typeface="Arial" panose="020B0604020202020204" pitchFamily="34" charset="0"/>
              <a:buChar char="•"/>
            </a:pPr>
            <a:r>
              <a:rPr lang="en-US" dirty="0" smtClean="0">
                <a:latin typeface="Arial" pitchFamily="34" charset="0"/>
              </a:rPr>
              <a:t>In </a:t>
            </a:r>
            <a:r>
              <a:rPr lang="en-US" b="1" dirty="0" smtClean="0">
                <a:latin typeface="Arial" pitchFamily="34" charset="0"/>
              </a:rPr>
              <a:t>South Asia</a:t>
            </a:r>
            <a:r>
              <a:rPr lang="en-US" dirty="0" smtClean="0">
                <a:latin typeface="Arial" pitchFamily="34" charset="0"/>
              </a:rPr>
              <a:t>, the resulting income loss due to gender gaps in 19%.</a:t>
            </a:r>
          </a:p>
          <a:p>
            <a:pPr marL="285750" indent="-285750">
              <a:buFont typeface="Arial" panose="020B0604020202020204" pitchFamily="34" charset="0"/>
              <a:buChar char="•"/>
            </a:pPr>
            <a:r>
              <a:rPr lang="en-US" dirty="0" smtClean="0">
                <a:latin typeface="Arial" pitchFamily="34" charset="0"/>
              </a:rPr>
              <a:t>In </a:t>
            </a:r>
            <a:r>
              <a:rPr lang="en-US" b="1" dirty="0" smtClean="0">
                <a:latin typeface="Arial" pitchFamily="34" charset="0"/>
              </a:rPr>
              <a:t>Latin America and the Caribbean </a:t>
            </a:r>
            <a:r>
              <a:rPr lang="en-US" dirty="0" smtClean="0">
                <a:latin typeface="Arial" pitchFamily="34" charset="0"/>
              </a:rPr>
              <a:t>the resulting income loss is 14%. </a:t>
            </a:r>
          </a:p>
          <a:p>
            <a:pPr marL="285750" indent="-285750">
              <a:buFont typeface="Arial" panose="020B0604020202020204" pitchFamily="34" charset="0"/>
              <a:buChar char="•"/>
            </a:pPr>
            <a:r>
              <a:rPr lang="en-US" dirty="0" smtClean="0">
                <a:latin typeface="Arial" pitchFamily="34" charset="0"/>
              </a:rPr>
              <a:t>In </a:t>
            </a:r>
            <a:r>
              <a:rPr lang="en-US" b="1" dirty="0" smtClean="0">
                <a:latin typeface="Arial" pitchFamily="34" charset="0"/>
              </a:rPr>
              <a:t>Europe</a:t>
            </a:r>
            <a:r>
              <a:rPr lang="en-US" dirty="0" smtClean="0">
                <a:latin typeface="Arial" pitchFamily="34" charset="0"/>
              </a:rPr>
              <a:t> the income loss is 10%.</a:t>
            </a:r>
          </a:p>
          <a:p>
            <a:pPr marL="285750" indent="-285750">
              <a:buFont typeface="Arial" panose="020B0604020202020204" pitchFamily="34" charset="0"/>
              <a:buChar char="•"/>
            </a:pPr>
            <a:r>
              <a:rPr lang="en-US" b="1" dirty="0" smtClean="0">
                <a:latin typeface="Arial" pitchFamily="34" charset="0"/>
              </a:rPr>
              <a:t>Sub-Saharan Africa </a:t>
            </a:r>
            <a:r>
              <a:rPr lang="en-US" dirty="0" smtClean="0">
                <a:latin typeface="Arial" pitchFamily="34" charset="0"/>
              </a:rPr>
              <a:t>is the region with the lowest total income loss due to gender gaps at 8.5%.</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6CDCBE-D0EA-4274-832B-1E8D7F539B12}" type="slidenum">
              <a:rPr lang="en-US" smtClean="0"/>
              <a:pPr/>
              <a:t>7</a:t>
            </a:fld>
            <a:endParaRPr lang="en-US"/>
          </a:p>
        </p:txBody>
      </p:sp>
    </p:spTree>
    <p:extLst>
      <p:ext uri="{BB962C8B-B14F-4D97-AF65-F5344CB8AC3E}">
        <p14:creationId xmlns:p14="http://schemas.microsoft.com/office/powerpoint/2010/main" val="237967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CDCBE-D0EA-4274-832B-1E8D7F539B12}" type="slidenum">
              <a:rPr lang="en-US" smtClean="0"/>
              <a:pPr/>
              <a:t>8</a:t>
            </a:fld>
            <a:endParaRPr lang="en-US"/>
          </a:p>
        </p:txBody>
      </p:sp>
    </p:spTree>
    <p:extLst>
      <p:ext uri="{BB962C8B-B14F-4D97-AF65-F5344CB8AC3E}">
        <p14:creationId xmlns:p14="http://schemas.microsoft.com/office/powerpoint/2010/main" val="350006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fld id="{AA6CDCBE-D0EA-4274-832B-1E8D7F539B1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0706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80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ue Geometr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9"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0"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1"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2"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3"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4"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5"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6"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7"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8"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9"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0"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1"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2"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6"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7"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1"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5"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6"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7"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8"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9"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0"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4"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1"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2"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3"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2" name="Rectangle 61"/>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prstClr val="white"/>
              </a:solidFill>
              <a:latin typeface="Trebuchet MS" pitchFamily="34" charset="0"/>
              <a:ea typeface="MS PGothic" pitchFamily="34" charset="-128"/>
            </a:endParaRPr>
          </a:p>
        </p:txBody>
      </p:sp>
      <p:grpSp>
        <p:nvGrpSpPr>
          <p:cNvPr id="63" name="Group 62"/>
          <p:cNvGrpSpPr>
            <a:grpSpLocks/>
          </p:cNvGrpSpPr>
          <p:nvPr/>
        </p:nvGrpSpPr>
        <p:grpSpPr bwMode="auto">
          <a:xfrm>
            <a:off x="6894513" y="6286500"/>
            <a:ext cx="2090737" cy="423863"/>
            <a:chOff x="264890" y="4539871"/>
            <a:chExt cx="4321263" cy="876905"/>
          </a:xfrm>
        </p:grpSpPr>
        <p:pic>
          <p:nvPicPr>
            <p:cNvPr id="64" name="Picture 63"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NEW-WHITE-GRADIENT-GLOBES.png"/>
            <p:cNvPicPr>
              <a:picLocks noChangeAspect="1"/>
            </p:cNvPicPr>
            <p:nvPr/>
          </p:nvPicPr>
          <p:blipFill>
            <a:blip r:embed="rId3" cstate="print">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87176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479925"/>
            <a:ext cx="9144000" cy="23780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 name="Rectangle 4"/>
          <p:cNvSpPr>
            <a:spLocks noChangeArrowheads="1"/>
          </p:cNvSpPr>
          <p:nvPr/>
        </p:nvSpPr>
        <p:spPr bwMode="auto">
          <a:xfrm>
            <a:off x="0" y="4449763"/>
            <a:ext cx="9144000" cy="1762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prstClr val="white"/>
              </a:solidFill>
              <a:latin typeface="Trebuchet MS" pitchFamily="34" charset="0"/>
              <a:ea typeface="MS PGothic" pitchFamily="34" charset="-128"/>
            </a:endParaRPr>
          </a:p>
        </p:txBody>
      </p:sp>
      <p:grpSp>
        <p:nvGrpSpPr>
          <p:cNvPr id="6" name="Group 5"/>
          <p:cNvGrpSpPr>
            <a:grpSpLocks/>
          </p:cNvGrpSpPr>
          <p:nvPr/>
        </p:nvGrpSpPr>
        <p:grpSpPr bwMode="auto">
          <a:xfrm>
            <a:off x="6894513" y="6286500"/>
            <a:ext cx="2090737" cy="423863"/>
            <a:chOff x="264890" y="4539871"/>
            <a:chExt cx="4321263" cy="876905"/>
          </a:xfrm>
        </p:grpSpPr>
        <p:pic>
          <p:nvPicPr>
            <p:cNvPr id="7" name="Picture 6"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EW-WHITE-GRADIENT-GLOBES.png"/>
            <p:cNvPicPr>
              <a:picLocks noChangeAspect="1"/>
            </p:cNvPicPr>
            <p:nvPr/>
          </p:nvPicPr>
          <p:blipFill>
            <a:blip r:embed="rId3" cstate="print">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Placeholder 331"/>
          <p:cNvSpPr>
            <a:spLocks noGrp="1"/>
          </p:cNvSpPr>
          <p:nvPr>
            <p:ph type="body" sz="quarter" idx="13"/>
          </p:nvPr>
        </p:nvSpPr>
        <p:spPr>
          <a:xfrm>
            <a:off x="431800" y="4681311"/>
            <a:ext cx="8285018" cy="1550156"/>
          </a:xfrm>
        </p:spPr>
        <p:txBody>
          <a:bodyPr lIns="0" tIns="0" rIns="0" bIns="0"/>
          <a:lstStyle>
            <a:lvl1pPr>
              <a:lnSpc>
                <a:spcPct val="100000"/>
              </a:lnSpc>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3" name="Picture Placeholder 2"/>
          <p:cNvSpPr>
            <a:spLocks noGrp="1"/>
          </p:cNvSpPr>
          <p:nvPr>
            <p:ph type="pic" sz="quarter" idx="14"/>
          </p:nvPr>
        </p:nvSpPr>
        <p:spPr>
          <a:xfrm>
            <a:off x="0" y="0"/>
            <a:ext cx="9144000" cy="4459111"/>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92855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Divider Geometric">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3008" b="2904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9"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0"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1"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2"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3"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4"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5"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6"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7"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8"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9"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0"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1"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2"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6"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7"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1"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5"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6"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7"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8"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9"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0"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4"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1"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2"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3"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grpSp>
        <p:nvGrpSpPr>
          <p:cNvPr id="62" name="Group 61"/>
          <p:cNvGrpSpPr>
            <a:grpSpLocks/>
          </p:cNvGrpSpPr>
          <p:nvPr/>
        </p:nvGrpSpPr>
        <p:grpSpPr bwMode="auto">
          <a:xfrm>
            <a:off x="6894513" y="6286500"/>
            <a:ext cx="2090737" cy="423863"/>
            <a:chOff x="264890" y="4539871"/>
            <a:chExt cx="4321263" cy="876905"/>
          </a:xfrm>
        </p:grpSpPr>
        <p:pic>
          <p:nvPicPr>
            <p:cNvPr id="63" name="Picture 62" descr="reverse.png"/>
            <p:cNvPicPr>
              <a:picLocks noChangeAspect="1"/>
            </p:cNvPicPr>
            <p:nvPr/>
          </p:nvPicPr>
          <p:blipFill>
            <a:blip r:embed="rId3">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NEW-WHITE-GRADIENT-GLOBES.png"/>
            <p:cNvPicPr>
              <a:picLocks noChangeAspect="1"/>
            </p:cNvPicPr>
            <p:nvPr/>
          </p:nvPicPr>
          <p:blipFill>
            <a:blip r:embed="rId4" cstate="print">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08182" y="1538423"/>
            <a:ext cx="7353019" cy="1450437"/>
          </a:xfrm>
        </p:spPr>
        <p:txBody>
          <a:bodyPr lIns="0" tIns="0" rIns="0" bIns="0" anchor="b"/>
          <a:lstStyle>
            <a:lvl1pPr>
              <a:defRPr sz="3600" b="1" i="0"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19728" y="3000005"/>
            <a:ext cx="7360148" cy="2397495"/>
          </a:xfrm>
        </p:spPr>
        <p:txBody>
          <a:bodyPr lIns="0" tIns="0" rIns="0" bIns="0">
            <a:normAutofit/>
          </a:bodyPr>
          <a:lstStyle>
            <a:lvl1pPr>
              <a:lnSpc>
                <a:spcPct val="100000"/>
              </a:lnSpc>
              <a:defRPr sz="4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359406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pic>
        <p:nvPicPr>
          <p:cNvPr id="63" name="Picture 6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prstClr val="white"/>
              </a:solidFill>
              <a:latin typeface="Trebuchet MS" pitchFamily="34" charset="0"/>
              <a:ea typeface="MS PGothic" pitchFamily="34" charset="-128"/>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a:prstGeom prst="rect">
            <a:avLst/>
          </a:prstGeom>
        </p:spPr>
        <p:txBody>
          <a:bodyPr rIns="0"/>
          <a:lstStyle>
            <a:lvl1pPr algn="r">
              <a:defRPr>
                <a:solidFill>
                  <a:schemeClr val="tx1"/>
                </a:solidFill>
                <a:cs typeface="Arial" pitchFamily="34" charset="0"/>
              </a:defRPr>
            </a:lvl1p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Tree>
    <p:extLst>
      <p:ext uri="{BB962C8B-B14F-4D97-AF65-F5344CB8AC3E}">
        <p14:creationId xmlns:p14="http://schemas.microsoft.com/office/powerpoint/2010/main" val="1399456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prstClr val="white"/>
              </a:solidFill>
              <a:latin typeface="Trebuchet MS" pitchFamily="34" charset="0"/>
              <a:ea typeface="MS PGothic" pitchFamily="34" charset="-128"/>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a:xfrm>
            <a:off x="357188" y="6350000"/>
            <a:ext cx="552450" cy="358775"/>
          </a:xfrm>
          <a:prstGeom prst="rect">
            <a:avLst/>
          </a:prstGeom>
        </p:spPr>
        <p:txBody>
          <a:bodyPr/>
          <a:lstStyle>
            <a:lvl1pPr>
              <a:defRPr/>
            </a:lvl1pPr>
          </a:lstStyle>
          <a:p>
            <a:pPr fontAlgn="base">
              <a:spcBef>
                <a:spcPct val="0"/>
              </a:spcBef>
              <a:spcAft>
                <a:spcPct val="0"/>
              </a:spcAft>
            </a:pPr>
            <a:fld id="{34246061-6E16-45F2-BAC9-E47523E7FCD6}" type="slidenum">
              <a:rPr lang="en-US" sz="1600" b="1">
                <a:solidFill>
                  <a:srgbClr val="021F43"/>
                </a:solidFill>
                <a:latin typeface="Trebuchet MS" pitchFamily="34" charset="0"/>
                <a:ea typeface="MS PGothic" pitchFamily="34" charset="-128"/>
              </a:rPr>
              <a:pPr fontAlgn="base">
                <a:spcBef>
                  <a:spcPct val="0"/>
                </a:spcBef>
                <a:spcAft>
                  <a:spcPct val="0"/>
                </a:spcAft>
              </a:pPr>
              <a:t>‹#›</a:t>
            </a:fld>
            <a:endParaRPr lang="en-US" sz="1600" b="1">
              <a:solidFill>
                <a:srgbClr val="021F43"/>
              </a:solidFill>
              <a:latin typeface="Trebuchet MS" pitchFamily="34" charset="0"/>
              <a:ea typeface="MS PGothic" pitchFamily="34" charset="-128"/>
            </a:endParaRPr>
          </a:p>
        </p:txBody>
      </p:sp>
      <p:sp>
        <p:nvSpPr>
          <p:cNvPr id="6" name="Footer Placeholder 4"/>
          <p:cNvSpPr>
            <a:spLocks noGrp="1"/>
          </p:cNvSpPr>
          <p:nvPr>
            <p:ph type="ftr" sz="quarter" idx="15"/>
          </p:nvPr>
        </p:nvSpPr>
        <p:spPr>
          <a:xfrm>
            <a:off x="1003300" y="6356350"/>
            <a:ext cx="5707063" cy="365125"/>
          </a:xfrm>
          <a:prstGeom prst="rect">
            <a:avLst/>
          </a:prstGeom>
        </p:spPr>
        <p:txBody>
          <a:bodyPr/>
          <a:lstStyle>
            <a:lvl1pPr>
              <a:defRPr/>
            </a:lvl1pPr>
          </a:lstStyle>
          <a:p>
            <a:pPr fontAlgn="base">
              <a:spcBef>
                <a:spcPct val="0"/>
              </a:spcBef>
              <a:spcAft>
                <a:spcPct val="0"/>
              </a:spcAft>
              <a:defRPr/>
            </a:pPr>
            <a:endParaRPr lang="en-US" sz="1600" b="1" dirty="0">
              <a:solidFill>
                <a:srgbClr val="021F43"/>
              </a:solidFill>
              <a:latin typeface="Trebuchet MS" pitchFamily="34" charset="0"/>
              <a:ea typeface="MS PGothic" pitchFamily="34" charset="-128"/>
            </a:endParaRPr>
          </a:p>
        </p:txBody>
      </p:sp>
    </p:spTree>
    <p:extLst>
      <p:ext uri="{BB962C8B-B14F-4D97-AF65-F5344CB8AC3E}">
        <p14:creationId xmlns:p14="http://schemas.microsoft.com/office/powerpoint/2010/main" val="161763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prstClr val="white"/>
              </a:solidFill>
              <a:latin typeface="Trebuchet MS" charset="0"/>
              <a:ea typeface="ＭＳ Ｐゴシック" charset="0"/>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Footer</a:t>
            </a:r>
            <a:endParaRPr lang="en-US" dirty="0"/>
          </a:p>
        </p:txBody>
      </p:sp>
    </p:spTree>
    <p:extLst>
      <p:ext uri="{BB962C8B-B14F-4D97-AF65-F5344CB8AC3E}">
        <p14:creationId xmlns:p14="http://schemas.microsoft.com/office/powerpoint/2010/main" val="262263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prstClr val="white"/>
              </a:solidFill>
              <a:latin typeface="Trebuchet MS" pitchFamily="34" charset="0"/>
              <a:ea typeface="MS PGothic" pitchFamily="34" charset="-128"/>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p:txBody>
          <a:bodyPr/>
          <a:lstStyle>
            <a:lvl1pPr>
              <a:defRPr/>
            </a:lvl1pPr>
          </a:lstStyle>
          <a:p>
            <a:fld id="{34246061-6E16-45F2-BAC9-E47523E7FCD6}"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240186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pic>
        <p:nvPicPr>
          <p:cNvPr id="63" name="Picture 6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prstClr val="white"/>
              </a:solidFill>
              <a:latin typeface="Trebuchet MS" pitchFamily="34" charset="0"/>
              <a:ea typeface="MS PGothic" pitchFamily="34" charset="-128"/>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a:prstGeom prst="rect">
            <a:avLst/>
          </a:prstGeom>
        </p:spPr>
        <p:txBody>
          <a:bodyPr rIns="0"/>
          <a:lstStyle>
            <a:lvl1pPr algn="r">
              <a:defRPr>
                <a:solidFill>
                  <a:schemeClr val="tx1"/>
                </a:solidFill>
                <a:cs typeface="Arial" pitchFamily="34" charset="0"/>
              </a:defRPr>
            </a:lvl1p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Tree>
    <p:extLst>
      <p:ext uri="{BB962C8B-B14F-4D97-AF65-F5344CB8AC3E}">
        <p14:creationId xmlns:p14="http://schemas.microsoft.com/office/powerpoint/2010/main" val="235581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 Text">
    <p:bg>
      <p:bgPr>
        <a:solidFill>
          <a:schemeClr val="bg1"/>
        </a:solidFill>
        <a:effectLst/>
      </p:bgPr>
    </p:bg>
    <p:spTree>
      <p:nvGrpSpPr>
        <p:cNvPr id="1" name=""/>
        <p:cNvGrpSpPr/>
        <p:nvPr/>
      </p:nvGrpSpPr>
      <p:grpSpPr>
        <a:xfrm>
          <a:off x="0" y="0"/>
          <a:ext cx="0" cy="0"/>
          <a:chOff x="0" y="0"/>
          <a:chExt cx="0" cy="0"/>
        </a:xfrm>
      </p:grpSpPr>
      <p:sp>
        <p:nvSpPr>
          <p:cNvPr id="8" name="Content Placeholder 8"/>
          <p:cNvSpPr>
            <a:spLocks noGrp="1"/>
          </p:cNvSpPr>
          <p:nvPr>
            <p:ph sz="quarter" idx="16"/>
          </p:nvPr>
        </p:nvSpPr>
        <p:spPr>
          <a:xfrm>
            <a:off x="356616" y="1463040"/>
            <a:ext cx="8478837" cy="4617720"/>
          </a:xfrm>
        </p:spPr>
        <p:txBody>
          <a:bodyPr/>
          <a:lstStyle>
            <a:lvl1pPr marL="285750" indent="-285750" algn="just">
              <a:lnSpc>
                <a:spcPct val="100000"/>
              </a:lnSpc>
              <a:spcBef>
                <a:spcPts val="0"/>
              </a:spcBef>
              <a:buFont typeface="Arial" panose="020B0604020202020204" pitchFamily="34" charset="0"/>
              <a:buChar char="•"/>
              <a:defRPr/>
            </a:lvl1pPr>
            <a:lvl2pPr marL="287338" indent="-285750" algn="just">
              <a:lnSpc>
                <a:spcPct val="100000"/>
              </a:lnSpc>
              <a:spcBef>
                <a:spcPts val="0"/>
              </a:spcBef>
              <a:buClr>
                <a:schemeClr val="tx1"/>
              </a:buClr>
              <a:buFont typeface="Arial" panose="020B0604020202020204" pitchFamily="34" charset="0"/>
              <a:buChar char="•"/>
              <a:defRPr/>
            </a:lvl2pPr>
            <a:lvl3pPr marL="576263" indent="-285750" algn="just">
              <a:lnSpc>
                <a:spcPct val="100000"/>
              </a:lnSpc>
              <a:spcBef>
                <a:spcPts val="0"/>
              </a:spcBef>
              <a:buClr>
                <a:schemeClr val="tx1"/>
              </a:buClr>
              <a:buFont typeface="Arial" panose="020B0604020202020204" pitchFamily="34" charset="0"/>
              <a:buChar char="-"/>
              <a:defRPr sz="1400"/>
            </a:lvl3pPr>
            <a:lvl4pPr marL="855663" indent="-285750">
              <a:buFont typeface="Arial" panose="020B0604020202020204" pitchFamily="34" charset="0"/>
              <a:buChar char="◦"/>
              <a:defRPr sz="1400" baseline="0"/>
            </a:lvl4pPr>
          </a:lstStyle>
          <a:p>
            <a:pPr lvl="0"/>
            <a:r>
              <a:rPr lang="en-US"/>
              <a:t>Click to edit Master text styles</a:t>
            </a:r>
          </a:p>
          <a:p>
            <a:pPr lvl="1"/>
            <a:r>
              <a:rPr lang="en-US"/>
              <a:t>Second level</a:t>
            </a:r>
          </a:p>
          <a:p>
            <a:pPr lvl="2"/>
            <a:r>
              <a:rPr lang="en-US"/>
              <a:t>Third level</a:t>
            </a:r>
          </a:p>
        </p:txBody>
      </p:sp>
      <p:sp>
        <p:nvSpPr>
          <p:cNvPr id="4" name="Rectangle 9"/>
          <p:cNvSpPr>
            <a:spLocks noChangeArrowheads="1"/>
          </p:cNvSpPr>
          <p:nvPr/>
        </p:nvSpPr>
        <p:spPr bwMode="auto">
          <a:xfrm>
            <a:off x="0" y="1100138"/>
            <a:ext cx="9144000" cy="176212"/>
          </a:xfrm>
          <a:prstGeom prst="rect">
            <a:avLst/>
          </a:prstGeom>
          <a:solidFill>
            <a:srgbClr val="00ADE4"/>
          </a:solidFill>
          <a:ln>
            <a:noFill/>
          </a:ln>
          <a:extLst/>
        </p:spPr>
        <p:txBody>
          <a:bodyPr/>
          <a:lstStyle/>
          <a:p>
            <a:pPr marL="115888" indent="-115888">
              <a:spcBef>
                <a:spcPct val="50000"/>
              </a:spcBef>
              <a:buFontTx/>
              <a:buChar char="•"/>
            </a:pPr>
            <a:endParaRPr lang="en-US" sz="1300" b="0" dirty="0">
              <a:solidFill>
                <a:schemeClr val="tx1"/>
              </a:solidFill>
              <a:latin typeface="+mn-lt"/>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latin typeface="+mn-lt"/>
              </a:defRPr>
            </a:lvl1pPr>
          </a:lstStyle>
          <a:p>
            <a:r>
              <a:rPr lang="en-US"/>
              <a:t>Click to edit Master title style</a:t>
            </a:r>
            <a:endParaRPr lang="en-US" dirty="0"/>
          </a:p>
        </p:txBody>
      </p:sp>
      <p:sp>
        <p:nvSpPr>
          <p:cNvPr id="5" name="Slide Number Placeholder 3"/>
          <p:cNvSpPr>
            <a:spLocks noGrp="1"/>
          </p:cNvSpPr>
          <p:nvPr>
            <p:ph type="sldNum" sz="quarter" idx="14"/>
          </p:nvPr>
        </p:nvSpPr>
        <p:spPr>
          <a:xfrm>
            <a:off x="357188" y="6350000"/>
            <a:ext cx="552450" cy="358775"/>
          </a:xfrm>
          <a:prstGeom prst="rect">
            <a:avLst/>
          </a:prstGeom>
        </p:spPr>
        <p:txBody>
          <a:bodyPr/>
          <a:lstStyle>
            <a:lvl1pPr>
              <a:defRPr>
                <a:solidFill>
                  <a:schemeClr val="bg1">
                    <a:lumMod val="75000"/>
                  </a:schemeClr>
                </a:solidFill>
                <a:latin typeface="+mn-lt"/>
              </a:defRPr>
            </a:lvl1pPr>
          </a:lstStyle>
          <a:p>
            <a:fld id="{BC760B9F-94B6-48F9-9CAF-FD4E51F2A4B3}"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7474" y="6340765"/>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3062" y="6350000"/>
            <a:ext cx="1985901" cy="388939"/>
          </a:xfrm>
          <a:prstGeom prst="rect">
            <a:avLst/>
          </a:prstGeom>
        </p:spPr>
      </p:pic>
    </p:spTree>
    <p:extLst>
      <p:ext uri="{BB962C8B-B14F-4D97-AF65-F5344CB8AC3E}">
        <p14:creationId xmlns:p14="http://schemas.microsoft.com/office/powerpoint/2010/main" val="220973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bg2"/>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fld id="{FEC15CD1-F61F-4309-8E05-56D03EE685D6}" type="slidenum">
              <a:rPr lang="en-US"/>
              <a:pPr/>
              <a:t>‹#›</a:t>
            </a:fld>
            <a:endParaRPr lang="en-US"/>
          </a:p>
        </p:txBody>
      </p:sp>
      <p:sp>
        <p:nvSpPr>
          <p:cNvPr id="5" name="Footer Placeholder 2"/>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247702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prstClr val="white"/>
              </a:solidFill>
              <a:latin typeface="Trebuchet MS" pitchFamily="34" charset="0"/>
              <a:ea typeface="MS PGothic" pitchFamily="34" charset="-128"/>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a:xfrm>
            <a:off x="357188" y="6350000"/>
            <a:ext cx="552450" cy="358775"/>
          </a:xfrm>
          <a:prstGeom prst="rect">
            <a:avLst/>
          </a:prstGeom>
        </p:spPr>
        <p:txBody>
          <a:bodyPr/>
          <a:lstStyle>
            <a:lvl1pPr>
              <a:defRPr/>
            </a:lvl1pPr>
          </a:lstStyle>
          <a:p>
            <a:fld id="{34246061-6E16-45F2-BAC9-E47523E7FCD6}" type="slidenum">
              <a:rPr lang="en-US"/>
              <a:pPr/>
              <a:t>‹#›</a:t>
            </a:fld>
            <a:endParaRPr lang="en-US"/>
          </a:p>
        </p:txBody>
      </p:sp>
      <p:sp>
        <p:nvSpPr>
          <p:cNvPr id="6" name="Footer Placeholder 4"/>
          <p:cNvSpPr>
            <a:spLocks noGrp="1"/>
          </p:cNvSpPr>
          <p:nvPr>
            <p:ph type="ftr" sz="quarter" idx="15"/>
          </p:nvPr>
        </p:nvSpPr>
        <p:spPr>
          <a:xfrm>
            <a:off x="1003300" y="6356350"/>
            <a:ext cx="5707063"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55634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pic>
        <p:nvPicPr>
          <p:cNvPr id="63" name="Picture 6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prstClr val="white"/>
              </a:solidFill>
              <a:latin typeface="Trebuchet MS" pitchFamily="34" charset="0"/>
              <a:ea typeface="MS PGothic" pitchFamily="34" charset="-128"/>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a:prstGeom prst="rect">
            <a:avLst/>
          </a:prstGeom>
        </p:spPr>
        <p:txBody>
          <a:bodyPr rIns="0"/>
          <a:lstStyle>
            <a:lvl1pPr algn="r">
              <a:defRPr>
                <a:solidFill>
                  <a:schemeClr val="tx1"/>
                </a:solidFill>
                <a:cs typeface="Arial" pitchFamily="34" charset="0"/>
              </a:defRPr>
            </a:lvl1p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Tree>
    <p:extLst>
      <p:ext uri="{BB962C8B-B14F-4D97-AF65-F5344CB8AC3E}">
        <p14:creationId xmlns:p14="http://schemas.microsoft.com/office/powerpoint/2010/main" val="192539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buFontTx/>
              <a:buChar char="•"/>
            </a:pPr>
            <a:endParaRPr lang="en-US" sz="1300">
              <a:solidFill>
                <a:srgbClr val="021F43"/>
              </a:solidFill>
              <a:latin typeface="Trebuchet MS" pitchFamily="34" charset="0"/>
              <a:ea typeface="MS PGothic" pitchFamily="34" charset="-128"/>
            </a:endParaRPr>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fontAlgn="base">
              <a:spcBef>
                <a:spcPct val="50000"/>
              </a:spcBef>
              <a:spcAft>
                <a:spcPct val="0"/>
              </a:spcAft>
              <a:buFontTx/>
              <a:buChar char="•"/>
            </a:pPr>
            <a:endParaRPr lang="en-US" sz="1300">
              <a:solidFill>
                <a:prstClr val="white"/>
              </a:solidFill>
              <a:latin typeface="Trebuchet MS" pitchFamily="34" charset="0"/>
              <a:ea typeface="MS PGothic" pitchFamily="34" charset="-128"/>
            </a:endParaRPr>
          </a:p>
        </p:txBody>
      </p:sp>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5841723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E6259-DD32-46F3-B813-32545BAA01F1}" type="datetimeFigureOut">
              <a:rPr lang="en-US" smtClean="0"/>
              <a:t>5/25/2017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DD04C-36D7-4FDE-9C11-374A2696AF2B}" type="slidenum">
              <a:rPr lang="en-US" smtClean="0"/>
              <a:t>‹#›</a:t>
            </a:fld>
            <a:endParaRPr lang="en-US"/>
          </a:p>
        </p:txBody>
      </p:sp>
    </p:spTree>
    <p:extLst>
      <p:ext uri="{BB962C8B-B14F-4D97-AF65-F5344CB8AC3E}">
        <p14:creationId xmlns:p14="http://schemas.microsoft.com/office/powerpoint/2010/main" val="1335487267"/>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en-US" sz="1600" b="1">
              <a:solidFill>
                <a:srgbClr val="021F43"/>
              </a:solidFill>
              <a:latin typeface="Trebuchet MS" charset="0"/>
              <a:ea typeface="ＭＳ Ｐゴシック" charset="0"/>
            </a:endParaRPr>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en-US" sz="1600" b="1">
              <a:solidFill>
                <a:srgbClr val="021F43"/>
              </a:solidFill>
              <a:latin typeface="Trebuchet MS" charset="0"/>
              <a:ea typeface="ＭＳ Ｐゴシック" charset="0"/>
            </a:endParaRPr>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fontAlgn="base">
              <a:spcBef>
                <a:spcPct val="0"/>
              </a:spcBef>
              <a:spcAft>
                <a:spcPct val="0"/>
              </a:spcAft>
              <a:defRPr/>
            </a:pPr>
            <a:fld id="{FD782E16-99D3-D743-B442-BEC2B47D5716}" type="slidenum">
              <a:rPr lang="en-US"/>
              <a:pPr fontAlgn="base">
                <a:spcBef>
                  <a:spcPct val="0"/>
                </a:spcBef>
                <a:spcAft>
                  <a:spcPct val="0"/>
                </a:spcAft>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fontAlgn="base" hangingPunct="1">
              <a:spcBef>
                <a:spcPct val="0"/>
              </a:spcBef>
              <a:spcAft>
                <a:spcPct val="0"/>
              </a:spcAft>
            </a:pPr>
            <a:endParaRPr lang="en-US">
              <a:solidFill>
                <a:srgbClr val="021F43"/>
              </a:solidFill>
            </a:endParaRPr>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fontAlgn="base">
              <a:spcBef>
                <a:spcPct val="0"/>
              </a:spcBef>
              <a:spcAft>
                <a:spcPct val="0"/>
              </a:spcAft>
              <a:defRPr/>
            </a:pPr>
            <a:r>
              <a:rPr lang="en-US"/>
              <a:t>Footer</a:t>
            </a:r>
            <a:endParaRPr lang="en-US" dirty="0"/>
          </a:p>
        </p:txBody>
      </p:sp>
      <p:pic>
        <p:nvPicPr>
          <p:cNvPr id="2057"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6853238" y="6350973"/>
            <a:ext cx="1963737" cy="34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601227"/>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itchFamily="34" charset="0"/>
                <a:cs typeface="Arial" pitchFamily="34" charset="0"/>
              </a:defRPr>
            </a:lvl1pPr>
          </a:lstStyle>
          <a:p>
            <a:pPr fontAlgn="base">
              <a:spcBef>
                <a:spcPct val="0"/>
              </a:spcBef>
              <a:spcAft>
                <a:spcPct val="0"/>
              </a:spcAft>
            </a:pPr>
            <a:fld id="{C5BD6DDC-A7DE-414D-A9C3-08B99972EE24}" type="slidenum">
              <a:rPr lang="en-US">
                <a:ea typeface="MS PGothic" pitchFamily="34" charset="-128"/>
              </a:rPr>
              <a:pPr fontAlgn="base">
                <a:spcBef>
                  <a:spcPct val="0"/>
                </a:spcBef>
                <a:spcAft>
                  <a:spcPct val="0"/>
                </a:spcAft>
              </a:pPr>
              <a:t>‹#›</a:t>
            </a:fld>
            <a:endParaRPr lang="en-US">
              <a:ea typeface="MS PGothic" pitchFamily="34" charset="-128"/>
            </a:endParaRPr>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0"/>
              </a:spcBef>
              <a:spcAft>
                <a:spcPct val="0"/>
              </a:spcAft>
            </a:pPr>
            <a:endParaRPr lang="en-US">
              <a:solidFill>
                <a:srgbClr val="021F43"/>
              </a:solidFill>
            </a:endParaRPr>
          </a:p>
        </p:txBody>
      </p:sp>
      <p:pic>
        <p:nvPicPr>
          <p:cNvPr id="205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31052251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10" r:id="rId3"/>
  </p:sldLayoutIdLst>
  <p:hf hdr="0" ft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1267"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rial" pitchFamily="34" charset="0"/>
                <a:cs typeface="Arial" pitchFamily="34" charset="0"/>
              </a:defRPr>
            </a:lvl1pPr>
          </a:lstStyle>
          <a:p>
            <a:pPr fontAlgn="base">
              <a:spcBef>
                <a:spcPct val="0"/>
              </a:spcBef>
              <a:spcAft>
                <a:spcPct val="0"/>
              </a:spcAft>
            </a:pPr>
            <a:fld id="{8BA5D0C4-16EC-474D-A486-DC28FAF6D373}" type="slidenum">
              <a:rPr lang="en-US">
                <a:ea typeface="MS PGothic" pitchFamily="34" charset="-128"/>
              </a:rPr>
              <a:pPr fontAlgn="base">
                <a:spcBef>
                  <a:spcPct val="0"/>
                </a:spcBef>
                <a:spcAft>
                  <a:spcPct val="0"/>
                </a:spcAft>
              </a:pPr>
              <a:t>‹#›</a:t>
            </a:fld>
            <a:endParaRPr lang="en-US">
              <a:ea typeface="MS PGothic" pitchFamily="34" charset="-128"/>
            </a:endParaRPr>
          </a:p>
        </p:txBody>
      </p:sp>
      <p:sp>
        <p:nvSpPr>
          <p:cNvPr id="1127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0"/>
              </a:spcBef>
              <a:spcAft>
                <a:spcPct val="0"/>
              </a:spcAft>
            </a:pPr>
            <a:endParaRPr lang="en-US">
              <a:solidFill>
                <a:srgbClr val="021F43"/>
              </a:solidFill>
            </a:endParaRPr>
          </a:p>
        </p:txBody>
      </p:sp>
      <p:pic>
        <p:nvPicPr>
          <p:cNvPr id="11272"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24724567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ft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02529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hdr="0" ftr="0" dt="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mj-cs"/>
        </a:defRPr>
      </a:lvl1pPr>
      <a:lvl2pPr algn="l" rtl="0" eaLnBrk="0" fontAlgn="base" hangingPunct="0">
        <a:spcBef>
          <a:spcPct val="0"/>
        </a:spcBef>
        <a:spcAft>
          <a:spcPct val="0"/>
        </a:spcAft>
        <a:defRPr sz="2600">
          <a:solidFill>
            <a:schemeClr val="tx1"/>
          </a:solidFill>
          <a:latin typeface="Arial Bold" charset="0"/>
          <a:ea typeface="MS PGothic" pitchFamily="34" charset="-128"/>
        </a:defRPr>
      </a:lvl2pPr>
      <a:lvl3pPr algn="l" rtl="0" eaLnBrk="0" fontAlgn="base" hangingPunct="0">
        <a:spcBef>
          <a:spcPct val="0"/>
        </a:spcBef>
        <a:spcAft>
          <a:spcPct val="0"/>
        </a:spcAft>
        <a:defRPr sz="2600">
          <a:solidFill>
            <a:schemeClr val="tx1"/>
          </a:solidFill>
          <a:latin typeface="Arial Bold" charset="0"/>
          <a:ea typeface="MS PGothic" pitchFamily="34" charset="-128"/>
        </a:defRPr>
      </a:lvl3pPr>
      <a:lvl4pPr algn="l" rtl="0" eaLnBrk="0" fontAlgn="base" hangingPunct="0">
        <a:spcBef>
          <a:spcPct val="0"/>
        </a:spcBef>
        <a:spcAft>
          <a:spcPct val="0"/>
        </a:spcAft>
        <a:defRPr sz="2600">
          <a:solidFill>
            <a:schemeClr val="tx1"/>
          </a:solidFill>
          <a:latin typeface="Arial Bold" charset="0"/>
          <a:ea typeface="MS PGothic" pitchFamily="34" charset="-128"/>
        </a:defRPr>
      </a:lvl4pPr>
      <a:lvl5pPr algn="l" rtl="0" eaLnBrk="0" fontAlgn="base" hangingPunct="0">
        <a:spcBef>
          <a:spcPct val="0"/>
        </a:spcBef>
        <a:spcAft>
          <a:spcPct val="0"/>
        </a:spcAft>
        <a:defRPr sz="2600">
          <a:solidFill>
            <a:schemeClr val="tx1"/>
          </a:solidFill>
          <a:latin typeface="Arial Bold" charset="0"/>
          <a:ea typeface="MS PGothic" pitchFamily="34" charset="-128"/>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0" fontAlgn="base" hangingPunct="0">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8971" y="637089"/>
            <a:ext cx="8202159" cy="3094128"/>
          </a:xfrm>
        </p:spPr>
        <p:txBody>
          <a:bodyPr>
            <a:normAutofit fontScale="90000"/>
          </a:bodyPr>
          <a:lstStyle/>
          <a:p>
            <a:pPr algn="ct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cap="none" dirty="0">
                <a:effectLst>
                  <a:outerShdw blurRad="38100" dist="38100" dir="2700000" algn="tl">
                    <a:srgbClr val="000000">
                      <a:alpha val="43137"/>
                    </a:srgbClr>
                  </a:outerShdw>
                </a:effectLst>
                <a:latin typeface="Arial" pitchFamily="34" charset="0"/>
                <a:cs typeface="Arial" pitchFamily="34" charset="0"/>
              </a:rPr>
              <a:t/>
            </a:r>
            <a:br>
              <a:rPr lang="en-US" cap="none" dirty="0">
                <a:effectLst>
                  <a:outerShdw blurRad="38100" dist="38100" dir="2700000" algn="tl">
                    <a:srgbClr val="000000">
                      <a:alpha val="43137"/>
                    </a:srgbClr>
                  </a:outerShdw>
                </a:effectLst>
                <a:latin typeface="Arial" pitchFamily="34" charset="0"/>
                <a:cs typeface="Arial" pitchFamily="34" charset="0"/>
              </a:rPr>
            </a:br>
            <a:r>
              <a:rPr lang="en-US" sz="4000" cap="none" dirty="0">
                <a:effectLst>
                  <a:outerShdw blurRad="38100" dist="38100" dir="2700000" algn="tl">
                    <a:srgbClr val="000000">
                      <a:alpha val="43137"/>
                    </a:srgbClr>
                  </a:outerShdw>
                </a:effectLst>
                <a:latin typeface="Arial" pitchFamily="34" charset="0"/>
                <a:cs typeface="Arial" pitchFamily="34" charset="0"/>
              </a:rPr>
              <a:t/>
            </a:r>
            <a:br>
              <a:rPr lang="en-US" sz="4000" cap="none" dirty="0">
                <a:effectLst>
                  <a:outerShdw blurRad="38100" dist="38100" dir="2700000" algn="tl">
                    <a:srgbClr val="000000">
                      <a:alpha val="43137"/>
                    </a:srgbClr>
                  </a:outerShdw>
                </a:effectLst>
                <a:latin typeface="Arial" pitchFamily="34" charset="0"/>
                <a:cs typeface="Arial" pitchFamily="34" charset="0"/>
              </a:rPr>
            </a:br>
            <a:r>
              <a:rPr lang="en-US" sz="4000" i="1" cap="none" dirty="0">
                <a:effectLst>
                  <a:outerShdw blurRad="38100" dist="38100" dir="2700000" algn="tl">
                    <a:srgbClr val="000000">
                      <a:alpha val="43137"/>
                    </a:srgbClr>
                  </a:outerShdw>
                </a:effectLst>
                <a:latin typeface="Arial" pitchFamily="34" charset="0"/>
                <a:cs typeface="Arial" pitchFamily="34" charset="0"/>
              </a:rPr>
              <a:t>Women, Business and the </a:t>
            </a:r>
            <a:r>
              <a:rPr lang="en-US" sz="4000" i="1" cap="none" dirty="0" smtClean="0">
                <a:effectLst>
                  <a:outerShdw blurRad="38100" dist="38100" dir="2700000" algn="tl">
                    <a:srgbClr val="000000">
                      <a:alpha val="43137"/>
                    </a:srgbClr>
                  </a:outerShdw>
                </a:effectLst>
                <a:latin typeface="Arial" pitchFamily="34" charset="0"/>
                <a:cs typeface="Arial" pitchFamily="34" charset="0"/>
              </a:rPr>
              <a:t>Law: The Economic Costs of Gender Inequality </a:t>
            </a:r>
            <a:r>
              <a:rPr lang="en-US" dirty="0" smtClean="0"/>
              <a:t> </a:t>
            </a:r>
            <a:r>
              <a:rPr lang="en-US" sz="4000" dirty="0">
                <a:effectLst>
                  <a:outerShdw blurRad="38100" dist="38100" dir="2700000" algn="tl">
                    <a:srgbClr val="000000">
                      <a:alpha val="43137"/>
                    </a:srgbClr>
                  </a:outerShdw>
                </a:effectLst>
                <a:latin typeface="Arial" pitchFamily="34" charset="0"/>
                <a:cs typeface="Arial" pitchFamily="34" charset="0"/>
              </a:rPr>
              <a:t/>
            </a:r>
            <a:br>
              <a:rPr lang="en-US" sz="4000" dirty="0">
                <a:effectLst>
                  <a:outerShdw blurRad="38100" dist="38100" dir="2700000" algn="tl">
                    <a:srgbClr val="000000">
                      <a:alpha val="43137"/>
                    </a:srgbClr>
                  </a:outerShdw>
                </a:effectLst>
                <a:latin typeface="Arial" pitchFamily="34" charset="0"/>
                <a:cs typeface="Arial" pitchFamily="34" charset="0"/>
              </a:rPr>
            </a:br>
            <a:r>
              <a:rPr lang="en-US" dirty="0">
                <a:effectLst>
                  <a:outerShdw blurRad="38100" dist="38100" dir="2700000" algn="tl">
                    <a:srgbClr val="000000">
                      <a:alpha val="43137"/>
                    </a:srgbClr>
                  </a:outerShdw>
                </a:effectLst>
                <a:latin typeface="Arial" pitchFamily="34" charset="0"/>
                <a:cs typeface="Arial" pitchFamily="34" charset="0"/>
              </a:rPr>
              <a:t/>
            </a:r>
            <a:br>
              <a:rPr lang="en-US" dirty="0">
                <a:effectLst>
                  <a:outerShdw blurRad="38100" dist="38100" dir="2700000" algn="tl">
                    <a:srgbClr val="000000">
                      <a:alpha val="43137"/>
                    </a:srgbClr>
                  </a:outerShdw>
                </a:effectLst>
                <a:latin typeface="Arial" pitchFamily="34" charset="0"/>
                <a:cs typeface="Arial" pitchFamily="34" charset="0"/>
              </a:rPr>
            </a:br>
            <a:endParaRPr lang="en-US" cap="none" dirty="0"/>
          </a:p>
        </p:txBody>
      </p:sp>
      <p:sp>
        <p:nvSpPr>
          <p:cNvPr id="4" name="Text Placeholder 10"/>
          <p:cNvSpPr>
            <a:spLocks noGrp="1"/>
          </p:cNvSpPr>
          <p:nvPr>
            <p:ph type="body" sz="quarter" idx="14"/>
          </p:nvPr>
        </p:nvSpPr>
        <p:spPr>
          <a:xfrm>
            <a:off x="4572000" y="4800600"/>
            <a:ext cx="4404859" cy="1317171"/>
          </a:xfrm>
        </p:spPr>
        <p:txBody>
          <a:bodyPr anchor="ctr" anchorCtr="0"/>
          <a:lstStyle/>
          <a:p>
            <a:pPr>
              <a:spcBef>
                <a:spcPts val="0"/>
              </a:spcBef>
            </a:pPr>
            <a:r>
              <a:rPr lang="en-US" sz="1600" b="1" cap="small" dirty="0" smtClean="0">
                <a:latin typeface="Arial" pitchFamily="34" charset="0"/>
                <a:cs typeface="Arial" pitchFamily="34" charset="0"/>
              </a:rPr>
              <a:t>SARAH IQBAL </a:t>
            </a:r>
            <a:endParaRPr lang="en-US" sz="1600" b="1" cap="small" dirty="0">
              <a:latin typeface="Arial" pitchFamily="34" charset="0"/>
              <a:cs typeface="Arial" pitchFamily="34" charset="0"/>
            </a:endParaRPr>
          </a:p>
          <a:p>
            <a:pPr>
              <a:spcBef>
                <a:spcPts val="0"/>
              </a:spcBef>
            </a:pPr>
            <a:r>
              <a:rPr lang="en-US" sz="1600" b="1" cap="small" dirty="0" smtClean="0">
                <a:latin typeface="Arial" pitchFamily="34" charset="0"/>
                <a:cs typeface="Arial" pitchFamily="34" charset="0"/>
              </a:rPr>
              <a:t>ASEM CONFERENCE </a:t>
            </a:r>
            <a:endParaRPr lang="en-US" sz="1600" b="1" cap="small" dirty="0">
              <a:latin typeface="Arial" pitchFamily="34" charset="0"/>
              <a:cs typeface="Arial" pitchFamily="34" charset="0"/>
            </a:endParaRPr>
          </a:p>
          <a:p>
            <a:pPr>
              <a:spcBef>
                <a:spcPts val="0"/>
              </a:spcBef>
            </a:pPr>
            <a:r>
              <a:rPr lang="en-US" sz="1600" b="1" cap="small" dirty="0" smtClean="0">
                <a:latin typeface="Arial" pitchFamily="34" charset="0"/>
                <a:cs typeface="Arial" pitchFamily="34" charset="0"/>
              </a:rPr>
              <a:t>VILNIUS, THE REPUBLIC OF LITHUANIA </a:t>
            </a:r>
          </a:p>
          <a:p>
            <a:pPr>
              <a:spcBef>
                <a:spcPts val="0"/>
              </a:spcBef>
            </a:pPr>
            <a:r>
              <a:rPr lang="en-US" sz="1600" b="1" cap="small" dirty="0" smtClean="0">
                <a:latin typeface="Arial" pitchFamily="34" charset="0"/>
                <a:cs typeface="Arial" pitchFamily="34" charset="0"/>
              </a:rPr>
              <a:t>May 25, 2017</a:t>
            </a:r>
            <a:endParaRPr lang="en-US" sz="1600" b="1" cap="small" dirty="0">
              <a:latin typeface="Arial" pitchFamily="34" charset="0"/>
              <a:cs typeface="Arial" pitchFamily="34" charset="0"/>
            </a:endParaRPr>
          </a:p>
        </p:txBody>
      </p:sp>
    </p:spTree>
    <p:extLst>
      <p:ext uri="{BB962C8B-B14F-4D97-AF65-F5344CB8AC3E}">
        <p14:creationId xmlns:p14="http://schemas.microsoft.com/office/powerpoint/2010/main" val="3999893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02987" y="5177101"/>
            <a:ext cx="5738026" cy="1107996"/>
          </a:xfrm>
          <a:prstGeom prst="rect">
            <a:avLst/>
          </a:prstGeom>
        </p:spPr>
        <p:txBody>
          <a:bodyPr wrap="square">
            <a:spAutoFit/>
          </a:bodyPr>
          <a:lstStyle/>
          <a:p>
            <a:endParaRPr lang="en-US" sz="1400" b="1" dirty="0">
              <a:solidFill>
                <a:srgbClr val="021F43">
                  <a:lumMod val="90000"/>
                  <a:lumOff val="10000"/>
                </a:srgbClr>
              </a:solidFill>
              <a:ea typeface="MS PGothic" pitchFamily="34" charset="-128"/>
            </a:endParaRPr>
          </a:p>
          <a:p>
            <a:pPr marL="285750" indent="-285750">
              <a:buFont typeface="Arial" panose="020B0604020202020204" pitchFamily="34" charset="0"/>
              <a:buChar char="•"/>
            </a:pPr>
            <a:endParaRPr lang="en-US" sz="1600" dirty="0">
              <a:solidFill>
                <a:srgbClr val="021F43">
                  <a:lumMod val="90000"/>
                  <a:lumOff val="10000"/>
                </a:srgbClr>
              </a:solidFill>
              <a:ea typeface="MS PGothic" pitchFamily="34" charset="-128"/>
            </a:endParaRPr>
          </a:p>
          <a:p>
            <a:pPr algn="ctr"/>
            <a:r>
              <a:rPr lang="en-US" b="1" dirty="0">
                <a:solidFill>
                  <a:srgbClr val="021F43">
                    <a:lumMod val="90000"/>
                    <a:lumOff val="10000"/>
                  </a:srgbClr>
                </a:solidFill>
                <a:ea typeface="MS PGothic" pitchFamily="34" charset="-128"/>
              </a:rPr>
              <a:t>Restrictions on women’s work decrease women’s earning potential relative to men’s </a:t>
            </a:r>
          </a:p>
        </p:txBody>
      </p:sp>
      <p:graphicFrame>
        <p:nvGraphicFramePr>
          <p:cNvPr id="7" name="Chart 6"/>
          <p:cNvGraphicFramePr>
            <a:graphicFrameLocks/>
          </p:cNvGraphicFramePr>
          <p:nvPr>
            <p:extLst>
              <p:ext uri="{D42A27DB-BD31-4B8C-83A1-F6EECF244321}">
                <p14:modId xmlns:p14="http://schemas.microsoft.com/office/powerpoint/2010/main" val="3202691340"/>
              </p:ext>
            </p:extLst>
          </p:nvPr>
        </p:nvGraphicFramePr>
        <p:xfrm>
          <a:off x="762000" y="1211100"/>
          <a:ext cx="7531100" cy="41783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6200" y="228600"/>
            <a:ext cx="9067800" cy="830997"/>
          </a:xfrm>
          <a:prstGeom prst="rect">
            <a:avLst/>
          </a:prstGeom>
        </p:spPr>
        <p:txBody>
          <a:bodyPr wrap="square">
            <a:spAutoFit/>
          </a:bodyPr>
          <a:lstStyle/>
          <a:p>
            <a:r>
              <a:rPr lang="en-US" sz="2400" b="1" dirty="0" smtClean="0"/>
              <a:t>THE GENDER WAGE GAP IS LIKELY TO BE LARGER WHERE THERE ARE JOB RESTRICTIONS ON WOMEN’S WORK</a:t>
            </a:r>
            <a:endParaRPr lang="en-US" sz="2400" dirty="0"/>
          </a:p>
        </p:txBody>
      </p:sp>
      <p:sp>
        <p:nvSpPr>
          <p:cNvPr id="4" name="Rectangle 3"/>
          <p:cNvSpPr/>
          <p:nvPr/>
        </p:nvSpPr>
        <p:spPr>
          <a:xfrm>
            <a:off x="381000" y="6449763"/>
            <a:ext cx="6553200" cy="400110"/>
          </a:xfrm>
          <a:prstGeom prst="rect">
            <a:avLst/>
          </a:prstGeom>
        </p:spPr>
        <p:txBody>
          <a:bodyPr wrap="square">
            <a:spAutoFit/>
          </a:bodyPr>
          <a:lstStyle/>
          <a:p>
            <a:r>
              <a:rPr lang="en-US" sz="1000" i="1" dirty="0">
                <a:cs typeface="Times New Roman" panose="02020603050405020304" pitchFamily="18" charset="0"/>
              </a:rPr>
              <a:t>Source</a:t>
            </a:r>
            <a:r>
              <a:rPr lang="en-US" sz="1000" dirty="0">
                <a:cs typeface="Times New Roman" panose="02020603050405020304" pitchFamily="18" charset="0"/>
              </a:rPr>
              <a:t>: </a:t>
            </a:r>
            <a:r>
              <a:rPr lang="en-US" sz="1000" i="1" dirty="0">
                <a:cs typeface="Times New Roman" panose="02020603050405020304" pitchFamily="18" charset="0"/>
              </a:rPr>
              <a:t>Women, Business and the Law </a:t>
            </a:r>
            <a:r>
              <a:rPr lang="en-US" sz="1000" dirty="0">
                <a:cs typeface="Times New Roman" panose="02020603050405020304" pitchFamily="18" charset="0"/>
              </a:rPr>
              <a:t>and World Bank </a:t>
            </a:r>
            <a:r>
              <a:rPr lang="en-US" sz="1000" i="1" dirty="0">
                <a:cs typeface="Times New Roman" panose="02020603050405020304" pitchFamily="18" charset="0"/>
              </a:rPr>
              <a:t>World Development Indicators </a:t>
            </a:r>
            <a:r>
              <a:rPr lang="en-US" sz="1000" dirty="0">
                <a:cs typeface="Times New Roman" panose="02020603050405020304" pitchFamily="18" charset="0"/>
              </a:rPr>
              <a:t>databases; </a:t>
            </a:r>
            <a:br>
              <a:rPr lang="en-US" sz="1000" dirty="0">
                <a:cs typeface="Times New Roman" panose="02020603050405020304" pitchFamily="18" charset="0"/>
              </a:rPr>
            </a:br>
            <a:r>
              <a:rPr lang="en-US" sz="1000" dirty="0">
                <a:cs typeface="Times New Roman" panose="02020603050405020304" pitchFamily="18" charset="0"/>
              </a:rPr>
              <a:t>World Economic Forum </a:t>
            </a:r>
            <a:r>
              <a:rPr lang="en-US" sz="1000" i="1" dirty="0">
                <a:cs typeface="Times New Roman" panose="02020603050405020304" pitchFamily="18" charset="0"/>
              </a:rPr>
              <a:t>Global Gender Gap Report 2014 </a:t>
            </a:r>
            <a:endParaRPr lang="en-US" sz="1000" dirty="0">
              <a:cs typeface="Times New Roman" panose="02020603050405020304" pitchFamily="18" charset="0"/>
            </a:endParaRPr>
          </a:p>
        </p:txBody>
      </p:sp>
      <p:sp>
        <p:nvSpPr>
          <p:cNvPr id="8" name="Slide Number Placeholder 8"/>
          <p:cNvSpPr>
            <a:spLocks noGrp="1"/>
          </p:cNvSpPr>
          <p:nvPr>
            <p:ph type="sldNum" sz="quarter" idx="14"/>
          </p:nvPr>
        </p:nvSpPr>
        <p:spPr>
          <a:xfrm>
            <a:off x="8867775" y="6500063"/>
            <a:ext cx="552450" cy="3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800" b="0" dirty="0">
                <a:solidFill>
                  <a:srgbClr val="7F7F7F"/>
                </a:solidFill>
                <a:latin typeface="Arial" pitchFamily="34" charset="0"/>
              </a:rPr>
              <a:t>9</a:t>
            </a:r>
          </a:p>
        </p:txBody>
      </p:sp>
    </p:spTree>
    <p:extLst>
      <p:ext uri="{BB962C8B-B14F-4D97-AF65-F5344CB8AC3E}">
        <p14:creationId xmlns:p14="http://schemas.microsoft.com/office/powerpoint/2010/main" val="1618316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17545"/>
          <a:stretch/>
        </p:blipFill>
        <p:spPr>
          <a:xfrm>
            <a:off x="1076970" y="1339845"/>
            <a:ext cx="6750978" cy="3711032"/>
          </a:xfrm>
          <a:prstGeom prst="rect">
            <a:avLst/>
          </a:prstGeom>
        </p:spPr>
      </p:pic>
      <p:sp>
        <p:nvSpPr>
          <p:cNvPr id="11" name="TextBox 10"/>
          <p:cNvSpPr txBox="1"/>
          <p:nvPr/>
        </p:nvSpPr>
        <p:spPr>
          <a:xfrm>
            <a:off x="1606441" y="3627699"/>
            <a:ext cx="1087971" cy="830997"/>
          </a:xfrm>
          <a:prstGeom prst="rect">
            <a:avLst/>
          </a:prstGeom>
          <a:solidFill>
            <a:schemeClr val="bg1"/>
          </a:solidFill>
        </p:spPr>
        <p:txBody>
          <a:bodyPr wrap="square" rtlCol="0">
            <a:spAutoFit/>
          </a:bodyPr>
          <a:lstStyle/>
          <a:p>
            <a:pPr algn="ctr"/>
            <a:r>
              <a:rPr lang="en-US" sz="3200" kern="1200" dirty="0">
                <a:solidFill>
                  <a:schemeClr val="accent3"/>
                </a:solidFill>
                <a:latin typeface="+mn-lt"/>
              </a:rPr>
              <a:t>106</a:t>
            </a:r>
            <a:r>
              <a:rPr lang="en-US" sz="3200" kern="1200" dirty="0">
                <a:latin typeface="+mn-lt"/>
              </a:rPr>
              <a:t> </a:t>
            </a:r>
            <a:r>
              <a:rPr lang="en-US" kern="1200" dirty="0">
                <a:latin typeface="+mn-lt"/>
              </a:rPr>
              <a:t>DAYS</a:t>
            </a:r>
          </a:p>
        </p:txBody>
      </p:sp>
      <p:sp>
        <p:nvSpPr>
          <p:cNvPr id="12" name="TextBox 11"/>
          <p:cNvSpPr txBox="1"/>
          <p:nvPr/>
        </p:nvSpPr>
        <p:spPr>
          <a:xfrm>
            <a:off x="3860153" y="3624703"/>
            <a:ext cx="1128793" cy="830997"/>
          </a:xfrm>
          <a:prstGeom prst="rect">
            <a:avLst/>
          </a:prstGeom>
          <a:solidFill>
            <a:schemeClr val="bg1"/>
          </a:solidFill>
        </p:spPr>
        <p:txBody>
          <a:bodyPr wrap="square" rtlCol="0">
            <a:spAutoFit/>
          </a:bodyPr>
          <a:lstStyle/>
          <a:p>
            <a:pPr algn="ctr"/>
            <a:r>
              <a:rPr lang="en-US" sz="3200" dirty="0">
                <a:solidFill>
                  <a:srgbClr val="1B8AD5"/>
                </a:solidFill>
                <a:latin typeface="+mn-lt"/>
              </a:rPr>
              <a:t>7</a:t>
            </a:r>
            <a:r>
              <a:rPr lang="en-US" sz="3200" dirty="0">
                <a:latin typeface="+mn-lt"/>
              </a:rPr>
              <a:t> </a:t>
            </a:r>
          </a:p>
          <a:p>
            <a:pPr algn="ctr"/>
            <a:r>
              <a:rPr lang="en-US" dirty="0">
                <a:latin typeface="+mn-lt"/>
              </a:rPr>
              <a:t>DAYS</a:t>
            </a:r>
          </a:p>
        </p:txBody>
      </p:sp>
      <p:sp>
        <p:nvSpPr>
          <p:cNvPr id="13" name="TextBox 12"/>
          <p:cNvSpPr txBox="1"/>
          <p:nvPr/>
        </p:nvSpPr>
        <p:spPr>
          <a:xfrm>
            <a:off x="6180445" y="3630187"/>
            <a:ext cx="1097437" cy="830997"/>
          </a:xfrm>
          <a:prstGeom prst="rect">
            <a:avLst/>
          </a:prstGeom>
          <a:solidFill>
            <a:schemeClr val="bg1"/>
          </a:solidFill>
        </p:spPr>
        <p:txBody>
          <a:bodyPr wrap="square" rtlCol="0">
            <a:spAutoFit/>
          </a:bodyPr>
          <a:lstStyle/>
          <a:p>
            <a:pPr algn="ctr"/>
            <a:r>
              <a:rPr lang="en-US" sz="3200" dirty="0">
                <a:solidFill>
                  <a:schemeClr val="accent2"/>
                </a:solidFill>
                <a:latin typeface="+mn-lt"/>
              </a:rPr>
              <a:t>410 </a:t>
            </a:r>
          </a:p>
          <a:p>
            <a:pPr algn="ctr"/>
            <a:r>
              <a:rPr lang="en-US" dirty="0">
                <a:latin typeface="+mn-lt"/>
              </a:rPr>
              <a:t>DAYS</a:t>
            </a:r>
          </a:p>
        </p:txBody>
      </p:sp>
      <p:sp>
        <p:nvSpPr>
          <p:cNvPr id="14" name="TextBox 13"/>
          <p:cNvSpPr txBox="1"/>
          <p:nvPr/>
        </p:nvSpPr>
        <p:spPr>
          <a:xfrm>
            <a:off x="3059516" y="1458640"/>
            <a:ext cx="5317699" cy="830997"/>
          </a:xfrm>
          <a:prstGeom prst="rect">
            <a:avLst/>
          </a:prstGeom>
          <a:solidFill>
            <a:schemeClr val="bg1"/>
          </a:solidFill>
        </p:spPr>
        <p:txBody>
          <a:bodyPr wrap="square" rtlCol="0">
            <a:spAutoFit/>
          </a:bodyPr>
          <a:lstStyle/>
          <a:p>
            <a:r>
              <a:rPr lang="en-US" dirty="0">
                <a:solidFill>
                  <a:schemeClr val="tx1">
                    <a:lumMod val="90000"/>
                    <a:lumOff val="10000"/>
                  </a:schemeClr>
                </a:solidFill>
                <a:latin typeface="Arial"/>
                <a:cs typeface="Arial"/>
              </a:rPr>
              <a:t>More women participate in the labor force in economies with fully paid maternity and parental leave available for new mothers</a:t>
            </a:r>
          </a:p>
        </p:txBody>
      </p:sp>
      <p:sp>
        <p:nvSpPr>
          <p:cNvPr id="3" name="Rectangle 2"/>
          <p:cNvSpPr/>
          <p:nvPr/>
        </p:nvSpPr>
        <p:spPr>
          <a:xfrm>
            <a:off x="0" y="4743863"/>
            <a:ext cx="9144000" cy="369332"/>
          </a:xfrm>
          <a:prstGeom prst="rect">
            <a:avLst/>
          </a:prstGeom>
        </p:spPr>
        <p:txBody>
          <a:bodyPr wrap="square">
            <a:spAutoFit/>
          </a:bodyPr>
          <a:lstStyle/>
          <a:p>
            <a:pPr algn="ctr" defTabSz="457200" fontAlgn="t">
              <a:spcBef>
                <a:spcPct val="30000"/>
              </a:spcBef>
              <a:defRPr/>
            </a:pPr>
            <a:r>
              <a:rPr lang="en-US" dirty="0">
                <a:solidFill>
                  <a:schemeClr val="tx1">
                    <a:lumMod val="90000"/>
                    <a:lumOff val="10000"/>
                  </a:schemeClr>
                </a:solidFill>
                <a:latin typeface="+mn-lt"/>
                <a:cs typeface="Arial"/>
              </a:rPr>
              <a:t>In ASEM </a:t>
            </a:r>
            <a:r>
              <a:rPr lang="en-US" dirty="0" smtClean="0">
                <a:solidFill>
                  <a:schemeClr val="tx1">
                    <a:lumMod val="90000"/>
                    <a:lumOff val="10000"/>
                  </a:schemeClr>
                </a:solidFill>
                <a:cs typeface="Arial"/>
              </a:rPr>
              <a:t>economies</a:t>
            </a:r>
            <a:r>
              <a:rPr lang="en-US" dirty="0" smtClean="0">
                <a:solidFill>
                  <a:schemeClr val="tx1">
                    <a:lumMod val="90000"/>
                    <a:lumOff val="10000"/>
                  </a:schemeClr>
                </a:solidFill>
                <a:latin typeface="+mn-lt"/>
                <a:cs typeface="Arial"/>
              </a:rPr>
              <a:t>, </a:t>
            </a:r>
            <a:r>
              <a:rPr lang="en-US" dirty="0">
                <a:solidFill>
                  <a:schemeClr val="tx1">
                    <a:lumMod val="90000"/>
                    <a:lumOff val="10000"/>
                  </a:schemeClr>
                </a:solidFill>
                <a:latin typeface="+mn-lt"/>
                <a:cs typeface="Arial"/>
              </a:rPr>
              <a:t>the average length of paid leave is:  </a:t>
            </a:r>
          </a:p>
        </p:txBody>
      </p:sp>
      <p:sp>
        <p:nvSpPr>
          <p:cNvPr id="6" name="TextBox 5"/>
          <p:cNvSpPr txBox="1"/>
          <p:nvPr/>
        </p:nvSpPr>
        <p:spPr>
          <a:xfrm>
            <a:off x="1565909" y="5118797"/>
            <a:ext cx="1269869" cy="738664"/>
          </a:xfrm>
          <a:prstGeom prst="rect">
            <a:avLst/>
          </a:prstGeom>
          <a:noFill/>
          <a:ln w="38100">
            <a:solidFill>
              <a:srgbClr val="FF9900"/>
            </a:solidFill>
          </a:ln>
        </p:spPr>
        <p:txBody>
          <a:bodyPr wrap="square" rtlCol="0">
            <a:spAutoFit/>
          </a:bodyPr>
          <a:lstStyle/>
          <a:p>
            <a:pPr algn="ctr"/>
            <a:r>
              <a:rPr lang="en-US" sz="1800" dirty="0">
                <a:latin typeface="+mj-lt"/>
              </a:rPr>
              <a:t>126 DAYS</a:t>
            </a:r>
          </a:p>
          <a:p>
            <a:pPr algn="ctr"/>
            <a:r>
              <a:rPr lang="en-US" sz="1200" dirty="0">
                <a:latin typeface="+mj-lt"/>
              </a:rPr>
              <a:t>MATERNITY LEAVE</a:t>
            </a:r>
          </a:p>
        </p:txBody>
      </p:sp>
      <p:sp>
        <p:nvSpPr>
          <p:cNvPr id="17" name="TextBox 16"/>
          <p:cNvSpPr txBox="1"/>
          <p:nvPr/>
        </p:nvSpPr>
        <p:spPr>
          <a:xfrm>
            <a:off x="3882223" y="5118797"/>
            <a:ext cx="1225058" cy="738664"/>
          </a:xfrm>
          <a:prstGeom prst="rect">
            <a:avLst/>
          </a:prstGeom>
          <a:noFill/>
          <a:ln w="38100">
            <a:solidFill>
              <a:schemeClr val="tx1">
                <a:lumMod val="50000"/>
                <a:lumOff val="50000"/>
              </a:schemeClr>
            </a:solidFill>
          </a:ln>
        </p:spPr>
        <p:txBody>
          <a:bodyPr wrap="square" rtlCol="0">
            <a:spAutoFit/>
          </a:bodyPr>
          <a:lstStyle/>
          <a:p>
            <a:pPr algn="ctr"/>
            <a:r>
              <a:rPr lang="en-US" sz="1800" dirty="0">
                <a:latin typeface="+mj-lt"/>
              </a:rPr>
              <a:t>10 DAYS</a:t>
            </a:r>
          </a:p>
          <a:p>
            <a:pPr algn="ctr"/>
            <a:r>
              <a:rPr lang="en-US" sz="1200" dirty="0">
                <a:latin typeface="+mj-lt"/>
              </a:rPr>
              <a:t>PATERNITY LEAVE</a:t>
            </a:r>
          </a:p>
        </p:txBody>
      </p:sp>
      <p:sp>
        <p:nvSpPr>
          <p:cNvPr id="18" name="TextBox 17"/>
          <p:cNvSpPr txBox="1"/>
          <p:nvPr/>
        </p:nvSpPr>
        <p:spPr>
          <a:xfrm>
            <a:off x="6180445" y="5118797"/>
            <a:ext cx="1356823" cy="738664"/>
          </a:xfrm>
          <a:prstGeom prst="rect">
            <a:avLst/>
          </a:prstGeom>
          <a:noFill/>
          <a:ln w="38100">
            <a:solidFill>
              <a:srgbClr val="00B050"/>
            </a:solidFill>
          </a:ln>
        </p:spPr>
        <p:txBody>
          <a:bodyPr wrap="square" rtlCol="0">
            <a:spAutoFit/>
          </a:bodyPr>
          <a:lstStyle/>
          <a:p>
            <a:pPr algn="ctr"/>
            <a:r>
              <a:rPr lang="en-US" sz="1800" dirty="0">
                <a:latin typeface="+mj-lt"/>
              </a:rPr>
              <a:t>362 DAYS</a:t>
            </a:r>
          </a:p>
          <a:p>
            <a:pPr algn="ctr"/>
            <a:r>
              <a:rPr lang="en-US" sz="1200" dirty="0">
                <a:latin typeface="+mj-lt"/>
              </a:rPr>
              <a:t>PARENTAL LEAVE</a:t>
            </a:r>
          </a:p>
        </p:txBody>
      </p:sp>
      <p:sp>
        <p:nvSpPr>
          <p:cNvPr id="15" name="TextBox 14"/>
          <p:cNvSpPr txBox="1"/>
          <p:nvPr/>
        </p:nvSpPr>
        <p:spPr>
          <a:xfrm>
            <a:off x="76482" y="6642538"/>
            <a:ext cx="5738812" cy="215444"/>
          </a:xfrm>
          <a:prstGeom prst="rect">
            <a:avLst/>
          </a:prstGeom>
          <a:noFill/>
        </p:spPr>
        <p:txBody>
          <a:bodyPr wrap="square" rtlCol="0">
            <a:spAutoFit/>
          </a:bodyPr>
          <a:lstStyle/>
          <a:p>
            <a:pPr fontAlgn="base">
              <a:spcBef>
                <a:spcPct val="0"/>
              </a:spcBef>
              <a:spcAft>
                <a:spcPct val="0"/>
              </a:spcAft>
            </a:pPr>
            <a:r>
              <a:rPr lang="en-US" sz="800" i="1" dirty="0" smtClean="0">
                <a:solidFill>
                  <a:srgbClr val="021F43"/>
                </a:solidFill>
                <a:ea typeface="MS PGothic" pitchFamily="34" charset="-128"/>
              </a:rPr>
              <a:t>Source</a:t>
            </a:r>
            <a:r>
              <a:rPr lang="en-US" sz="800" i="1" dirty="0">
                <a:solidFill>
                  <a:srgbClr val="021F43"/>
                </a:solidFill>
                <a:ea typeface="MS PGothic" pitchFamily="34" charset="-128"/>
              </a:rPr>
              <a:t>: Women, Business and the </a:t>
            </a:r>
            <a:r>
              <a:rPr lang="en-US" sz="800" i="1" dirty="0" smtClean="0">
                <a:solidFill>
                  <a:srgbClr val="021F43"/>
                </a:solidFill>
                <a:ea typeface="MS PGothic" pitchFamily="34" charset="-128"/>
              </a:rPr>
              <a:t>Law</a:t>
            </a:r>
            <a:endParaRPr lang="en-US" sz="800" i="1" dirty="0">
              <a:solidFill>
                <a:srgbClr val="021F43"/>
              </a:solidFill>
              <a:ea typeface="MS PGothic" pitchFamily="34" charset="-128"/>
            </a:endParaRPr>
          </a:p>
        </p:txBody>
      </p:sp>
      <p:sp>
        <p:nvSpPr>
          <p:cNvPr id="4" name="Rectangle 3"/>
          <p:cNvSpPr/>
          <p:nvPr/>
        </p:nvSpPr>
        <p:spPr>
          <a:xfrm>
            <a:off x="112341" y="531370"/>
            <a:ext cx="4547270" cy="461665"/>
          </a:xfrm>
          <a:prstGeom prst="rect">
            <a:avLst/>
          </a:prstGeom>
        </p:spPr>
        <p:txBody>
          <a:bodyPr wrap="none">
            <a:spAutoFit/>
          </a:bodyPr>
          <a:lstStyle/>
          <a:p>
            <a:r>
              <a:rPr lang="en-US" sz="2400" b="1" dirty="0"/>
              <a:t>THE LENGTH OF PAID LEAVE</a:t>
            </a:r>
            <a:endParaRPr lang="en-US" sz="2400" dirty="0"/>
          </a:p>
        </p:txBody>
      </p:sp>
      <p:sp>
        <p:nvSpPr>
          <p:cNvPr id="16" name="Slide Number Placeholder 8"/>
          <p:cNvSpPr>
            <a:spLocks noGrp="1"/>
          </p:cNvSpPr>
          <p:nvPr>
            <p:ph type="sldNum" sz="quarter" idx="14"/>
          </p:nvPr>
        </p:nvSpPr>
        <p:spPr>
          <a:xfrm>
            <a:off x="8676547" y="6570872"/>
            <a:ext cx="552450" cy="3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800" b="0" dirty="0" smtClean="0">
                <a:solidFill>
                  <a:srgbClr val="7F7F7F"/>
                </a:solidFill>
                <a:latin typeface="Arial" pitchFamily="34" charset="0"/>
              </a:rPr>
              <a:t>10</a:t>
            </a:r>
            <a:endParaRPr lang="en-US" sz="800" b="0" dirty="0">
              <a:solidFill>
                <a:srgbClr val="7F7F7F"/>
              </a:solidFill>
              <a:latin typeface="Arial" pitchFamily="34" charset="0"/>
            </a:endParaRPr>
          </a:p>
        </p:txBody>
      </p:sp>
    </p:spTree>
    <p:extLst>
      <p:ext uri="{BB962C8B-B14F-4D97-AF65-F5344CB8AC3E}">
        <p14:creationId xmlns:p14="http://schemas.microsoft.com/office/powerpoint/2010/main" val="2085977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712" y="2096646"/>
            <a:ext cx="6156754" cy="3806926"/>
          </a:xfrm>
          <a:prstGeom prst="rect">
            <a:avLst/>
          </a:prstGeom>
        </p:spPr>
      </p:pic>
      <p:sp>
        <p:nvSpPr>
          <p:cNvPr id="4" name="Slide Number Placeholder 3"/>
          <p:cNvSpPr>
            <a:spLocks noGrp="1"/>
          </p:cNvSpPr>
          <p:nvPr>
            <p:ph type="sldNum" sz="quarter" idx="14"/>
          </p:nvPr>
        </p:nvSpPr>
        <p:spPr>
          <a:xfrm>
            <a:off x="8763000" y="6532157"/>
            <a:ext cx="552450" cy="358775"/>
          </a:xfrm>
        </p:spPr>
        <p:txBody>
          <a:bodyPr/>
          <a:lstStyle/>
          <a:p>
            <a:r>
              <a:rPr lang="en-US" sz="800" dirty="0" smtClean="0"/>
              <a:t>11</a:t>
            </a:r>
            <a:endParaRPr lang="en-US" sz="800" dirty="0"/>
          </a:p>
        </p:txBody>
      </p:sp>
      <p:sp>
        <p:nvSpPr>
          <p:cNvPr id="2" name="TextBox 1"/>
          <p:cNvSpPr txBox="1"/>
          <p:nvPr/>
        </p:nvSpPr>
        <p:spPr>
          <a:xfrm>
            <a:off x="824706" y="1370180"/>
            <a:ext cx="7697048" cy="646331"/>
          </a:xfrm>
          <a:prstGeom prst="rect">
            <a:avLst/>
          </a:prstGeom>
          <a:noFill/>
        </p:spPr>
        <p:txBody>
          <a:bodyPr wrap="square" rtlCol="0">
            <a:spAutoFit/>
          </a:bodyPr>
          <a:lstStyle/>
          <a:p>
            <a:pPr algn="ctr"/>
            <a:r>
              <a:rPr lang="en-US" sz="1800" b="1" dirty="0">
                <a:solidFill>
                  <a:schemeClr val="tx1">
                    <a:lumMod val="90000"/>
                    <a:lumOff val="10000"/>
                  </a:schemeClr>
                </a:solidFill>
                <a:latin typeface="+mj-lt"/>
              </a:rPr>
              <a:t>W</a:t>
            </a:r>
            <a:r>
              <a:rPr lang="en-US" sz="1800" b="1" dirty="0" smtClean="0">
                <a:solidFill>
                  <a:schemeClr val="tx1">
                    <a:lumMod val="90000"/>
                    <a:lumOff val="10000"/>
                  </a:schemeClr>
                </a:solidFill>
                <a:latin typeface="+mj-lt"/>
              </a:rPr>
              <a:t>omen's </a:t>
            </a:r>
            <a:r>
              <a:rPr lang="en-US" sz="1800" b="1" dirty="0">
                <a:solidFill>
                  <a:schemeClr val="tx1">
                    <a:lumMod val="90000"/>
                    <a:lumOff val="10000"/>
                  </a:schemeClr>
                </a:solidFill>
                <a:latin typeface="+mj-lt"/>
              </a:rPr>
              <a:t>employment among private firms is significantly higher in </a:t>
            </a:r>
            <a:r>
              <a:rPr lang="en-US" b="1" dirty="0" smtClean="0"/>
              <a:t>economies</a:t>
            </a:r>
            <a:r>
              <a:rPr lang="en-US" sz="1800" b="1" dirty="0" smtClean="0">
                <a:solidFill>
                  <a:schemeClr val="tx1">
                    <a:lumMod val="90000"/>
                    <a:lumOff val="10000"/>
                  </a:schemeClr>
                </a:solidFill>
                <a:latin typeface="+mj-lt"/>
              </a:rPr>
              <a:t> </a:t>
            </a:r>
            <a:r>
              <a:rPr lang="en-US" sz="1800" b="1" dirty="0">
                <a:solidFill>
                  <a:schemeClr val="tx1">
                    <a:lumMod val="90000"/>
                    <a:lumOff val="10000"/>
                  </a:schemeClr>
                </a:solidFill>
                <a:latin typeface="+mj-lt"/>
              </a:rPr>
              <a:t>that mandate paternity leave versus those that do </a:t>
            </a:r>
            <a:r>
              <a:rPr lang="en-US" sz="1800" b="1" dirty="0" smtClean="0">
                <a:solidFill>
                  <a:schemeClr val="tx1">
                    <a:lumMod val="90000"/>
                    <a:lumOff val="10000"/>
                  </a:schemeClr>
                </a:solidFill>
                <a:latin typeface="+mj-lt"/>
              </a:rPr>
              <a:t>not</a:t>
            </a:r>
            <a:endParaRPr lang="en-US" sz="1800" b="1" dirty="0">
              <a:solidFill>
                <a:schemeClr val="tx1">
                  <a:lumMod val="90000"/>
                  <a:lumOff val="10000"/>
                </a:schemeClr>
              </a:solidFill>
              <a:latin typeface="+mj-lt"/>
            </a:endParaRPr>
          </a:p>
        </p:txBody>
      </p:sp>
      <p:sp>
        <p:nvSpPr>
          <p:cNvPr id="6" name="Rectangle 5"/>
          <p:cNvSpPr/>
          <p:nvPr/>
        </p:nvSpPr>
        <p:spPr bwMode="auto">
          <a:xfrm>
            <a:off x="235518" y="2657526"/>
            <a:ext cx="207927" cy="201506"/>
          </a:xfrm>
          <a:prstGeom prst="rect">
            <a:avLst/>
          </a:prstGeom>
          <a:solidFill>
            <a:srgbClr val="65A4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bg2">
                  <a:lumMod val="40000"/>
                  <a:lumOff val="60000"/>
                </a:schemeClr>
              </a:solidFill>
              <a:effectLst/>
              <a:latin typeface="Trebuchet MS" pitchFamily="34" charset="0"/>
              <a:cs typeface="Times New Roman" pitchFamily="18" charset="0"/>
            </a:endParaRPr>
          </a:p>
        </p:txBody>
      </p:sp>
      <p:sp>
        <p:nvSpPr>
          <p:cNvPr id="8" name="Rectangle 7"/>
          <p:cNvSpPr/>
          <p:nvPr/>
        </p:nvSpPr>
        <p:spPr bwMode="auto">
          <a:xfrm>
            <a:off x="235518" y="3617455"/>
            <a:ext cx="207928" cy="203517"/>
          </a:xfrm>
          <a:prstGeom prst="rect">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9" name="Rectangle 8"/>
          <p:cNvSpPr/>
          <p:nvPr/>
        </p:nvSpPr>
        <p:spPr bwMode="auto">
          <a:xfrm>
            <a:off x="272400" y="5555454"/>
            <a:ext cx="207927" cy="20357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1" name="TextBox 10"/>
          <p:cNvSpPr txBox="1"/>
          <p:nvPr/>
        </p:nvSpPr>
        <p:spPr>
          <a:xfrm>
            <a:off x="654585" y="5546477"/>
            <a:ext cx="884683" cy="276999"/>
          </a:xfrm>
          <a:prstGeom prst="rect">
            <a:avLst/>
          </a:prstGeom>
          <a:noFill/>
        </p:spPr>
        <p:txBody>
          <a:bodyPr wrap="square" rtlCol="0">
            <a:spAutoFit/>
          </a:bodyPr>
          <a:lstStyle/>
          <a:p>
            <a:pPr algn="ctr"/>
            <a:r>
              <a:rPr lang="en-US" sz="1200" dirty="0" smtClean="0">
                <a:solidFill>
                  <a:schemeClr val="bg1">
                    <a:lumMod val="75000"/>
                  </a:schemeClr>
                </a:solidFill>
                <a:latin typeface="+mj-lt"/>
              </a:rPr>
              <a:t>No data</a:t>
            </a:r>
            <a:endParaRPr lang="en-US" sz="1200" dirty="0">
              <a:solidFill>
                <a:schemeClr val="bg1">
                  <a:lumMod val="75000"/>
                </a:schemeClr>
              </a:solidFill>
              <a:latin typeface="+mj-lt"/>
            </a:endParaRPr>
          </a:p>
        </p:txBody>
      </p:sp>
      <p:sp>
        <p:nvSpPr>
          <p:cNvPr id="12" name="TextBox 11"/>
          <p:cNvSpPr txBox="1"/>
          <p:nvPr/>
        </p:nvSpPr>
        <p:spPr>
          <a:xfrm>
            <a:off x="480327" y="3580259"/>
            <a:ext cx="1435724" cy="646331"/>
          </a:xfrm>
          <a:prstGeom prst="rect">
            <a:avLst/>
          </a:prstGeom>
          <a:noFill/>
        </p:spPr>
        <p:txBody>
          <a:bodyPr wrap="square" rtlCol="0">
            <a:spAutoFit/>
          </a:bodyPr>
          <a:lstStyle/>
          <a:p>
            <a:pPr algn="ctr"/>
            <a:r>
              <a:rPr lang="en-US" sz="1200" dirty="0" smtClean="0">
                <a:solidFill>
                  <a:srgbClr val="FF8000"/>
                </a:solidFill>
                <a:latin typeface="+mj-lt"/>
              </a:rPr>
              <a:t>No paid paternity nor parental leave </a:t>
            </a:r>
            <a:endParaRPr lang="en-US" sz="1200" dirty="0">
              <a:solidFill>
                <a:srgbClr val="FF8000"/>
              </a:solidFill>
              <a:latin typeface="+mj-lt"/>
            </a:endParaRPr>
          </a:p>
        </p:txBody>
      </p:sp>
      <p:sp>
        <p:nvSpPr>
          <p:cNvPr id="13" name="TextBox 12"/>
          <p:cNvSpPr txBox="1"/>
          <p:nvPr/>
        </p:nvSpPr>
        <p:spPr>
          <a:xfrm>
            <a:off x="443445" y="2569471"/>
            <a:ext cx="1435724" cy="461665"/>
          </a:xfrm>
          <a:prstGeom prst="rect">
            <a:avLst/>
          </a:prstGeom>
          <a:noFill/>
        </p:spPr>
        <p:txBody>
          <a:bodyPr wrap="square" rtlCol="0">
            <a:spAutoFit/>
          </a:bodyPr>
          <a:lstStyle/>
          <a:p>
            <a:pPr algn="ctr"/>
            <a:r>
              <a:rPr lang="en-US" sz="1200" dirty="0" smtClean="0">
                <a:solidFill>
                  <a:schemeClr val="bg2">
                    <a:lumMod val="50000"/>
                  </a:schemeClr>
                </a:solidFill>
                <a:latin typeface="+mj-lt"/>
              </a:rPr>
              <a:t>Paid paternity leave exists </a:t>
            </a:r>
          </a:p>
        </p:txBody>
      </p:sp>
      <p:sp>
        <p:nvSpPr>
          <p:cNvPr id="14" name="Rectangle 13"/>
          <p:cNvSpPr/>
          <p:nvPr/>
        </p:nvSpPr>
        <p:spPr bwMode="auto">
          <a:xfrm>
            <a:off x="272400" y="4632209"/>
            <a:ext cx="207927" cy="201506"/>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5" name="TextBox 14"/>
          <p:cNvSpPr txBox="1"/>
          <p:nvPr/>
        </p:nvSpPr>
        <p:spPr>
          <a:xfrm>
            <a:off x="461151" y="4420383"/>
            <a:ext cx="1873886" cy="646331"/>
          </a:xfrm>
          <a:prstGeom prst="rect">
            <a:avLst/>
          </a:prstGeom>
          <a:noFill/>
        </p:spPr>
        <p:txBody>
          <a:bodyPr wrap="square" rtlCol="0">
            <a:spAutoFit/>
          </a:bodyPr>
          <a:lstStyle/>
          <a:p>
            <a:pPr algn="ctr"/>
            <a:r>
              <a:rPr lang="en-US" sz="1200" dirty="0" smtClean="0">
                <a:latin typeface="+mj-lt"/>
              </a:rPr>
              <a:t>No paternity leave exists but there is paid parental leave</a:t>
            </a:r>
            <a:endParaRPr lang="en-US" sz="1200" dirty="0">
              <a:latin typeface="+mj-lt"/>
            </a:endParaRPr>
          </a:p>
        </p:txBody>
      </p:sp>
      <p:sp>
        <p:nvSpPr>
          <p:cNvPr id="3" name="Rectangle 2"/>
          <p:cNvSpPr/>
          <p:nvPr/>
        </p:nvSpPr>
        <p:spPr>
          <a:xfrm>
            <a:off x="522441" y="6405470"/>
            <a:ext cx="6233552" cy="400110"/>
          </a:xfrm>
          <a:prstGeom prst="rect">
            <a:avLst/>
          </a:prstGeom>
        </p:spPr>
        <p:txBody>
          <a:bodyPr wrap="square">
            <a:spAutoFit/>
          </a:bodyPr>
          <a:lstStyle/>
          <a:p>
            <a:r>
              <a:rPr lang="en-US" sz="1000" dirty="0" smtClean="0"/>
              <a:t>Source: Amin</a:t>
            </a:r>
            <a:r>
              <a:rPr lang="en-US" sz="1000" dirty="0"/>
              <a:t>, Islam and </a:t>
            </a:r>
            <a:r>
              <a:rPr lang="en-US" sz="1000" dirty="0" err="1"/>
              <a:t>Sakhonchik</a:t>
            </a:r>
            <a:r>
              <a:rPr lang="en-US" sz="1000" dirty="0"/>
              <a:t>, "Does Paternity Leave Matter for Female Employment in Developing Economies? Evidence from Firm Level Data" Applied Economic Letters, Vol. 23, 2016 Issue 16</a:t>
            </a:r>
          </a:p>
        </p:txBody>
      </p:sp>
      <p:sp>
        <p:nvSpPr>
          <p:cNvPr id="10" name="Rectangle 9"/>
          <p:cNvSpPr/>
          <p:nvPr/>
        </p:nvSpPr>
        <p:spPr>
          <a:xfrm>
            <a:off x="177409" y="580786"/>
            <a:ext cx="3763467" cy="461665"/>
          </a:xfrm>
          <a:prstGeom prst="rect">
            <a:avLst/>
          </a:prstGeom>
        </p:spPr>
        <p:txBody>
          <a:bodyPr wrap="none">
            <a:spAutoFit/>
          </a:bodyPr>
          <a:lstStyle/>
          <a:p>
            <a:pPr algn="ctr"/>
            <a:r>
              <a:rPr lang="en-US" sz="2400" b="1" dirty="0"/>
              <a:t>PAID PATERNITY LEAVE</a:t>
            </a:r>
          </a:p>
        </p:txBody>
      </p:sp>
    </p:spTree>
    <p:extLst>
      <p:ext uri="{BB962C8B-B14F-4D97-AF65-F5344CB8AC3E}">
        <p14:creationId xmlns:p14="http://schemas.microsoft.com/office/powerpoint/2010/main" val="1559983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8968419" y="6551996"/>
            <a:ext cx="552450" cy="358775"/>
          </a:xfrm>
        </p:spPr>
        <p:txBody>
          <a:bodyPr/>
          <a:lstStyle/>
          <a:p>
            <a:r>
              <a:rPr lang="en-US" sz="800" dirty="0" smtClean="0"/>
              <a:t>12</a:t>
            </a:r>
            <a:endParaRPr lang="en-US" sz="800" dirty="0"/>
          </a:p>
        </p:txBody>
      </p:sp>
      <p:sp>
        <p:nvSpPr>
          <p:cNvPr id="7" name="Rectangle 6"/>
          <p:cNvSpPr/>
          <p:nvPr/>
        </p:nvSpPr>
        <p:spPr>
          <a:xfrm>
            <a:off x="180305" y="5345946"/>
            <a:ext cx="8788114" cy="584775"/>
          </a:xfrm>
          <a:prstGeom prst="rect">
            <a:avLst/>
          </a:prstGeom>
        </p:spPr>
        <p:txBody>
          <a:bodyPr wrap="square">
            <a:spAutoFit/>
          </a:bodyPr>
          <a:lstStyle/>
          <a:p>
            <a:pPr algn="ctr" fontAlgn="base">
              <a:spcBef>
                <a:spcPct val="0"/>
              </a:spcBef>
              <a:spcAft>
                <a:spcPct val="0"/>
              </a:spcAft>
            </a:pPr>
            <a:r>
              <a:rPr lang="en-US" sz="1600" b="1" dirty="0">
                <a:solidFill>
                  <a:srgbClr val="021F43"/>
                </a:solidFill>
                <a:latin typeface="Arial Bold"/>
                <a:ea typeface="MS PGothic" pitchFamily="34" charset="-128"/>
              </a:rPr>
              <a:t>Increased availability of childcare may create opportunities for women to participate in the paid employment, because women are often the primary care-givers for children</a:t>
            </a:r>
          </a:p>
        </p:txBody>
      </p:sp>
      <p:graphicFrame>
        <p:nvGraphicFramePr>
          <p:cNvPr id="9" name="Chart 8"/>
          <p:cNvGraphicFramePr>
            <a:graphicFrameLocks/>
          </p:cNvGraphicFramePr>
          <p:nvPr>
            <p:extLst>
              <p:ext uri="{D42A27DB-BD31-4B8C-83A1-F6EECF244321}">
                <p14:modId xmlns:p14="http://schemas.microsoft.com/office/powerpoint/2010/main" val="1902730570"/>
              </p:ext>
            </p:extLst>
          </p:nvPr>
        </p:nvGraphicFramePr>
        <p:xfrm>
          <a:off x="-100670" y="1010516"/>
          <a:ext cx="9144000" cy="429893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1376" y="375794"/>
            <a:ext cx="8582695" cy="707886"/>
          </a:xfrm>
          <a:prstGeom prst="rect">
            <a:avLst/>
          </a:prstGeom>
        </p:spPr>
        <p:txBody>
          <a:bodyPr wrap="square">
            <a:spAutoFit/>
          </a:bodyPr>
          <a:lstStyle/>
          <a:p>
            <a:r>
              <a:rPr lang="en-US" sz="2000" b="1" dirty="0"/>
              <a:t>WOMEN ARE </a:t>
            </a:r>
            <a:r>
              <a:rPr lang="en-US" sz="2000" b="1" dirty="0" smtClean="0"/>
              <a:t>MORE </a:t>
            </a:r>
            <a:r>
              <a:rPr lang="en-US" sz="2000" b="1" dirty="0"/>
              <a:t>LIKELY TO RECEIVE WAGES FROM AN </a:t>
            </a:r>
            <a:r>
              <a:rPr lang="en-US" sz="2000" b="1" dirty="0" smtClean="0"/>
              <a:t>EMPLOYER </a:t>
            </a:r>
            <a:r>
              <a:rPr lang="en-US" sz="2000" b="1" dirty="0"/>
              <a:t>WHERE GOVERNMENTS SUPPORT CHILDCARE </a:t>
            </a:r>
            <a:endParaRPr lang="en-US" sz="2000" dirty="0"/>
          </a:p>
        </p:txBody>
      </p:sp>
    </p:spTree>
    <p:extLst>
      <p:ext uri="{BB962C8B-B14F-4D97-AF65-F5344CB8AC3E}">
        <p14:creationId xmlns:p14="http://schemas.microsoft.com/office/powerpoint/2010/main" val="1106234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6945" y="2664435"/>
            <a:ext cx="7533738" cy="3367034"/>
          </a:xfrm>
          <a:prstGeom prst="rect">
            <a:avLst/>
          </a:prstGeom>
        </p:spPr>
      </p:pic>
      <p:sp>
        <p:nvSpPr>
          <p:cNvPr id="10" name="TextBox 9"/>
          <p:cNvSpPr txBox="1"/>
          <p:nvPr/>
        </p:nvSpPr>
        <p:spPr>
          <a:xfrm>
            <a:off x="796945" y="1602681"/>
            <a:ext cx="7749845" cy="707886"/>
          </a:xfrm>
          <a:prstGeom prst="rect">
            <a:avLst/>
          </a:prstGeom>
          <a:noFill/>
          <a:ln>
            <a:noFill/>
          </a:ln>
        </p:spPr>
        <p:txBody>
          <a:bodyPr wrap="square" rtlCol="0">
            <a:spAutoFit/>
          </a:bodyPr>
          <a:lstStyle/>
          <a:p>
            <a:pPr algn="ctr" fontAlgn="base">
              <a:spcBef>
                <a:spcPct val="0"/>
              </a:spcBef>
              <a:spcAft>
                <a:spcPct val="0"/>
              </a:spcAft>
            </a:pPr>
            <a:r>
              <a:rPr lang="en-US" sz="2000" b="1" dirty="0">
                <a:solidFill>
                  <a:srgbClr val="021F43">
                    <a:lumMod val="90000"/>
                    <a:lumOff val="10000"/>
                  </a:srgbClr>
                </a:solidFill>
                <a:ea typeface="MS PGothic" pitchFamily="34" charset="-128"/>
                <a:cs typeface="Arial"/>
              </a:rPr>
              <a:t>Coverage and scope of domestic violence laws, </a:t>
            </a:r>
          </a:p>
          <a:p>
            <a:pPr algn="ctr" fontAlgn="base">
              <a:spcBef>
                <a:spcPct val="0"/>
              </a:spcBef>
              <a:spcAft>
                <a:spcPct val="0"/>
              </a:spcAft>
            </a:pPr>
            <a:r>
              <a:rPr lang="en-US" sz="2000" b="1" dirty="0">
                <a:solidFill>
                  <a:srgbClr val="021F43">
                    <a:lumMod val="90000"/>
                    <a:lumOff val="10000"/>
                  </a:srgbClr>
                </a:solidFill>
                <a:ea typeface="MS PGothic" pitchFamily="34" charset="-128"/>
                <a:cs typeface="Arial"/>
              </a:rPr>
              <a:t>by percentage of economies and in a region</a:t>
            </a:r>
          </a:p>
        </p:txBody>
      </p:sp>
      <p:sp>
        <p:nvSpPr>
          <p:cNvPr id="9" name="TextBox 8"/>
          <p:cNvSpPr txBox="1"/>
          <p:nvPr/>
        </p:nvSpPr>
        <p:spPr>
          <a:xfrm>
            <a:off x="-59821" y="6643710"/>
            <a:ext cx="4449280" cy="215444"/>
          </a:xfrm>
          <a:prstGeom prst="rect">
            <a:avLst/>
          </a:prstGeom>
          <a:noFill/>
        </p:spPr>
        <p:txBody>
          <a:bodyPr wrap="square" rtlCol="0">
            <a:spAutoFit/>
          </a:bodyPr>
          <a:lstStyle/>
          <a:p>
            <a:pPr fontAlgn="base">
              <a:spcBef>
                <a:spcPct val="0"/>
              </a:spcBef>
              <a:spcAft>
                <a:spcPct val="0"/>
              </a:spcAft>
            </a:pPr>
            <a:r>
              <a:rPr lang="en-US" sz="800" i="1" dirty="0">
                <a:solidFill>
                  <a:srgbClr val="021F43"/>
                </a:solidFill>
                <a:ea typeface="MS PGothic" pitchFamily="34" charset="-128"/>
              </a:rPr>
              <a:t>Source: Women, Business and the Law d</a:t>
            </a:r>
            <a:r>
              <a:rPr lang="en-US" sz="800" dirty="0">
                <a:solidFill>
                  <a:srgbClr val="021F43"/>
                </a:solidFill>
                <a:ea typeface="MS PGothic" pitchFamily="34" charset="-128"/>
              </a:rPr>
              <a:t>atabase</a:t>
            </a:r>
            <a:r>
              <a:rPr lang="en-US" sz="800" b="1" dirty="0">
                <a:solidFill>
                  <a:srgbClr val="021F43"/>
                </a:solidFill>
                <a:ea typeface="MS PGothic" pitchFamily="34" charset="-128"/>
              </a:rPr>
              <a:t>. </a:t>
            </a:r>
          </a:p>
        </p:txBody>
      </p:sp>
      <p:sp>
        <p:nvSpPr>
          <p:cNvPr id="2" name="Rectangle 1"/>
          <p:cNvSpPr/>
          <p:nvPr/>
        </p:nvSpPr>
        <p:spPr>
          <a:xfrm>
            <a:off x="72376" y="327064"/>
            <a:ext cx="8438555" cy="646331"/>
          </a:xfrm>
          <a:prstGeom prst="rect">
            <a:avLst/>
          </a:prstGeom>
        </p:spPr>
        <p:txBody>
          <a:bodyPr wrap="square">
            <a:spAutoFit/>
          </a:bodyPr>
          <a:lstStyle/>
          <a:p>
            <a:r>
              <a:rPr lang="en-US" b="1" dirty="0"/>
              <a:t>46 </a:t>
            </a:r>
            <a:r>
              <a:rPr lang="en-US" b="1" dirty="0" smtClean="0"/>
              <a:t>ECONOMIES WORLDWIDE HAVE NO SPECIFIC </a:t>
            </a:r>
          </a:p>
          <a:p>
            <a:r>
              <a:rPr lang="en-US" b="1" dirty="0" smtClean="0"/>
              <a:t>LAWS ON DOMESTIC VIOLENCE</a:t>
            </a:r>
            <a:endParaRPr lang="en-US" b="1" dirty="0"/>
          </a:p>
        </p:txBody>
      </p:sp>
      <p:sp>
        <p:nvSpPr>
          <p:cNvPr id="11" name="Slide Number Placeholder 8"/>
          <p:cNvSpPr>
            <a:spLocks noGrp="1"/>
          </p:cNvSpPr>
          <p:nvPr>
            <p:ph type="sldNum" sz="quarter" idx="14"/>
          </p:nvPr>
        </p:nvSpPr>
        <p:spPr>
          <a:xfrm>
            <a:off x="8818563" y="6499225"/>
            <a:ext cx="552450" cy="3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800" b="0" dirty="0" smtClean="0">
                <a:solidFill>
                  <a:srgbClr val="7F7F7F"/>
                </a:solidFill>
                <a:latin typeface="Arial" pitchFamily="34" charset="0"/>
              </a:rPr>
              <a:t>13</a:t>
            </a:r>
            <a:endParaRPr lang="en-US" sz="800" b="0" dirty="0">
              <a:solidFill>
                <a:srgbClr val="7F7F7F"/>
              </a:solidFill>
              <a:latin typeface="Arial" pitchFamily="34" charset="0"/>
            </a:endParaRPr>
          </a:p>
        </p:txBody>
      </p:sp>
    </p:spTree>
    <p:extLst>
      <p:ext uri="{BB962C8B-B14F-4D97-AF65-F5344CB8AC3E}">
        <p14:creationId xmlns:p14="http://schemas.microsoft.com/office/powerpoint/2010/main" val="3131603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86225" y="1828800"/>
            <a:ext cx="5029494" cy="3762584"/>
          </a:xfrm>
          <a:prstGeom prst="rect">
            <a:avLst/>
          </a:prstGeom>
        </p:spPr>
      </p:pic>
      <p:sp>
        <p:nvSpPr>
          <p:cNvPr id="8" name="Rectangle 7"/>
          <p:cNvSpPr/>
          <p:nvPr/>
        </p:nvSpPr>
        <p:spPr>
          <a:xfrm>
            <a:off x="834390" y="4710044"/>
            <a:ext cx="7772399" cy="553998"/>
          </a:xfrm>
          <a:prstGeom prst="rect">
            <a:avLst/>
          </a:prstGeom>
        </p:spPr>
        <p:txBody>
          <a:bodyPr wrap="square">
            <a:spAutoFit/>
          </a:bodyPr>
          <a:lstStyle/>
          <a:p>
            <a:endParaRPr lang="en-US" sz="1400" b="1" dirty="0">
              <a:solidFill>
                <a:srgbClr val="021F43"/>
              </a:solidFill>
              <a:ea typeface="MS PGothic" pitchFamily="34" charset="-128"/>
            </a:endParaRPr>
          </a:p>
          <a:p>
            <a:pPr marL="285750" indent="-285750" algn="ctr">
              <a:buFont typeface="Arial" panose="020B0604020202020204" pitchFamily="34" charset="0"/>
              <a:buChar char="•"/>
            </a:pPr>
            <a:endParaRPr lang="en-US" sz="1600" dirty="0">
              <a:solidFill>
                <a:srgbClr val="021F43"/>
              </a:solidFill>
              <a:ea typeface="MS PGothic" pitchFamily="34" charset="-128"/>
            </a:endParaRPr>
          </a:p>
        </p:txBody>
      </p:sp>
      <p:sp>
        <p:nvSpPr>
          <p:cNvPr id="9" name="TextBox 8"/>
          <p:cNvSpPr txBox="1"/>
          <p:nvPr/>
        </p:nvSpPr>
        <p:spPr>
          <a:xfrm>
            <a:off x="-59822" y="6643710"/>
            <a:ext cx="4708022" cy="338554"/>
          </a:xfrm>
          <a:prstGeom prst="rect">
            <a:avLst/>
          </a:prstGeom>
          <a:noFill/>
        </p:spPr>
        <p:txBody>
          <a:bodyPr wrap="square" rtlCol="0">
            <a:spAutoFit/>
          </a:bodyPr>
          <a:lstStyle/>
          <a:p>
            <a:pPr fontAlgn="base">
              <a:spcBef>
                <a:spcPct val="0"/>
              </a:spcBef>
              <a:spcAft>
                <a:spcPct val="0"/>
              </a:spcAft>
            </a:pPr>
            <a:r>
              <a:rPr lang="en-US" sz="800" i="1" dirty="0" smtClean="0">
                <a:solidFill>
                  <a:srgbClr val="021F43"/>
                </a:solidFill>
                <a:ea typeface="MS PGothic" pitchFamily="34" charset="-128"/>
              </a:rPr>
              <a:t>Source</a:t>
            </a:r>
            <a:r>
              <a:rPr lang="en-US" sz="800" i="1" dirty="0">
                <a:solidFill>
                  <a:srgbClr val="021F43"/>
                </a:solidFill>
                <a:ea typeface="MS PGothic" pitchFamily="34" charset="-128"/>
              </a:rPr>
              <a:t>: Women, Business and the Law and World Bank World Development Indicators </a:t>
            </a:r>
            <a:r>
              <a:rPr lang="en-US" sz="800" i="1" dirty="0" smtClean="0">
                <a:solidFill>
                  <a:srgbClr val="021F43"/>
                </a:solidFill>
                <a:ea typeface="MS PGothic" pitchFamily="34" charset="-128"/>
              </a:rPr>
              <a:t>databases.</a:t>
            </a:r>
            <a:endParaRPr lang="en-US" sz="800" i="1" dirty="0">
              <a:solidFill>
                <a:srgbClr val="021F43"/>
              </a:solidFill>
              <a:ea typeface="MS PGothic" pitchFamily="34" charset="-128"/>
            </a:endParaRPr>
          </a:p>
          <a:p>
            <a:pPr fontAlgn="base">
              <a:spcBef>
                <a:spcPct val="0"/>
              </a:spcBef>
              <a:spcAft>
                <a:spcPct val="0"/>
              </a:spcAft>
            </a:pPr>
            <a:r>
              <a:rPr lang="en-US" sz="800" i="1" dirty="0">
                <a:solidFill>
                  <a:srgbClr val="021F43"/>
                </a:solidFill>
                <a:ea typeface="MS PGothic" pitchFamily="34" charset="-128"/>
              </a:rPr>
              <a:t> </a:t>
            </a:r>
          </a:p>
        </p:txBody>
      </p:sp>
      <p:sp>
        <p:nvSpPr>
          <p:cNvPr id="2" name="Rectangle 1"/>
          <p:cNvSpPr/>
          <p:nvPr/>
        </p:nvSpPr>
        <p:spPr>
          <a:xfrm>
            <a:off x="80682" y="240808"/>
            <a:ext cx="9067800" cy="707886"/>
          </a:xfrm>
          <a:prstGeom prst="rect">
            <a:avLst/>
          </a:prstGeom>
        </p:spPr>
        <p:txBody>
          <a:bodyPr wrap="square">
            <a:spAutoFit/>
          </a:bodyPr>
          <a:lstStyle/>
          <a:p>
            <a:r>
              <a:rPr lang="en-US" sz="2000" b="1" dirty="0" smtClean="0">
                <a:solidFill>
                  <a:srgbClr val="021F43">
                    <a:lumMod val="90000"/>
                    <a:lumOff val="10000"/>
                  </a:srgbClr>
                </a:solidFill>
                <a:ea typeface="MS PGothic" pitchFamily="34" charset="-128"/>
              </a:rPr>
              <a:t>WOMEN’S LIFE EXPECTANCY IS LIKELY TO BE HIGHER WHERE THEY ARE LEGALLY PROTECTED FROM DOMESTIC VIOLENCE</a:t>
            </a:r>
            <a:endParaRPr lang="en-US" sz="2000" b="1" dirty="0">
              <a:solidFill>
                <a:srgbClr val="021F43">
                  <a:lumMod val="90000"/>
                  <a:lumOff val="10000"/>
                </a:srgbClr>
              </a:solidFill>
              <a:ea typeface="MS PGothic" pitchFamily="34" charset="-128"/>
            </a:endParaRPr>
          </a:p>
        </p:txBody>
      </p:sp>
      <p:sp>
        <p:nvSpPr>
          <p:cNvPr id="10" name="Slide Number Placeholder 8"/>
          <p:cNvSpPr>
            <a:spLocks noGrp="1"/>
          </p:cNvSpPr>
          <p:nvPr>
            <p:ph type="sldNum" sz="quarter" idx="14"/>
          </p:nvPr>
        </p:nvSpPr>
        <p:spPr>
          <a:xfrm>
            <a:off x="8796250" y="6448864"/>
            <a:ext cx="361197"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800" b="0" dirty="0" smtClean="0">
                <a:solidFill>
                  <a:srgbClr val="7F7F7F"/>
                </a:solidFill>
                <a:latin typeface="Arial" pitchFamily="34" charset="0"/>
              </a:rPr>
              <a:t>14</a:t>
            </a:r>
            <a:endParaRPr lang="en-US" sz="800" b="0" dirty="0">
              <a:solidFill>
                <a:srgbClr val="7F7F7F"/>
              </a:solidFill>
              <a:latin typeface="Arial" pitchFamily="34" charset="0"/>
            </a:endParaRPr>
          </a:p>
        </p:txBody>
      </p:sp>
    </p:spTree>
    <p:extLst>
      <p:ext uri="{BB962C8B-B14F-4D97-AF65-F5344CB8AC3E}">
        <p14:creationId xmlns:p14="http://schemas.microsoft.com/office/powerpoint/2010/main" val="1843833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912" y="215262"/>
            <a:ext cx="8461375" cy="757238"/>
          </a:xfrm>
        </p:spPr>
        <p:txBody>
          <a:bodyPr>
            <a:normAutofit/>
          </a:bodyPr>
          <a:lstStyle/>
          <a:p>
            <a:pPr lvl="0"/>
            <a:r>
              <a:rPr lang="en-US" b="1" cap="none" dirty="0" smtClean="0"/>
              <a:t>WOMEN LEGISLATORS RAISE THE PROBABILITY OF REFORM</a:t>
            </a:r>
          </a:p>
        </p:txBody>
      </p:sp>
      <p:sp>
        <p:nvSpPr>
          <p:cNvPr id="25602" name="Text Placeholder 6"/>
          <p:cNvSpPr>
            <a:spLocks noGrp="1"/>
          </p:cNvSpPr>
          <p:nvPr>
            <p:ph type="body" sz="quarter" idx="13"/>
          </p:nvPr>
        </p:nvSpPr>
        <p:spPr>
          <a:xfrm>
            <a:off x="349250" y="1434021"/>
            <a:ext cx="8477250" cy="4052379"/>
          </a:xfrm>
        </p:spPr>
        <p:txBody>
          <a:bodyPr/>
          <a:lstStyle/>
          <a:p>
            <a:pPr lvl="0"/>
            <a:endParaRPr lang="en-US" dirty="0"/>
          </a:p>
          <a:p>
            <a:endParaRPr dirty="0">
              <a:latin typeface="Arial" pitchFamily="34" charset="0"/>
            </a:endParaRPr>
          </a:p>
        </p:txBody>
      </p:sp>
      <p:sp>
        <p:nvSpPr>
          <p:cNvPr id="8" name="Footer Placeholder 7"/>
          <p:cNvSpPr>
            <a:spLocks noGrp="1"/>
          </p:cNvSpPr>
          <p:nvPr>
            <p:ph type="ftr" sz="quarter" idx="15"/>
          </p:nvPr>
        </p:nvSpPr>
        <p:spPr>
          <a:xfrm>
            <a:off x="-16673" y="6590166"/>
            <a:ext cx="5707063" cy="365125"/>
          </a:xfrm>
        </p:spPr>
        <p:txBody>
          <a:bodyPr/>
          <a:lstStyle/>
          <a:p>
            <a:r>
              <a:rPr lang="en-US" sz="800" b="0" i="1" dirty="0" smtClean="0">
                <a:latin typeface="+mn-lt"/>
              </a:rPr>
              <a:t>Source: </a:t>
            </a:r>
            <a:r>
              <a:rPr lang="en-US" sz="800" b="0" i="1" dirty="0" err="1" smtClean="0">
                <a:latin typeface="+mn-lt"/>
              </a:rPr>
              <a:t>Hallward-Driemeier</a:t>
            </a:r>
            <a:r>
              <a:rPr lang="en-US" sz="800" b="0" i="1" dirty="0">
                <a:latin typeface="+mn-lt"/>
              </a:rPr>
              <a:t>, Hasan and Rusu, </a:t>
            </a:r>
            <a:r>
              <a:rPr lang="en-US" sz="800" b="0" i="1" dirty="0" smtClean="0">
                <a:latin typeface="+mn-lt"/>
              </a:rPr>
              <a:t>2013</a:t>
            </a:r>
            <a:endParaRPr lang="en-US" sz="800" b="0" i="1" dirty="0">
              <a:latin typeface="+mn-lt"/>
            </a:endParaRPr>
          </a:p>
        </p:txBody>
      </p:sp>
      <p:sp>
        <p:nvSpPr>
          <p:cNvPr id="25604" name="Slide Number Placeholder 8"/>
          <p:cNvSpPr>
            <a:spLocks noGrp="1"/>
          </p:cNvSpPr>
          <p:nvPr>
            <p:ph type="sldNum" sz="quarter" idx="14"/>
          </p:nvPr>
        </p:nvSpPr>
        <p:spPr>
          <a:xfrm>
            <a:off x="8803423" y="6564312"/>
            <a:ext cx="552450" cy="3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1000" b="0" dirty="0" smtClean="0">
                <a:solidFill>
                  <a:schemeClr val="tx2"/>
                </a:solidFill>
                <a:latin typeface="Arial" pitchFamily="34" charset="0"/>
              </a:rPr>
              <a:t>15</a:t>
            </a:r>
            <a:endParaRPr lang="en-US" sz="1000" b="0" dirty="0">
              <a:solidFill>
                <a:schemeClr val="tx2"/>
              </a:solidFill>
              <a:latin typeface="Arial"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 y="1598613"/>
            <a:ext cx="3669173" cy="362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599826"/>
            <a:ext cx="4401512" cy="372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81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605201"/>
            <a:ext cx="4033343" cy="215444"/>
          </a:xfrm>
          <a:prstGeom prst="rect">
            <a:avLst/>
          </a:prstGeom>
          <a:noFill/>
        </p:spPr>
        <p:txBody>
          <a:bodyPr wrap="square" rtlCol="0">
            <a:spAutoFit/>
          </a:bodyPr>
          <a:lstStyle/>
          <a:p>
            <a:r>
              <a:rPr lang="en-US" sz="800" b="0" i="1" dirty="0" smtClean="0">
                <a:latin typeface="+mn-lt"/>
              </a:rPr>
              <a:t>Source: </a:t>
            </a:r>
            <a:r>
              <a:rPr lang="en-US" sz="800" b="0" i="1" dirty="0" err="1" smtClean="0">
                <a:latin typeface="+mn-lt"/>
              </a:rPr>
              <a:t>Hallward-Driemeier</a:t>
            </a:r>
            <a:r>
              <a:rPr lang="en-US" sz="800" b="0" i="1" dirty="0" smtClean="0">
                <a:latin typeface="+mn-lt"/>
              </a:rPr>
              <a:t>, Hasan and </a:t>
            </a:r>
            <a:r>
              <a:rPr lang="en-US" sz="800" b="0" i="1" dirty="0" err="1" smtClean="0">
                <a:latin typeface="+mn-lt"/>
              </a:rPr>
              <a:t>Rusu</a:t>
            </a:r>
            <a:r>
              <a:rPr lang="en-US" sz="800" b="0" i="1" dirty="0" smtClean="0">
                <a:latin typeface="+mn-lt"/>
              </a:rPr>
              <a:t>, 2013a</a:t>
            </a:r>
            <a:endParaRPr lang="en-US" sz="800" b="0" i="1" dirty="0">
              <a:latin typeface="+mn-lt"/>
            </a:endParaRPr>
          </a:p>
        </p:txBody>
      </p:sp>
      <p:sp>
        <p:nvSpPr>
          <p:cNvPr id="8" name="Content Placeholder 2"/>
          <p:cNvSpPr txBox="1">
            <a:spLocks/>
          </p:cNvSpPr>
          <p:nvPr/>
        </p:nvSpPr>
        <p:spPr>
          <a:xfrm>
            <a:off x="181469" y="1469986"/>
            <a:ext cx="8714813" cy="4656178"/>
          </a:xfrm>
          <a:prstGeom prst="rect">
            <a:avLst/>
          </a:prstGeom>
        </p:spPr>
        <p:txBody>
          <a:bodyPr/>
          <a:lstStyle>
            <a:lvl1pPr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algn="ctr"/>
            <a:r>
              <a:rPr lang="en-US" sz="2400" dirty="0" smtClean="0">
                <a:solidFill>
                  <a:schemeClr val="tx1"/>
                </a:solidFill>
              </a:rPr>
              <a:t>Rates of reform doubled within 5 years of ratifying CEDAW</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24" y="2164467"/>
            <a:ext cx="8579447" cy="4094824"/>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pic>
      <p:sp>
        <p:nvSpPr>
          <p:cNvPr id="10" name="Rectangle 9"/>
          <p:cNvSpPr/>
          <p:nvPr/>
        </p:nvSpPr>
        <p:spPr bwMode="auto">
          <a:xfrm>
            <a:off x="0" y="348615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 name="Slide Number Placeholder 2"/>
          <p:cNvSpPr>
            <a:spLocks noGrp="1"/>
          </p:cNvSpPr>
          <p:nvPr>
            <p:ph type="sldNum" sz="quarter" idx="14"/>
          </p:nvPr>
        </p:nvSpPr>
        <p:spPr>
          <a:xfrm>
            <a:off x="8616708" y="6499225"/>
            <a:ext cx="326572" cy="358775"/>
          </a:xfrm>
        </p:spPr>
        <p:txBody>
          <a:bodyPr/>
          <a:lstStyle/>
          <a:p>
            <a:pPr algn="r"/>
            <a:r>
              <a:rPr lang="en-US" sz="800" dirty="0" smtClean="0">
                <a:latin typeface="+mn-lt"/>
              </a:rPr>
              <a:t>16</a:t>
            </a:r>
            <a:endParaRPr lang="en-US" sz="800" b="0" dirty="0">
              <a:latin typeface="+mn-lt"/>
            </a:endParaRPr>
          </a:p>
        </p:txBody>
      </p:sp>
      <p:sp>
        <p:nvSpPr>
          <p:cNvPr id="4" name="Rectangle 3"/>
          <p:cNvSpPr/>
          <p:nvPr/>
        </p:nvSpPr>
        <p:spPr>
          <a:xfrm>
            <a:off x="234126" y="553890"/>
            <a:ext cx="5941498" cy="461665"/>
          </a:xfrm>
          <a:prstGeom prst="rect">
            <a:avLst/>
          </a:prstGeom>
        </p:spPr>
        <p:txBody>
          <a:bodyPr wrap="none">
            <a:spAutoFit/>
          </a:bodyPr>
          <a:lstStyle/>
          <a:p>
            <a:r>
              <a:rPr lang="en-US" sz="2400" b="1" dirty="0"/>
              <a:t>CEDAW </a:t>
            </a:r>
            <a:r>
              <a:rPr lang="en-US" sz="2400" b="1" dirty="0" smtClean="0"/>
              <a:t>HELPED CATALYZE REFORMS</a:t>
            </a:r>
            <a:endParaRPr lang="en-US" sz="2400" dirty="0"/>
          </a:p>
        </p:txBody>
      </p:sp>
    </p:spTree>
    <p:extLst>
      <p:ext uri="{BB962C8B-B14F-4D97-AF65-F5344CB8AC3E}">
        <p14:creationId xmlns:p14="http://schemas.microsoft.com/office/powerpoint/2010/main" val="857937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a:xfrm>
            <a:off x="356616" y="1463040"/>
            <a:ext cx="8462347" cy="4617720"/>
          </a:xfrm>
        </p:spPr>
        <p:txBody>
          <a:bodyPr/>
          <a:lstStyle/>
          <a:p>
            <a:pPr marL="0" lvl="0" indent="0">
              <a:buClr>
                <a:srgbClr val="00783C"/>
              </a:buClr>
              <a:buNone/>
            </a:pPr>
            <a:r>
              <a:rPr lang="en-US" sz="1600" dirty="0">
                <a:solidFill>
                  <a:srgbClr val="021F43"/>
                </a:solidFill>
              </a:rPr>
              <a:t>Building on the information collected by </a:t>
            </a:r>
            <a:r>
              <a:rPr lang="en-US" sz="1600" i="1" dirty="0">
                <a:solidFill>
                  <a:srgbClr val="021F43"/>
                </a:solidFill>
              </a:rPr>
              <a:t>Women, Business and the Law, Doing Business </a:t>
            </a:r>
            <a:r>
              <a:rPr lang="en-US" sz="1600" dirty="0">
                <a:solidFill>
                  <a:srgbClr val="021F43"/>
                </a:solidFill>
              </a:rPr>
              <a:t>now includes: </a:t>
            </a:r>
          </a:p>
          <a:p>
            <a:pPr marL="0" lvl="0" indent="0">
              <a:buClr>
                <a:srgbClr val="00783C"/>
              </a:buClr>
              <a:buNone/>
            </a:pPr>
            <a:endParaRPr lang="en-US" sz="1600" dirty="0">
              <a:solidFill>
                <a:srgbClr val="021F43"/>
              </a:solidFill>
            </a:endParaRPr>
          </a:p>
          <a:p>
            <a:pPr lvl="0">
              <a:buClr>
                <a:srgbClr val="021F43"/>
              </a:buClr>
            </a:pPr>
            <a:r>
              <a:rPr lang="en-US" sz="1600" dirty="0">
                <a:solidFill>
                  <a:schemeClr val="accent4"/>
                </a:solidFill>
              </a:rPr>
              <a:t>Starting a Business </a:t>
            </a:r>
            <a:r>
              <a:rPr lang="en-US" sz="1600" dirty="0">
                <a:solidFill>
                  <a:srgbClr val="021F43"/>
                </a:solidFill>
              </a:rPr>
              <a:t>– is the process of starting a business different if the entrepreneur is a woman?</a:t>
            </a:r>
          </a:p>
          <a:p>
            <a:pPr lvl="2">
              <a:buClr>
                <a:srgbClr val="021F43"/>
              </a:buClr>
            </a:pPr>
            <a:r>
              <a:rPr lang="en-US" sz="1600" dirty="0">
                <a:solidFill>
                  <a:srgbClr val="021F43"/>
                </a:solidFill>
              </a:rPr>
              <a:t>Approval from spouse required to own a business or leave the house.</a:t>
            </a:r>
          </a:p>
          <a:p>
            <a:pPr lvl="2">
              <a:buClr>
                <a:srgbClr val="021F43"/>
              </a:buClr>
            </a:pPr>
            <a:r>
              <a:rPr lang="en-US" sz="1600" dirty="0">
                <a:solidFill>
                  <a:srgbClr val="021F43"/>
                </a:solidFill>
              </a:rPr>
              <a:t>Documents or permission required by only one gender for company registration and operation, opening a bank account or obtaining a national ID (since showing proof of ID is a normal requirement in business registration).</a:t>
            </a:r>
          </a:p>
          <a:p>
            <a:pPr lvl="2">
              <a:buClr>
                <a:srgbClr val="021F43"/>
              </a:buClr>
            </a:pPr>
            <a:endParaRPr lang="en-US" sz="1600" dirty="0">
              <a:solidFill>
                <a:srgbClr val="021F43"/>
              </a:solidFill>
            </a:endParaRPr>
          </a:p>
          <a:p>
            <a:pPr lvl="1">
              <a:buClr>
                <a:srgbClr val="021F43"/>
              </a:buClr>
            </a:pPr>
            <a:r>
              <a:rPr lang="en-US" sz="1600" dirty="0">
                <a:solidFill>
                  <a:schemeClr val="accent4"/>
                </a:solidFill>
              </a:rPr>
              <a:t>Registering Property </a:t>
            </a:r>
            <a:r>
              <a:rPr lang="en-US" sz="1600" dirty="0">
                <a:solidFill>
                  <a:srgbClr val="021F43"/>
                </a:solidFill>
              </a:rPr>
              <a:t>– can a woman own, use and transfer property the same way as a man?</a:t>
            </a:r>
          </a:p>
          <a:p>
            <a:pPr lvl="2">
              <a:buClr>
                <a:srgbClr val="021F43"/>
              </a:buClr>
            </a:pPr>
            <a:r>
              <a:rPr lang="en-US" sz="1600" dirty="0">
                <a:solidFill>
                  <a:srgbClr val="021F43"/>
                </a:solidFill>
              </a:rPr>
              <a:t>Do </a:t>
            </a:r>
            <a:r>
              <a:rPr lang="en-US" sz="1600" u="sng" dirty="0">
                <a:solidFill>
                  <a:srgbClr val="021F43"/>
                </a:solidFill>
              </a:rPr>
              <a:t>unmarried</a:t>
            </a:r>
            <a:r>
              <a:rPr lang="en-US" sz="1600" dirty="0">
                <a:solidFill>
                  <a:srgbClr val="021F43"/>
                </a:solidFill>
              </a:rPr>
              <a:t> men and women have equal ownership rights to property?</a:t>
            </a:r>
          </a:p>
          <a:p>
            <a:pPr lvl="2">
              <a:buClr>
                <a:srgbClr val="021F43"/>
              </a:buClr>
            </a:pPr>
            <a:r>
              <a:rPr lang="en-US" sz="1600" dirty="0">
                <a:solidFill>
                  <a:srgbClr val="021F43"/>
                </a:solidFill>
              </a:rPr>
              <a:t>Do </a:t>
            </a:r>
            <a:r>
              <a:rPr lang="en-US" sz="1600" u="sng" dirty="0">
                <a:solidFill>
                  <a:srgbClr val="021F43"/>
                </a:solidFill>
              </a:rPr>
              <a:t>married</a:t>
            </a:r>
            <a:r>
              <a:rPr lang="en-US" sz="1600" dirty="0">
                <a:solidFill>
                  <a:srgbClr val="021F43"/>
                </a:solidFill>
              </a:rPr>
              <a:t> men and women have equal ownership rights to property?</a:t>
            </a:r>
          </a:p>
          <a:p>
            <a:pPr lvl="2">
              <a:buClr>
                <a:srgbClr val="021F43"/>
              </a:buClr>
            </a:pPr>
            <a:endParaRPr lang="en-US" sz="1600" dirty="0">
              <a:solidFill>
                <a:srgbClr val="021F43"/>
              </a:solidFill>
            </a:endParaRPr>
          </a:p>
          <a:p>
            <a:pPr lvl="1">
              <a:buClr>
                <a:srgbClr val="021F43"/>
              </a:buClr>
            </a:pPr>
            <a:r>
              <a:rPr lang="en-US" sz="1600" dirty="0">
                <a:solidFill>
                  <a:schemeClr val="accent4"/>
                </a:solidFill>
              </a:rPr>
              <a:t>Enforcing Contracts </a:t>
            </a:r>
            <a:r>
              <a:rPr lang="en-US" sz="1600" dirty="0">
                <a:solidFill>
                  <a:srgbClr val="021F43"/>
                </a:solidFill>
              </a:rPr>
              <a:t>– does a woman’s testimony carry the same evidentiary weight in court as man’s?</a:t>
            </a:r>
          </a:p>
        </p:txBody>
      </p:sp>
      <p:sp>
        <p:nvSpPr>
          <p:cNvPr id="3" name="Title 2"/>
          <p:cNvSpPr>
            <a:spLocks noGrp="1"/>
          </p:cNvSpPr>
          <p:nvPr>
            <p:ph type="title"/>
          </p:nvPr>
        </p:nvSpPr>
        <p:spPr/>
        <p:txBody>
          <a:bodyPr>
            <a:normAutofit/>
          </a:bodyPr>
          <a:lstStyle/>
          <a:p>
            <a:r>
              <a:rPr lang="en-US" b="1" cap="none" dirty="0" smtClean="0"/>
              <a:t>INCORPORATING GENDER LEGAL DIFFERENCES IN </a:t>
            </a:r>
            <a:br>
              <a:rPr lang="en-US" b="1" cap="none" dirty="0" smtClean="0"/>
            </a:br>
            <a:r>
              <a:rPr lang="en-US" b="1" i="1" cap="none" dirty="0" smtClean="0"/>
              <a:t>DOING BUSINESS </a:t>
            </a:r>
            <a:r>
              <a:rPr lang="en-US" b="1" cap="none" dirty="0" smtClean="0"/>
              <a:t>INDICATORS</a:t>
            </a:r>
            <a:endParaRPr lang="en-US" b="1" dirty="0"/>
          </a:p>
        </p:txBody>
      </p:sp>
      <p:sp>
        <p:nvSpPr>
          <p:cNvPr id="5" name="Slide Number Placeholder 4"/>
          <p:cNvSpPr>
            <a:spLocks noGrp="1"/>
          </p:cNvSpPr>
          <p:nvPr>
            <p:ph type="sldNum" sz="quarter" idx="14"/>
          </p:nvPr>
        </p:nvSpPr>
        <p:spPr>
          <a:xfrm>
            <a:off x="8758720" y="6499225"/>
            <a:ext cx="552450" cy="358775"/>
          </a:xfrm>
        </p:spPr>
        <p:txBody>
          <a:bodyPr/>
          <a:lstStyle/>
          <a:p>
            <a:r>
              <a:rPr lang="en-US" dirty="0" smtClean="0"/>
              <a:t>17</a:t>
            </a:r>
            <a:endParaRPr lang="en-US" dirty="0"/>
          </a:p>
        </p:txBody>
      </p:sp>
    </p:spTree>
    <p:extLst>
      <p:ext uri="{BB962C8B-B14F-4D97-AF65-F5344CB8AC3E}">
        <p14:creationId xmlns:p14="http://schemas.microsoft.com/office/powerpoint/2010/main" val="1721572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a:t>Doing Business </a:t>
            </a:r>
            <a:r>
              <a:rPr lang="en-US" b="1" dirty="0"/>
              <a:t>recorded 60 gender disparities in 38 economies</a:t>
            </a:r>
          </a:p>
        </p:txBody>
      </p:sp>
      <p:sp>
        <p:nvSpPr>
          <p:cNvPr id="9207" name="TextBox 9206"/>
          <p:cNvSpPr txBox="1"/>
          <p:nvPr/>
        </p:nvSpPr>
        <p:spPr>
          <a:xfrm>
            <a:off x="528383" y="6513235"/>
            <a:ext cx="2288988" cy="246221"/>
          </a:xfrm>
          <a:prstGeom prst="rect">
            <a:avLst/>
          </a:prstGeom>
          <a:noFill/>
        </p:spPr>
        <p:txBody>
          <a:bodyPr wrap="square" rtlCol="0">
            <a:spAutoFit/>
          </a:bodyPr>
          <a:lstStyle/>
          <a:p>
            <a:pPr defTabSz="457200"/>
            <a:r>
              <a:rPr lang="en-US" sz="1000" b="0" i="1" dirty="0">
                <a:solidFill>
                  <a:schemeClr val="bg1">
                    <a:lumMod val="50000"/>
                  </a:schemeClr>
                </a:solidFill>
                <a:latin typeface="+mn-lt"/>
              </a:rPr>
              <a:t>Source: Doing Business</a:t>
            </a:r>
            <a:r>
              <a:rPr lang="en-US" sz="1000" b="0" dirty="0">
                <a:solidFill>
                  <a:schemeClr val="bg1">
                    <a:lumMod val="50000"/>
                  </a:schemeClr>
                </a:solidFill>
                <a:latin typeface="+mn-lt"/>
              </a:rPr>
              <a:t> database.</a:t>
            </a:r>
          </a:p>
        </p:txBody>
      </p:sp>
      <p:sp>
        <p:nvSpPr>
          <p:cNvPr id="9212" name="Slide Number Placeholder 9211"/>
          <p:cNvSpPr>
            <a:spLocks noGrp="1"/>
          </p:cNvSpPr>
          <p:nvPr>
            <p:ph type="sldNum" sz="quarter" idx="14"/>
          </p:nvPr>
        </p:nvSpPr>
        <p:spPr>
          <a:xfrm>
            <a:off x="8818963" y="6513235"/>
            <a:ext cx="552450" cy="358775"/>
          </a:xfrm>
        </p:spPr>
        <p:txBody>
          <a:bodyPr/>
          <a:lstStyle/>
          <a:p>
            <a:r>
              <a:rPr lang="en-US" dirty="0" smtClean="0"/>
              <a:t>18</a:t>
            </a:r>
            <a:endParaRPr lang="en-US" dirty="0"/>
          </a:p>
        </p:txBody>
      </p:sp>
      <p:pic>
        <p:nvPicPr>
          <p:cNvPr id="29" name="Picture 28"/>
          <p:cNvPicPr>
            <a:picLocks noChangeAspect="1"/>
          </p:cNvPicPr>
          <p:nvPr/>
        </p:nvPicPr>
        <p:blipFill>
          <a:blip r:embed="rId3"/>
          <a:stretch>
            <a:fillRect/>
          </a:stretch>
        </p:blipFill>
        <p:spPr>
          <a:xfrm>
            <a:off x="276762" y="1347808"/>
            <a:ext cx="8590476" cy="4409524"/>
          </a:xfrm>
          <a:prstGeom prst="rect">
            <a:avLst/>
          </a:prstGeom>
        </p:spPr>
      </p:pic>
      <p:sp>
        <p:nvSpPr>
          <p:cNvPr id="31" name="TextBox 30"/>
          <p:cNvSpPr txBox="1"/>
          <p:nvPr/>
        </p:nvSpPr>
        <p:spPr>
          <a:xfrm>
            <a:off x="276762" y="3941677"/>
            <a:ext cx="1472195" cy="430887"/>
          </a:xfrm>
          <a:prstGeom prst="rect">
            <a:avLst/>
          </a:prstGeom>
          <a:noFill/>
        </p:spPr>
        <p:txBody>
          <a:bodyPr wrap="square" rtlCol="0">
            <a:spAutoFit/>
          </a:bodyPr>
          <a:lstStyle/>
          <a:p>
            <a:r>
              <a:rPr lang="en-US" sz="1100" b="0" dirty="0">
                <a:latin typeface="+mj-lt"/>
              </a:rPr>
              <a:t>Number of recorded </a:t>
            </a:r>
            <a:br>
              <a:rPr lang="en-US" sz="1100" b="0" dirty="0">
                <a:latin typeface="+mj-lt"/>
              </a:rPr>
            </a:br>
            <a:r>
              <a:rPr lang="en-US" sz="1100" b="0" dirty="0">
                <a:latin typeface="+mj-lt"/>
              </a:rPr>
              <a:t>gender restrictions:</a:t>
            </a:r>
          </a:p>
        </p:txBody>
      </p:sp>
      <p:sp>
        <p:nvSpPr>
          <p:cNvPr id="32" name="TextBox 31"/>
          <p:cNvSpPr txBox="1"/>
          <p:nvPr/>
        </p:nvSpPr>
        <p:spPr>
          <a:xfrm>
            <a:off x="616836" y="5094821"/>
            <a:ext cx="1348905" cy="261610"/>
          </a:xfrm>
          <a:prstGeom prst="rect">
            <a:avLst/>
          </a:prstGeom>
          <a:noFill/>
        </p:spPr>
        <p:txBody>
          <a:bodyPr wrap="square" rtlCol="0">
            <a:spAutoFit/>
          </a:bodyPr>
          <a:lstStyle/>
          <a:p>
            <a:r>
              <a:rPr lang="en-US" sz="1100" b="0" dirty="0">
                <a:latin typeface="+mj-lt"/>
              </a:rPr>
              <a:t>1</a:t>
            </a:r>
          </a:p>
        </p:txBody>
      </p:sp>
      <p:sp>
        <p:nvSpPr>
          <p:cNvPr id="33" name="TextBox 32"/>
          <p:cNvSpPr txBox="1"/>
          <p:nvPr/>
        </p:nvSpPr>
        <p:spPr>
          <a:xfrm>
            <a:off x="616835" y="5396235"/>
            <a:ext cx="1348905" cy="261610"/>
          </a:xfrm>
          <a:prstGeom prst="rect">
            <a:avLst/>
          </a:prstGeom>
          <a:noFill/>
        </p:spPr>
        <p:txBody>
          <a:bodyPr wrap="square" rtlCol="0">
            <a:spAutoFit/>
          </a:bodyPr>
          <a:lstStyle/>
          <a:p>
            <a:r>
              <a:rPr lang="en-US" sz="1100" b="0" dirty="0">
                <a:latin typeface="+mj-lt"/>
              </a:rPr>
              <a:t>2</a:t>
            </a:r>
          </a:p>
        </p:txBody>
      </p:sp>
      <p:sp>
        <p:nvSpPr>
          <p:cNvPr id="34" name="TextBox 33"/>
          <p:cNvSpPr txBox="1"/>
          <p:nvPr/>
        </p:nvSpPr>
        <p:spPr>
          <a:xfrm>
            <a:off x="616834" y="5696743"/>
            <a:ext cx="1348905" cy="261610"/>
          </a:xfrm>
          <a:prstGeom prst="rect">
            <a:avLst/>
          </a:prstGeom>
          <a:noFill/>
        </p:spPr>
        <p:txBody>
          <a:bodyPr wrap="square" rtlCol="0">
            <a:spAutoFit/>
          </a:bodyPr>
          <a:lstStyle/>
          <a:p>
            <a:r>
              <a:rPr lang="en-US" sz="1100" b="0" dirty="0">
                <a:latin typeface="+mj-lt"/>
              </a:rPr>
              <a:t>3</a:t>
            </a:r>
          </a:p>
        </p:txBody>
      </p:sp>
      <p:sp>
        <p:nvSpPr>
          <p:cNvPr id="35" name="TextBox 34"/>
          <p:cNvSpPr txBox="1"/>
          <p:nvPr/>
        </p:nvSpPr>
        <p:spPr>
          <a:xfrm>
            <a:off x="619881" y="6008431"/>
            <a:ext cx="1348905" cy="261610"/>
          </a:xfrm>
          <a:prstGeom prst="rect">
            <a:avLst/>
          </a:prstGeom>
          <a:noFill/>
        </p:spPr>
        <p:txBody>
          <a:bodyPr wrap="square" rtlCol="0">
            <a:spAutoFit/>
          </a:bodyPr>
          <a:lstStyle/>
          <a:p>
            <a:r>
              <a:rPr lang="en-US" sz="1100" b="0" dirty="0">
                <a:latin typeface="+mj-lt"/>
              </a:rPr>
              <a:t>4</a:t>
            </a:r>
          </a:p>
        </p:txBody>
      </p:sp>
      <p:sp>
        <p:nvSpPr>
          <p:cNvPr id="36" name="TextBox 35"/>
          <p:cNvSpPr txBox="1"/>
          <p:nvPr/>
        </p:nvSpPr>
        <p:spPr>
          <a:xfrm>
            <a:off x="616834" y="4771001"/>
            <a:ext cx="1348905" cy="261610"/>
          </a:xfrm>
          <a:prstGeom prst="rect">
            <a:avLst/>
          </a:prstGeom>
          <a:noFill/>
        </p:spPr>
        <p:txBody>
          <a:bodyPr wrap="square" rtlCol="0">
            <a:spAutoFit/>
          </a:bodyPr>
          <a:lstStyle/>
          <a:p>
            <a:r>
              <a:rPr lang="en-US" sz="1100" b="0" dirty="0">
                <a:latin typeface="+mj-lt"/>
              </a:rPr>
              <a:t>0</a:t>
            </a:r>
          </a:p>
        </p:txBody>
      </p:sp>
      <p:pic>
        <p:nvPicPr>
          <p:cNvPr id="37" name="Picture 36"/>
          <p:cNvPicPr>
            <a:picLocks noChangeAspect="1"/>
          </p:cNvPicPr>
          <p:nvPr/>
        </p:nvPicPr>
        <p:blipFill>
          <a:blip r:embed="rId4"/>
          <a:stretch>
            <a:fillRect/>
          </a:stretch>
        </p:blipFill>
        <p:spPr>
          <a:xfrm>
            <a:off x="356934" y="4749800"/>
            <a:ext cx="342899" cy="1554480"/>
          </a:xfrm>
          <a:prstGeom prst="rect">
            <a:avLst/>
          </a:prstGeom>
        </p:spPr>
      </p:pic>
    </p:spTree>
    <p:extLst>
      <p:ext uri="{BB962C8B-B14F-4D97-AF65-F5344CB8AC3E}">
        <p14:creationId xmlns:p14="http://schemas.microsoft.com/office/powerpoint/2010/main" val="10643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118" y="1668670"/>
            <a:ext cx="1885983" cy="2475353"/>
          </a:xfrm>
          <a:prstGeom prst="rect">
            <a:avLst/>
          </a:prstGeom>
          <a:ln>
            <a:solidFill>
              <a:srgbClr val="139AF0"/>
            </a:solidFill>
          </a:ln>
        </p:spPr>
      </p:pic>
      <p:sp>
        <p:nvSpPr>
          <p:cNvPr id="8" name="Text Placeholder 6"/>
          <p:cNvSpPr txBox="1">
            <a:spLocks/>
          </p:cNvSpPr>
          <p:nvPr/>
        </p:nvSpPr>
        <p:spPr bwMode="auto">
          <a:xfrm>
            <a:off x="185739" y="4446344"/>
            <a:ext cx="8801100" cy="208384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ct val="100000"/>
              </a:lnSpc>
              <a:spcBef>
                <a:spcPts val="2400"/>
              </a:spcBef>
              <a:spcAft>
                <a:spcPct val="0"/>
              </a:spcAft>
              <a:buClr>
                <a:srgbClr val="404040"/>
              </a:buClr>
              <a:tabLst>
                <a:tab pos="8402638" algn="r"/>
              </a:tabLst>
              <a:defRPr lang="en-US" sz="1600" smtClean="0">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342900" indent="-342900">
              <a:spcBef>
                <a:spcPts val="0"/>
              </a:spcBef>
              <a:spcAft>
                <a:spcPts val="600"/>
              </a:spcAft>
              <a:buFont typeface="Arial" panose="020B0604020202020204" pitchFamily="34" charset="0"/>
              <a:buChar char="•"/>
            </a:pPr>
            <a:r>
              <a:rPr sz="1800" i="1" dirty="0">
                <a:solidFill>
                  <a:srgbClr val="021F43">
                    <a:lumMod val="90000"/>
                    <a:lumOff val="10000"/>
                  </a:srgbClr>
                </a:solidFill>
              </a:rPr>
              <a:t>Women, Business and the Law</a:t>
            </a:r>
            <a:r>
              <a:rPr sz="1800" dirty="0">
                <a:solidFill>
                  <a:srgbClr val="021F43">
                    <a:lumMod val="90000"/>
                    <a:lumOff val="10000"/>
                  </a:srgbClr>
                </a:solidFill>
              </a:rPr>
              <a:t> examines laws that treat men and women differently in ways that affect women’s economic opportunities</a:t>
            </a:r>
          </a:p>
          <a:p>
            <a:pPr marL="342900" indent="-342900">
              <a:spcBef>
                <a:spcPts val="0"/>
              </a:spcBef>
              <a:spcAft>
                <a:spcPts val="600"/>
              </a:spcAft>
              <a:buFont typeface="Arial" panose="020B0604020202020204" pitchFamily="34" charset="0"/>
              <a:buChar char="•"/>
            </a:pPr>
            <a:r>
              <a:rPr sz="1800" dirty="0">
                <a:solidFill>
                  <a:srgbClr val="021F43">
                    <a:lumMod val="90000"/>
                    <a:lumOff val="10000"/>
                  </a:srgbClr>
                </a:solidFill>
              </a:rPr>
              <a:t>It looks at </a:t>
            </a:r>
            <a:r>
              <a:rPr sz="1800" dirty="0">
                <a:solidFill>
                  <a:srgbClr val="021F43">
                    <a:lumMod val="90000"/>
                    <a:lumOff val="10000"/>
                  </a:srgbClr>
                </a:solidFill>
                <a:cs typeface="Arial" pitchFamily="34" charset="0"/>
              </a:rPr>
              <a:t>legal disadvantages women face relative to men, as well as gender-neutral laws that may have a disproportionately negative affect on women</a:t>
            </a:r>
          </a:p>
          <a:p>
            <a:pPr marL="342900" indent="-342900">
              <a:spcBef>
                <a:spcPts val="0"/>
              </a:spcBef>
              <a:spcAft>
                <a:spcPts val="600"/>
              </a:spcAft>
              <a:buFont typeface="Arial" panose="020B0604020202020204" pitchFamily="34" charset="0"/>
              <a:buChar char="•"/>
            </a:pPr>
            <a:r>
              <a:rPr sz="1800" dirty="0">
                <a:solidFill>
                  <a:srgbClr val="021F43">
                    <a:lumMod val="90000"/>
                    <a:lumOff val="10000"/>
                  </a:srgbClr>
                </a:solidFill>
                <a:cs typeface="Arial" pitchFamily="34" charset="0"/>
              </a:rPr>
              <a:t>It publishes a global report every 2 years and maintains a online database with country-level data and links to primary legal sources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24" y="1668669"/>
            <a:ext cx="1918321" cy="2475353"/>
          </a:xfrm>
          <a:prstGeom prst="rect">
            <a:avLst/>
          </a:prstGeom>
          <a:ln>
            <a:solidFill>
              <a:schemeClr val="bg2"/>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1461" y="1668669"/>
            <a:ext cx="1921449" cy="2475353"/>
          </a:xfrm>
          <a:prstGeom prst="rect">
            <a:avLst/>
          </a:prstGeom>
          <a:ln>
            <a:solidFill>
              <a:schemeClr val="bg2"/>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4784" y="1668670"/>
            <a:ext cx="1914619" cy="2508351"/>
          </a:xfrm>
          <a:prstGeom prst="rect">
            <a:avLst/>
          </a:prstGeom>
          <a:ln>
            <a:solidFill>
              <a:schemeClr val="bg2"/>
            </a:solidFill>
          </a:ln>
        </p:spPr>
      </p:pic>
      <p:sp>
        <p:nvSpPr>
          <p:cNvPr id="2" name="Rectangle 1"/>
          <p:cNvSpPr/>
          <p:nvPr/>
        </p:nvSpPr>
        <p:spPr>
          <a:xfrm>
            <a:off x="0" y="533400"/>
            <a:ext cx="8084846" cy="461665"/>
          </a:xfrm>
          <a:prstGeom prst="rect">
            <a:avLst/>
          </a:prstGeom>
        </p:spPr>
        <p:txBody>
          <a:bodyPr wrap="square">
            <a:spAutoFit/>
          </a:bodyPr>
          <a:lstStyle/>
          <a:p>
            <a:r>
              <a:rPr lang="en-US" sz="2400" b="1" dirty="0"/>
              <a:t>WHAT DOES</a:t>
            </a:r>
            <a:r>
              <a:rPr lang="en-US" sz="2400" b="1" i="1" dirty="0"/>
              <a:t> WOMEN, BUSINESS AND THE LAW </a:t>
            </a:r>
            <a:r>
              <a:rPr lang="en-US" sz="2400" b="1" dirty="0"/>
              <a:t>DO?</a:t>
            </a:r>
            <a:endParaRPr lang="en-US" sz="2400" dirty="0"/>
          </a:p>
        </p:txBody>
      </p:sp>
      <p:sp>
        <p:nvSpPr>
          <p:cNvPr id="10" name="Slide Number Placeholder 8"/>
          <p:cNvSpPr>
            <a:spLocks noGrp="1"/>
          </p:cNvSpPr>
          <p:nvPr>
            <p:ph type="sldNum" sz="quarter" idx="14"/>
          </p:nvPr>
        </p:nvSpPr>
        <p:spPr>
          <a:xfrm>
            <a:off x="8801101" y="6499225"/>
            <a:ext cx="552450" cy="3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800" b="0" dirty="0">
                <a:solidFill>
                  <a:srgbClr val="7F7F7F"/>
                </a:solidFill>
                <a:latin typeface="Arial" pitchFamily="34" charset="0"/>
              </a:rPr>
              <a:t>1</a:t>
            </a:r>
          </a:p>
        </p:txBody>
      </p:sp>
    </p:spTree>
    <p:extLst>
      <p:ext uri="{BB962C8B-B14F-4D97-AF65-F5344CB8AC3E}">
        <p14:creationId xmlns:p14="http://schemas.microsoft.com/office/powerpoint/2010/main" val="4090297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7129"/>
          </a:xfrm>
          <a:solidFill>
            <a:schemeClr val="bg2"/>
          </a:solidFill>
        </p:spPr>
        <p:txBody>
          <a:bodyPr anchor="ctr" anchorCtr="1">
            <a:noAutofit/>
          </a:bodyPr>
          <a:lstStyle/>
          <a:p>
            <a:pPr algn="ctr"/>
            <a:r>
              <a:rPr lang="en-US" sz="3600" b="1" dirty="0">
                <a:solidFill>
                  <a:schemeClr val="bg1"/>
                </a:solidFill>
              </a:rPr>
              <a:t>WHAT’S NEXT FOR </a:t>
            </a:r>
            <a:br>
              <a:rPr lang="en-US" sz="3600" b="1" dirty="0">
                <a:solidFill>
                  <a:schemeClr val="bg1"/>
                </a:solidFill>
              </a:rPr>
            </a:br>
            <a:r>
              <a:rPr lang="en-US" sz="3600" b="1" i="1" dirty="0">
                <a:solidFill>
                  <a:schemeClr val="bg1"/>
                </a:solidFill>
              </a:rPr>
              <a:t>WOMEN, BUSINESS AND THE LAW</a:t>
            </a:r>
            <a:r>
              <a:rPr lang="en-US" sz="3600" b="1" dirty="0">
                <a:solidFill>
                  <a:schemeClr val="bg1"/>
                </a:solidFill>
              </a:rPr>
              <a:t>?</a:t>
            </a:r>
          </a:p>
        </p:txBody>
      </p:sp>
      <p:sp>
        <p:nvSpPr>
          <p:cNvPr id="5" name="Slide Number Placeholder 4"/>
          <p:cNvSpPr>
            <a:spLocks noGrp="1"/>
          </p:cNvSpPr>
          <p:nvPr>
            <p:ph type="sldNum" sz="quarter" idx="14"/>
          </p:nvPr>
        </p:nvSpPr>
        <p:spPr>
          <a:xfrm>
            <a:off x="8799755" y="6499225"/>
            <a:ext cx="552450" cy="358775"/>
          </a:xfrm>
        </p:spPr>
        <p:txBody>
          <a:bodyPr/>
          <a:lstStyle/>
          <a:p>
            <a:r>
              <a:rPr lang="en-US" dirty="0" smtClean="0"/>
              <a:t>19</a:t>
            </a:r>
            <a:endParaRPr lang="en-US" dirty="0"/>
          </a:p>
        </p:txBody>
      </p:sp>
      <p:sp>
        <p:nvSpPr>
          <p:cNvPr id="4" name="Text Placeholder 3"/>
          <p:cNvSpPr>
            <a:spLocks noGrp="1"/>
          </p:cNvSpPr>
          <p:nvPr>
            <p:ph type="body" sz="quarter" idx="13"/>
          </p:nvPr>
        </p:nvSpPr>
        <p:spPr>
          <a:xfrm>
            <a:off x="2051729" y="3078509"/>
            <a:ext cx="6755802" cy="1445801"/>
          </a:xfrm>
        </p:spPr>
        <p:txBody>
          <a:bodyPr>
            <a:normAutofit lnSpcReduction="10000"/>
          </a:bodyPr>
          <a:lstStyle/>
          <a:p>
            <a:pPr lvl="0" algn="just">
              <a:spcBef>
                <a:spcPts val="0"/>
              </a:spcBef>
            </a:pPr>
            <a:r>
              <a:rPr lang="en-US" b="1" dirty="0">
                <a:solidFill>
                  <a:srgbClr val="FF0000"/>
                </a:solidFill>
              </a:rPr>
              <a:t>Goal 5</a:t>
            </a:r>
            <a:r>
              <a:rPr lang="en-US" dirty="0">
                <a:solidFill>
                  <a:srgbClr val="FF0000"/>
                </a:solidFill>
              </a:rPr>
              <a:t>: </a:t>
            </a:r>
            <a:r>
              <a:rPr lang="en-US" i="1" dirty="0">
                <a:solidFill>
                  <a:srgbClr val="FF0000"/>
                </a:solidFill>
              </a:rPr>
              <a:t>Achieve gender equality and empower all women and girls</a:t>
            </a:r>
          </a:p>
          <a:p>
            <a:pPr lvl="0" algn="just">
              <a:spcBef>
                <a:spcPts val="0"/>
              </a:spcBef>
            </a:pPr>
            <a:endParaRPr lang="en-US" sz="1000" b="1" dirty="0">
              <a:solidFill>
                <a:srgbClr val="FF0000"/>
              </a:solidFill>
            </a:endParaRPr>
          </a:p>
          <a:p>
            <a:pPr lvl="0" algn="just">
              <a:spcBef>
                <a:spcPts val="0"/>
              </a:spcBef>
            </a:pPr>
            <a:r>
              <a:rPr lang="en-US" b="1" dirty="0">
                <a:solidFill>
                  <a:srgbClr val="FF0000"/>
                </a:solidFill>
              </a:rPr>
              <a:t>Target 5.1</a:t>
            </a:r>
            <a:r>
              <a:rPr lang="en-US" dirty="0">
                <a:solidFill>
                  <a:srgbClr val="FF0000"/>
                </a:solidFill>
              </a:rPr>
              <a:t>: </a:t>
            </a:r>
            <a:r>
              <a:rPr lang="en-US" i="1" dirty="0">
                <a:solidFill>
                  <a:srgbClr val="FF0000"/>
                </a:solidFill>
              </a:rPr>
              <a:t>End all forms of discrimination against women and girls everywhere</a:t>
            </a:r>
          </a:p>
          <a:p>
            <a:pPr lvl="0" algn="just">
              <a:spcBef>
                <a:spcPts val="0"/>
              </a:spcBef>
            </a:pPr>
            <a:endParaRPr lang="en-US" sz="1000" b="1" i="1" dirty="0">
              <a:solidFill>
                <a:srgbClr val="FF0000"/>
              </a:solidFill>
            </a:endParaRPr>
          </a:p>
          <a:p>
            <a:pPr lvl="0" algn="just">
              <a:spcBef>
                <a:spcPts val="0"/>
              </a:spcBef>
            </a:pPr>
            <a:r>
              <a:rPr lang="en-US" b="1" dirty="0">
                <a:solidFill>
                  <a:srgbClr val="FF0000"/>
                </a:solidFill>
              </a:rPr>
              <a:t>Indicator 5.1.1</a:t>
            </a:r>
            <a:r>
              <a:rPr lang="en-US" dirty="0">
                <a:solidFill>
                  <a:srgbClr val="FF0000"/>
                </a:solidFill>
              </a:rPr>
              <a:t>: </a:t>
            </a:r>
            <a:r>
              <a:rPr lang="en-US" i="1" dirty="0">
                <a:solidFill>
                  <a:srgbClr val="FF0000"/>
                </a:solidFill>
              </a:rPr>
              <a:t>Whether or not legal frameworks are in place to promote, enforce and monitor equality and non-discrimination on the basis of sex</a:t>
            </a:r>
          </a:p>
          <a:p>
            <a:pPr lvl="0" algn="just">
              <a:spcBef>
                <a:spcPts val="0"/>
              </a:spcBef>
            </a:pPr>
            <a:endParaRPr lang="en-US" i="1" dirty="0">
              <a:solidFill>
                <a:srgbClr val="FF0000"/>
              </a:solidFill>
            </a:endParaRPr>
          </a:p>
          <a:p>
            <a:pPr algn="just"/>
            <a:endParaRPr lang="en-US" sz="1800" i="1" dirty="0">
              <a:solidFill>
                <a:schemeClr val="tx1">
                  <a:lumMod val="90000"/>
                  <a:lumOff val="10000"/>
                </a:schemeClr>
              </a:solidFill>
            </a:endParaRPr>
          </a:p>
        </p:txBody>
      </p:sp>
      <p:pic>
        <p:nvPicPr>
          <p:cNvPr id="6" name="Picture 5"/>
          <p:cNvPicPr>
            <a:picLocks noChangeAspect="1"/>
          </p:cNvPicPr>
          <p:nvPr/>
        </p:nvPicPr>
        <p:blipFill>
          <a:blip r:embed="rId3"/>
          <a:stretch>
            <a:fillRect/>
          </a:stretch>
        </p:blipFill>
        <p:spPr>
          <a:xfrm>
            <a:off x="1207322" y="1274622"/>
            <a:ext cx="6729356" cy="932782"/>
          </a:xfrm>
          <a:prstGeom prst="rect">
            <a:avLst/>
          </a:prstGeom>
        </p:spPr>
      </p:pic>
      <p:pic>
        <p:nvPicPr>
          <p:cNvPr id="7" name="Picture 6"/>
          <p:cNvPicPr>
            <a:picLocks noChangeAspect="1"/>
          </p:cNvPicPr>
          <p:nvPr/>
        </p:nvPicPr>
        <p:blipFill>
          <a:blip r:embed="rId4"/>
          <a:stretch>
            <a:fillRect/>
          </a:stretch>
        </p:blipFill>
        <p:spPr>
          <a:xfrm>
            <a:off x="357188" y="3001504"/>
            <a:ext cx="1498742" cy="1488477"/>
          </a:xfrm>
          <a:prstGeom prst="rect">
            <a:avLst/>
          </a:prstGeom>
          <a:ln w="12700">
            <a:solidFill>
              <a:schemeClr val="bg2"/>
            </a:solidFill>
          </a:ln>
        </p:spPr>
      </p:pic>
      <p:sp>
        <p:nvSpPr>
          <p:cNvPr id="8" name="TextBox 7"/>
          <p:cNvSpPr txBox="1"/>
          <p:nvPr/>
        </p:nvSpPr>
        <p:spPr>
          <a:xfrm>
            <a:off x="12344" y="4745006"/>
            <a:ext cx="9144000" cy="190821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i="1" dirty="0">
                <a:latin typeface="+mj-lt"/>
              </a:rPr>
              <a:t>Women Business and the Law</a:t>
            </a:r>
            <a:r>
              <a:rPr lang="en-US" dirty="0">
                <a:latin typeface="+mj-lt"/>
              </a:rPr>
              <a:t> is working with UN Women and the OECD on the development of SDG indicator 5.1.1 to monitoring progress on Target 5.1</a:t>
            </a:r>
          </a:p>
          <a:p>
            <a:pPr marL="285750" indent="-285750">
              <a:spcAft>
                <a:spcPts val="600"/>
              </a:spcAft>
              <a:buFont typeface="Arial" panose="020B0604020202020204" pitchFamily="34" charset="0"/>
              <a:buChar char="•"/>
            </a:pPr>
            <a:r>
              <a:rPr lang="en-US" dirty="0">
                <a:latin typeface="+mj-lt"/>
              </a:rPr>
              <a:t>For the first time, </a:t>
            </a:r>
            <a:r>
              <a:rPr lang="en-US" i="1" dirty="0">
                <a:latin typeface="+mj-lt"/>
              </a:rPr>
              <a:t>Women Business and the Law</a:t>
            </a:r>
            <a:r>
              <a:rPr lang="en-US" dirty="0">
                <a:latin typeface="+mj-lt"/>
              </a:rPr>
              <a:t> will cover issues of implementation by examining  legal frameworks </a:t>
            </a:r>
            <a:r>
              <a:rPr lang="en-US" b="0" i="1" dirty="0">
                <a:latin typeface="+mj-lt"/>
              </a:rPr>
              <a:t>enforcing</a:t>
            </a:r>
            <a:r>
              <a:rPr lang="en-US" i="1" dirty="0">
                <a:latin typeface="+mj-lt"/>
              </a:rPr>
              <a:t> and monitoring </a:t>
            </a:r>
            <a:r>
              <a:rPr lang="en-US" dirty="0">
                <a:latin typeface="+mj-lt"/>
              </a:rPr>
              <a:t>gender equality and nondiscrimination</a:t>
            </a:r>
          </a:p>
          <a:p>
            <a:pPr marL="285750" indent="-285750">
              <a:spcAft>
                <a:spcPts val="600"/>
              </a:spcAft>
              <a:buFont typeface="Arial" panose="020B0604020202020204" pitchFamily="34" charset="0"/>
              <a:buChar char="•"/>
            </a:pPr>
            <a:endParaRPr lang="en-US" dirty="0">
              <a:latin typeface="+mj-lt"/>
            </a:endParaRPr>
          </a:p>
        </p:txBody>
      </p:sp>
      <p:sp>
        <p:nvSpPr>
          <p:cNvPr id="3" name="TextBox 2"/>
          <p:cNvSpPr txBox="1"/>
          <p:nvPr/>
        </p:nvSpPr>
        <p:spPr>
          <a:xfrm>
            <a:off x="249096" y="2191250"/>
            <a:ext cx="8550659" cy="523220"/>
          </a:xfrm>
          <a:prstGeom prst="rect">
            <a:avLst/>
          </a:prstGeom>
          <a:noFill/>
        </p:spPr>
        <p:txBody>
          <a:bodyPr wrap="square" rtlCol="0">
            <a:spAutoFit/>
          </a:bodyPr>
          <a:lstStyle/>
          <a:p>
            <a:pPr algn="ctr"/>
            <a:r>
              <a:rPr lang="en-US" sz="1400" b="0" dirty="0">
                <a:solidFill>
                  <a:schemeClr val="bg2"/>
                </a:solidFill>
                <a:latin typeface="+mn-lt"/>
              </a:rPr>
              <a:t>The 2030 Agenda sets out 17 Goals and 169 targets to be achieved over the next 15 years, and will use measurable indicators to examine progress and encourage positive change</a:t>
            </a:r>
          </a:p>
        </p:txBody>
      </p:sp>
    </p:spTree>
    <p:extLst>
      <p:ext uri="{BB962C8B-B14F-4D97-AF65-F5344CB8AC3E}">
        <p14:creationId xmlns:p14="http://schemas.microsoft.com/office/powerpoint/2010/main" val="2037981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68615" y="3023953"/>
            <a:ext cx="3074455" cy="552318"/>
          </a:xfrm>
        </p:spPr>
        <p:txBody>
          <a:bodyPr/>
          <a:lstStyle/>
          <a:p>
            <a:r>
              <a:rPr lang="en-US" b="1" dirty="0"/>
              <a:t>#</a:t>
            </a:r>
            <a:r>
              <a:rPr lang="en-US" b="1" dirty="0" err="1"/>
              <a:t>WomenBizLaw</a:t>
            </a:r>
            <a:endParaRPr lang="en-US" b="1" dirty="0"/>
          </a:p>
        </p:txBody>
      </p:sp>
      <p:pic>
        <p:nvPicPr>
          <p:cNvPr id="4" name="Picture 3"/>
          <p:cNvPicPr>
            <a:picLocks noChangeAspect="1"/>
          </p:cNvPicPr>
          <p:nvPr/>
        </p:nvPicPr>
        <p:blipFill>
          <a:blip r:embed="rId3"/>
          <a:stretch>
            <a:fillRect/>
          </a:stretch>
        </p:blipFill>
        <p:spPr>
          <a:xfrm>
            <a:off x="66837" y="2973816"/>
            <a:ext cx="701778" cy="701778"/>
          </a:xfrm>
          <a:prstGeom prst="rect">
            <a:avLst/>
          </a:prstGeom>
        </p:spPr>
      </p:pic>
      <p:pic>
        <p:nvPicPr>
          <p:cNvPr id="10" name="Picture 9"/>
          <p:cNvPicPr>
            <a:picLocks noChangeAspect="1"/>
          </p:cNvPicPr>
          <p:nvPr/>
        </p:nvPicPr>
        <p:blipFill rotWithShape="1">
          <a:blip r:embed="rId4"/>
          <a:srcRect l="37090" t="27809" r="38570" b="27887"/>
          <a:stretch/>
        </p:blipFill>
        <p:spPr>
          <a:xfrm>
            <a:off x="217217" y="3575324"/>
            <a:ext cx="345904" cy="626463"/>
          </a:xfrm>
          <a:prstGeom prst="rect">
            <a:avLst/>
          </a:prstGeom>
        </p:spPr>
      </p:pic>
      <p:sp>
        <p:nvSpPr>
          <p:cNvPr id="11" name="Rectangle 10"/>
          <p:cNvSpPr/>
          <p:nvPr/>
        </p:nvSpPr>
        <p:spPr>
          <a:xfrm>
            <a:off x="685070" y="3575324"/>
            <a:ext cx="7007046" cy="523220"/>
          </a:xfrm>
          <a:prstGeom prst="rect">
            <a:avLst/>
          </a:prstGeom>
        </p:spPr>
        <p:txBody>
          <a:bodyPr wrap="none">
            <a:spAutoFit/>
          </a:bodyPr>
          <a:lstStyle/>
          <a:p>
            <a:pPr fontAlgn="base">
              <a:spcBef>
                <a:spcPct val="0"/>
              </a:spcBef>
              <a:spcAft>
                <a:spcPct val="0"/>
              </a:spcAft>
            </a:pPr>
            <a:r>
              <a:rPr lang="en-US" sz="2800" b="1" dirty="0">
                <a:solidFill>
                  <a:srgbClr val="FFFFFF"/>
                </a:solidFill>
                <a:ea typeface="MS PGothic" pitchFamily="34" charset="-128"/>
                <a:cs typeface="Arial"/>
              </a:rPr>
              <a:t>www.facebook.com/womenbusinesslaw</a:t>
            </a:r>
          </a:p>
        </p:txBody>
      </p:sp>
      <p:sp>
        <p:nvSpPr>
          <p:cNvPr id="7" name="Text Placeholder 2"/>
          <p:cNvSpPr txBox="1">
            <a:spLocks/>
          </p:cNvSpPr>
          <p:nvPr/>
        </p:nvSpPr>
        <p:spPr bwMode="auto">
          <a:xfrm>
            <a:off x="98604" y="2322175"/>
            <a:ext cx="9045395" cy="55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algn="l" rtl="0" eaLnBrk="0" fontAlgn="base" hangingPunct="0">
              <a:lnSpc>
                <a:spcPct val="100000"/>
              </a:lnSpc>
              <a:spcBef>
                <a:spcPct val="20000"/>
              </a:spcBef>
              <a:spcAft>
                <a:spcPct val="0"/>
              </a:spcAft>
              <a:buClr>
                <a:srgbClr val="00783C"/>
              </a:buClr>
              <a:defRPr sz="3000" b="0" i="0" cap="none" baseline="0">
                <a:solidFill>
                  <a:schemeClr val="bg1"/>
                </a:solidFill>
                <a:latin typeface="+mn-lt"/>
                <a:ea typeface="MS PGothic" pitchFamily="34" charset="-128"/>
                <a:cs typeface="Andes ExtraLight"/>
              </a:defRPr>
            </a:lvl1pPr>
            <a:lvl2pPr algn="l" rtl="0" eaLnBrk="0" fontAlgn="base" hangingPunct="0">
              <a:spcBef>
                <a:spcPct val="20000"/>
              </a:spcBef>
              <a:spcAft>
                <a:spcPct val="0"/>
              </a:spcAft>
              <a:buClr>
                <a:srgbClr val="00783C"/>
              </a:buClr>
              <a:buFont typeface="Wingdings" pitchFamily="2" charset="2"/>
              <a:defRPr b="0" i="0">
                <a:solidFill>
                  <a:schemeClr val="tx1"/>
                </a:solidFill>
                <a:latin typeface="Andes ExtraLight"/>
                <a:ea typeface="MS PGothic" pitchFamily="34" charset="-128"/>
                <a:cs typeface="Andes ExtraLight"/>
              </a:defRPr>
            </a:lvl2pPr>
            <a:lvl3pPr marL="4763" algn="l" rtl="0" eaLnBrk="0" fontAlgn="base" hangingPunct="0">
              <a:spcBef>
                <a:spcPct val="20000"/>
              </a:spcBef>
              <a:spcAft>
                <a:spcPct val="0"/>
              </a:spcAft>
              <a:buClr>
                <a:srgbClr val="00783C"/>
              </a:buClr>
              <a:defRPr b="0" i="0">
                <a:solidFill>
                  <a:schemeClr val="tx1"/>
                </a:solidFill>
                <a:latin typeface="Andes ExtraLight"/>
                <a:ea typeface="MS PGothic" pitchFamily="34" charset="-128"/>
                <a:cs typeface="Andes ExtraLight"/>
              </a:defRPr>
            </a:lvl3pPr>
            <a:lvl4pPr algn="l" rtl="0" eaLnBrk="0" fontAlgn="base" hangingPunct="0">
              <a:spcBef>
                <a:spcPct val="20000"/>
              </a:spcBef>
              <a:spcAft>
                <a:spcPct val="0"/>
              </a:spcAft>
              <a:buClr>
                <a:srgbClr val="00783C"/>
              </a:buClr>
              <a:defRPr b="0" i="0">
                <a:solidFill>
                  <a:schemeClr val="tx1"/>
                </a:solidFill>
                <a:latin typeface="Andes ExtraLight"/>
                <a:ea typeface="MS PGothic" pitchFamily="34" charset="-128"/>
                <a:cs typeface="Andes ExtraLight"/>
              </a:defRPr>
            </a:lvl4pPr>
            <a:lvl5pPr algn="l" rtl="0" eaLnBrk="0" fontAlgn="base" hangingPunct="0">
              <a:spcBef>
                <a:spcPct val="20000"/>
              </a:spcBef>
              <a:spcAft>
                <a:spcPct val="0"/>
              </a:spcAft>
              <a:buClr>
                <a:srgbClr val="00783C"/>
              </a:buClr>
              <a:defRPr b="0" i="0">
                <a:solidFill>
                  <a:schemeClr val="tx1"/>
                </a:solidFill>
                <a:latin typeface="Andes ExtraLight"/>
                <a:ea typeface="MS PGothic" pitchFamily="34" charset="-128"/>
                <a:cs typeface="Andes ExtraLigh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algn="ctr"/>
            <a:r>
              <a:rPr lang="en-US" b="1" kern="0" dirty="0">
                <a:solidFill>
                  <a:prstClr val="white"/>
                </a:solidFill>
              </a:rPr>
              <a:t>CONNECT WITH US</a:t>
            </a:r>
          </a:p>
        </p:txBody>
      </p:sp>
    </p:spTree>
    <p:extLst>
      <p:ext uri="{BB962C8B-B14F-4D97-AF65-F5344CB8AC3E}">
        <p14:creationId xmlns:p14="http://schemas.microsoft.com/office/powerpoint/2010/main" val="735803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pic>
        <p:nvPicPr>
          <p:cNvPr id="44" name="Picture 43" descr="country coverage.png"/>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013" y="1395836"/>
            <a:ext cx="7971975" cy="4929338"/>
          </a:xfrm>
          <a:prstGeom prst="rect">
            <a:avLst/>
          </a:prstGeom>
          <a:noFill/>
        </p:spPr>
      </p:pic>
      <p:sp>
        <p:nvSpPr>
          <p:cNvPr id="12" name="Hexagon 11"/>
          <p:cNvSpPr/>
          <p:nvPr/>
        </p:nvSpPr>
        <p:spPr bwMode="auto">
          <a:xfrm>
            <a:off x="1109254" y="4637451"/>
            <a:ext cx="822960" cy="822960"/>
          </a:xfrm>
          <a:prstGeom prst="hexagon">
            <a:avLst/>
          </a:prstGeom>
          <a:noFill/>
          <a:ln w="9525" cap="flat" cmpd="sng" algn="ctr">
            <a:noFill/>
            <a:prstDash val="solid"/>
            <a:round/>
            <a:headEnd type="none" w="med" len="med"/>
            <a:tailEnd type="none" w="med" len="med"/>
          </a:ln>
          <a:effectLst/>
        </p:spPr>
        <p:txBody>
          <a:bodyPr/>
          <a:lstStyle/>
          <a:p>
            <a:pPr fontAlgn="base">
              <a:spcBef>
                <a:spcPct val="0"/>
              </a:spcBef>
              <a:spcAft>
                <a:spcPct val="0"/>
              </a:spcAft>
            </a:pPr>
            <a:endParaRPr lang="en-US" sz="1600" b="1">
              <a:solidFill>
                <a:srgbClr val="021F43"/>
              </a:solidFill>
              <a:latin typeface="Trebuchet MS" pitchFamily="34" charset="0"/>
              <a:ea typeface="MS PGothic" pitchFamily="34" charset="-128"/>
            </a:endParaRPr>
          </a:p>
        </p:txBody>
      </p:sp>
      <p:sp>
        <p:nvSpPr>
          <p:cNvPr id="21" name="TextBox 20"/>
          <p:cNvSpPr txBox="1"/>
          <p:nvPr/>
        </p:nvSpPr>
        <p:spPr>
          <a:xfrm>
            <a:off x="137572" y="1873151"/>
            <a:ext cx="1085286" cy="1200329"/>
          </a:xfrm>
          <a:prstGeom prst="rect">
            <a:avLst/>
          </a:prstGeom>
          <a:noFill/>
          <a:ln>
            <a:solidFill>
              <a:srgbClr val="139AF0"/>
            </a:solidFill>
          </a:ln>
        </p:spPr>
        <p:txBody>
          <a:bodyPr wrap="square" rtlCol="0">
            <a:spAutoFit/>
          </a:bodyPr>
          <a:lstStyle/>
          <a:p>
            <a:pPr algn="ctr" fontAlgn="base">
              <a:spcBef>
                <a:spcPct val="0"/>
              </a:spcBef>
              <a:spcAft>
                <a:spcPct val="0"/>
              </a:spcAft>
            </a:pPr>
            <a:r>
              <a:rPr lang="en-US" sz="1200" b="1" dirty="0">
                <a:solidFill>
                  <a:srgbClr val="021F43"/>
                </a:solidFill>
                <a:ea typeface="MS PGothic" pitchFamily="34" charset="-128"/>
                <a:cs typeface="Arial"/>
              </a:rPr>
              <a:t>Accessing Institutions</a:t>
            </a: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p:txBody>
      </p:sp>
      <p:sp>
        <p:nvSpPr>
          <p:cNvPr id="24" name="TextBox 23"/>
          <p:cNvSpPr txBox="1"/>
          <p:nvPr/>
        </p:nvSpPr>
        <p:spPr>
          <a:xfrm>
            <a:off x="2812542" y="1873151"/>
            <a:ext cx="1093932" cy="1200329"/>
          </a:xfrm>
          <a:prstGeom prst="rect">
            <a:avLst/>
          </a:prstGeom>
          <a:noFill/>
          <a:ln>
            <a:solidFill>
              <a:srgbClr val="139AF0"/>
            </a:solidFill>
          </a:ln>
        </p:spPr>
        <p:txBody>
          <a:bodyPr wrap="square" rtlCol="0">
            <a:spAutoFit/>
          </a:bodyPr>
          <a:lstStyle/>
          <a:p>
            <a:pPr algn="ctr" fontAlgn="base">
              <a:spcBef>
                <a:spcPct val="0"/>
              </a:spcBef>
              <a:spcAft>
                <a:spcPct val="0"/>
              </a:spcAft>
            </a:pPr>
            <a:r>
              <a:rPr lang="en-US" sz="1200" b="1" dirty="0">
                <a:solidFill>
                  <a:srgbClr val="021F43"/>
                </a:solidFill>
                <a:ea typeface="MS PGothic" pitchFamily="34" charset="-128"/>
                <a:cs typeface="Arial"/>
              </a:rPr>
              <a:t>Using </a:t>
            </a:r>
          </a:p>
          <a:p>
            <a:pPr algn="ctr" fontAlgn="base">
              <a:spcBef>
                <a:spcPct val="0"/>
              </a:spcBef>
              <a:spcAft>
                <a:spcPct val="0"/>
              </a:spcAft>
            </a:pPr>
            <a:r>
              <a:rPr lang="en-US" sz="1200" b="1" dirty="0">
                <a:solidFill>
                  <a:srgbClr val="021F43"/>
                </a:solidFill>
                <a:ea typeface="MS PGothic" pitchFamily="34" charset="-128"/>
                <a:cs typeface="Arial"/>
              </a:rPr>
              <a:t>Property</a:t>
            </a: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p:txBody>
      </p:sp>
      <p:sp>
        <p:nvSpPr>
          <p:cNvPr id="25" name="TextBox 24"/>
          <p:cNvSpPr txBox="1"/>
          <p:nvPr/>
        </p:nvSpPr>
        <p:spPr>
          <a:xfrm>
            <a:off x="1495800" y="1873151"/>
            <a:ext cx="1089662" cy="1200329"/>
          </a:xfrm>
          <a:prstGeom prst="rect">
            <a:avLst/>
          </a:prstGeom>
          <a:noFill/>
          <a:ln>
            <a:solidFill>
              <a:srgbClr val="139AF0"/>
            </a:solidFill>
          </a:ln>
        </p:spPr>
        <p:txBody>
          <a:bodyPr wrap="square" rtlCol="0">
            <a:spAutoFit/>
          </a:bodyPr>
          <a:lstStyle/>
          <a:p>
            <a:pPr algn="ctr" fontAlgn="base">
              <a:spcBef>
                <a:spcPct val="0"/>
              </a:spcBef>
              <a:spcAft>
                <a:spcPct val="0"/>
              </a:spcAft>
            </a:pPr>
            <a:r>
              <a:rPr lang="en-US" sz="1200" b="1" dirty="0">
                <a:solidFill>
                  <a:srgbClr val="021F43"/>
                </a:solidFill>
                <a:ea typeface="MS PGothic" pitchFamily="34" charset="-128"/>
                <a:cs typeface="Arial"/>
              </a:rPr>
              <a:t>Getting a Job</a:t>
            </a: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p:txBody>
      </p:sp>
      <p:sp>
        <p:nvSpPr>
          <p:cNvPr id="26" name="TextBox 25"/>
          <p:cNvSpPr txBox="1"/>
          <p:nvPr/>
        </p:nvSpPr>
        <p:spPr>
          <a:xfrm>
            <a:off x="4127251" y="1873151"/>
            <a:ext cx="1093932" cy="1200329"/>
          </a:xfrm>
          <a:prstGeom prst="rect">
            <a:avLst/>
          </a:prstGeom>
          <a:noFill/>
          <a:ln>
            <a:solidFill>
              <a:srgbClr val="139AF0"/>
            </a:solidFill>
          </a:ln>
        </p:spPr>
        <p:txBody>
          <a:bodyPr wrap="square" rtlCol="0">
            <a:spAutoFit/>
          </a:bodyPr>
          <a:lstStyle/>
          <a:p>
            <a:pPr algn="ctr" fontAlgn="base">
              <a:spcBef>
                <a:spcPct val="0"/>
              </a:spcBef>
              <a:spcAft>
                <a:spcPct val="0"/>
              </a:spcAft>
            </a:pPr>
            <a:r>
              <a:rPr lang="en-US" sz="1200" b="1" dirty="0">
                <a:solidFill>
                  <a:srgbClr val="021F43"/>
                </a:solidFill>
                <a:ea typeface="MS PGothic" pitchFamily="34" charset="-128"/>
                <a:cs typeface="Arial"/>
              </a:rPr>
              <a:t>Going to Court</a:t>
            </a: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p:txBody>
      </p:sp>
      <p:sp>
        <p:nvSpPr>
          <p:cNvPr id="27" name="TextBox 26"/>
          <p:cNvSpPr txBox="1"/>
          <p:nvPr/>
        </p:nvSpPr>
        <p:spPr>
          <a:xfrm>
            <a:off x="7793494" y="1873150"/>
            <a:ext cx="1089662" cy="1200329"/>
          </a:xfrm>
          <a:prstGeom prst="rect">
            <a:avLst/>
          </a:prstGeom>
          <a:noFill/>
          <a:ln>
            <a:solidFill>
              <a:srgbClr val="139AF0"/>
            </a:solidFill>
          </a:ln>
        </p:spPr>
        <p:txBody>
          <a:bodyPr wrap="square" rtlCol="0">
            <a:spAutoFit/>
          </a:bodyPr>
          <a:lstStyle/>
          <a:p>
            <a:pPr algn="ctr" fontAlgn="base">
              <a:spcBef>
                <a:spcPct val="0"/>
              </a:spcBef>
              <a:spcAft>
                <a:spcPct val="0"/>
              </a:spcAft>
            </a:pPr>
            <a:r>
              <a:rPr lang="en-US" sz="1200" b="1" dirty="0">
                <a:solidFill>
                  <a:srgbClr val="021F43"/>
                </a:solidFill>
                <a:ea typeface="MS PGothic" pitchFamily="34" charset="-128"/>
                <a:cs typeface="Arial"/>
              </a:rPr>
              <a:t>Providing Incentives to Work</a:t>
            </a: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p:txBody>
      </p:sp>
      <p:sp>
        <p:nvSpPr>
          <p:cNvPr id="28" name="TextBox 27"/>
          <p:cNvSpPr txBox="1"/>
          <p:nvPr/>
        </p:nvSpPr>
        <p:spPr>
          <a:xfrm>
            <a:off x="5325441" y="1873151"/>
            <a:ext cx="1165605" cy="1200329"/>
          </a:xfrm>
          <a:prstGeom prst="rect">
            <a:avLst/>
          </a:prstGeom>
          <a:noFill/>
          <a:ln>
            <a:solidFill>
              <a:srgbClr val="139AF0"/>
            </a:solidFill>
          </a:ln>
        </p:spPr>
        <p:txBody>
          <a:bodyPr wrap="square" rtlCol="0">
            <a:spAutoFit/>
          </a:bodyPr>
          <a:lstStyle/>
          <a:p>
            <a:pPr algn="ctr" fontAlgn="base">
              <a:spcBef>
                <a:spcPct val="0"/>
              </a:spcBef>
              <a:spcAft>
                <a:spcPct val="0"/>
              </a:spcAft>
            </a:pPr>
            <a:r>
              <a:rPr lang="en-US" sz="1200" b="1" dirty="0">
                <a:solidFill>
                  <a:srgbClr val="021F43"/>
                </a:solidFill>
                <a:ea typeface="MS PGothic" pitchFamily="34" charset="-128"/>
                <a:cs typeface="Arial"/>
              </a:rPr>
              <a:t>Protecting Women from Violence</a:t>
            </a: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p:txBody>
      </p:sp>
      <p:sp>
        <p:nvSpPr>
          <p:cNvPr id="29" name="TextBox 28"/>
          <p:cNvSpPr txBox="1"/>
          <p:nvPr/>
        </p:nvSpPr>
        <p:spPr>
          <a:xfrm>
            <a:off x="6595304" y="1873151"/>
            <a:ext cx="1093932" cy="1200329"/>
          </a:xfrm>
          <a:prstGeom prst="rect">
            <a:avLst/>
          </a:prstGeom>
          <a:noFill/>
          <a:ln>
            <a:solidFill>
              <a:srgbClr val="139AF0"/>
            </a:solidFill>
          </a:ln>
        </p:spPr>
        <p:txBody>
          <a:bodyPr wrap="square" rtlCol="0">
            <a:spAutoFit/>
          </a:bodyPr>
          <a:lstStyle/>
          <a:p>
            <a:pPr algn="ctr" fontAlgn="base">
              <a:spcBef>
                <a:spcPct val="0"/>
              </a:spcBef>
              <a:spcAft>
                <a:spcPct val="0"/>
              </a:spcAft>
            </a:pPr>
            <a:r>
              <a:rPr lang="en-US" sz="1200" b="1" dirty="0">
                <a:solidFill>
                  <a:srgbClr val="021F43"/>
                </a:solidFill>
                <a:ea typeface="MS PGothic" pitchFamily="34" charset="-128"/>
                <a:cs typeface="Arial"/>
              </a:rPr>
              <a:t>Building Credit</a:t>
            </a: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a:p>
            <a:pPr algn="ctr" fontAlgn="base">
              <a:spcBef>
                <a:spcPct val="0"/>
              </a:spcBef>
              <a:spcAft>
                <a:spcPct val="0"/>
              </a:spcAft>
            </a:pPr>
            <a:endParaRPr lang="en-US" sz="1200" b="1" dirty="0">
              <a:solidFill>
                <a:srgbClr val="021F43"/>
              </a:solidFill>
              <a:ea typeface="MS PGothic" pitchFamily="34" charset="-128"/>
              <a:cs typeface="Arial"/>
            </a:endParaRPr>
          </a:p>
        </p:txBody>
      </p:sp>
      <p:pic>
        <p:nvPicPr>
          <p:cNvPr id="30" name="Picture 29"/>
          <p:cNvPicPr>
            <a:picLocks noChangeAspect="1"/>
          </p:cNvPicPr>
          <p:nvPr/>
        </p:nvPicPr>
        <p:blipFill>
          <a:blip r:embed="rId4"/>
          <a:stretch>
            <a:fillRect/>
          </a:stretch>
        </p:blipFill>
        <p:spPr>
          <a:xfrm>
            <a:off x="4353516" y="2299476"/>
            <a:ext cx="698646" cy="698646"/>
          </a:xfrm>
          <a:prstGeom prst="rect">
            <a:avLst/>
          </a:prstGeom>
        </p:spPr>
      </p:pic>
      <p:pic>
        <p:nvPicPr>
          <p:cNvPr id="31" name="Picture 30"/>
          <p:cNvPicPr>
            <a:picLocks noChangeAspect="1"/>
          </p:cNvPicPr>
          <p:nvPr/>
        </p:nvPicPr>
        <p:blipFill rotWithShape="1">
          <a:blip r:embed="rId5"/>
          <a:srcRect t="8412"/>
          <a:stretch/>
        </p:blipFill>
        <p:spPr>
          <a:xfrm>
            <a:off x="3058903" y="2366534"/>
            <a:ext cx="580782" cy="531931"/>
          </a:xfrm>
          <a:prstGeom prst="rect">
            <a:avLst/>
          </a:prstGeom>
        </p:spPr>
      </p:pic>
      <p:pic>
        <p:nvPicPr>
          <p:cNvPr id="33" name="Picture 32"/>
          <p:cNvPicPr>
            <a:picLocks noChangeAspect="1"/>
          </p:cNvPicPr>
          <p:nvPr/>
        </p:nvPicPr>
        <p:blipFill>
          <a:blip r:embed="rId6"/>
          <a:stretch>
            <a:fillRect/>
          </a:stretch>
        </p:blipFill>
        <p:spPr>
          <a:xfrm>
            <a:off x="8049475" y="2450921"/>
            <a:ext cx="577699" cy="577699"/>
          </a:xfrm>
          <a:prstGeom prst="rect">
            <a:avLst/>
          </a:prstGeom>
        </p:spPr>
      </p:pic>
      <p:pic>
        <p:nvPicPr>
          <p:cNvPr id="34" name="Picture 33"/>
          <p:cNvPicPr>
            <a:picLocks noChangeAspect="1"/>
          </p:cNvPicPr>
          <p:nvPr/>
        </p:nvPicPr>
        <p:blipFill>
          <a:blip r:embed="rId7"/>
          <a:stretch>
            <a:fillRect/>
          </a:stretch>
        </p:blipFill>
        <p:spPr>
          <a:xfrm>
            <a:off x="6781043" y="2305144"/>
            <a:ext cx="661020" cy="661020"/>
          </a:xfrm>
          <a:prstGeom prst="rect">
            <a:avLst/>
          </a:prstGeom>
        </p:spPr>
      </p:pic>
      <p:pic>
        <p:nvPicPr>
          <p:cNvPr id="35" name="Picture 34"/>
          <p:cNvPicPr>
            <a:picLocks noChangeAspect="1"/>
          </p:cNvPicPr>
          <p:nvPr/>
        </p:nvPicPr>
        <p:blipFill rotWithShape="1">
          <a:blip r:embed="rId8"/>
          <a:srcRect b="19814"/>
          <a:stretch/>
        </p:blipFill>
        <p:spPr>
          <a:xfrm>
            <a:off x="316347" y="2366534"/>
            <a:ext cx="764146" cy="511668"/>
          </a:xfrm>
          <a:prstGeom prst="rect">
            <a:avLst/>
          </a:prstGeom>
        </p:spPr>
      </p:pic>
      <p:pic>
        <p:nvPicPr>
          <p:cNvPr id="37" name="Picture 36"/>
          <p:cNvPicPr>
            <a:picLocks noChangeAspect="1"/>
          </p:cNvPicPr>
          <p:nvPr/>
        </p:nvPicPr>
        <p:blipFill>
          <a:blip r:embed="rId9"/>
          <a:stretch>
            <a:fillRect/>
          </a:stretch>
        </p:blipFill>
        <p:spPr>
          <a:xfrm>
            <a:off x="5613174" y="2490328"/>
            <a:ext cx="515997" cy="515997"/>
          </a:xfrm>
          <a:prstGeom prst="rect">
            <a:avLst/>
          </a:prstGeom>
        </p:spPr>
      </p:pic>
      <p:sp>
        <p:nvSpPr>
          <p:cNvPr id="39" name="Rectangle 38"/>
          <p:cNvSpPr/>
          <p:nvPr/>
        </p:nvSpPr>
        <p:spPr bwMode="auto">
          <a:xfrm>
            <a:off x="4107549" y="5862991"/>
            <a:ext cx="454652" cy="2992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solidFill>
                <a:srgbClr val="021F43"/>
              </a:solidFill>
              <a:latin typeface="Trebuchet MS" pitchFamily="34" charset="0"/>
              <a:ea typeface="MS PGothic" pitchFamily="34" charset="-128"/>
              <a:cs typeface="Times New Roman" pitchFamily="18" charset="0"/>
            </a:endParaRPr>
          </a:p>
        </p:txBody>
      </p:sp>
      <p:sp>
        <p:nvSpPr>
          <p:cNvPr id="36" name="Text Placeholder 6"/>
          <p:cNvSpPr txBox="1">
            <a:spLocks/>
          </p:cNvSpPr>
          <p:nvPr/>
        </p:nvSpPr>
        <p:spPr bwMode="auto">
          <a:xfrm>
            <a:off x="371116" y="4177193"/>
            <a:ext cx="3736433" cy="23727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ct val="100000"/>
              </a:lnSpc>
              <a:spcBef>
                <a:spcPts val="2400"/>
              </a:spcBef>
              <a:spcAft>
                <a:spcPct val="0"/>
              </a:spcAft>
              <a:buClr>
                <a:srgbClr val="404040"/>
              </a:buClr>
              <a:tabLst>
                <a:tab pos="8402638" algn="r"/>
              </a:tabLst>
              <a:defRPr lang="en-US" sz="1600" smtClean="0">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342900" indent="-342900">
              <a:spcBef>
                <a:spcPts val="0"/>
              </a:spcBef>
              <a:spcAft>
                <a:spcPts val="600"/>
              </a:spcAft>
              <a:buFont typeface="Arial" panose="020B0604020202020204" pitchFamily="34" charset="0"/>
              <a:buChar char="•"/>
            </a:pPr>
            <a:r>
              <a:rPr sz="1800" b="1" dirty="0">
                <a:solidFill>
                  <a:srgbClr val="021F43">
                    <a:lumMod val="90000"/>
                    <a:lumOff val="10000"/>
                  </a:srgbClr>
                </a:solidFill>
              </a:rPr>
              <a:t>Constitutional Law</a:t>
            </a:r>
          </a:p>
          <a:p>
            <a:pPr marL="342900" indent="-342900">
              <a:spcBef>
                <a:spcPts val="0"/>
              </a:spcBef>
              <a:spcAft>
                <a:spcPts val="600"/>
              </a:spcAft>
              <a:buFont typeface="Arial" panose="020B0604020202020204" pitchFamily="34" charset="0"/>
              <a:buChar char="•"/>
            </a:pPr>
            <a:r>
              <a:rPr sz="1800" b="1" dirty="0">
                <a:solidFill>
                  <a:srgbClr val="021F43">
                    <a:lumMod val="90000"/>
                    <a:lumOff val="10000"/>
                  </a:srgbClr>
                </a:solidFill>
                <a:cs typeface="Arial" pitchFamily="34" charset="0"/>
              </a:rPr>
              <a:t>Family Law</a:t>
            </a:r>
          </a:p>
          <a:p>
            <a:pPr marL="342900" indent="-342900">
              <a:spcBef>
                <a:spcPts val="0"/>
              </a:spcBef>
              <a:spcAft>
                <a:spcPts val="600"/>
              </a:spcAft>
              <a:buFont typeface="Arial" panose="020B0604020202020204" pitchFamily="34" charset="0"/>
              <a:buChar char="•"/>
            </a:pPr>
            <a:r>
              <a:rPr sz="1800" b="1" dirty="0">
                <a:solidFill>
                  <a:srgbClr val="021F43">
                    <a:lumMod val="90000"/>
                    <a:lumOff val="10000"/>
                  </a:srgbClr>
                </a:solidFill>
                <a:cs typeface="Arial" pitchFamily="34" charset="0"/>
              </a:rPr>
              <a:t>Labor Law</a:t>
            </a:r>
          </a:p>
          <a:p>
            <a:pPr marL="342900" indent="-342900">
              <a:spcBef>
                <a:spcPts val="0"/>
              </a:spcBef>
              <a:spcAft>
                <a:spcPts val="600"/>
              </a:spcAft>
              <a:buFont typeface="Arial" panose="020B0604020202020204" pitchFamily="34" charset="0"/>
              <a:buChar char="•"/>
            </a:pPr>
            <a:r>
              <a:rPr sz="1800" b="1" dirty="0">
                <a:solidFill>
                  <a:srgbClr val="021F43">
                    <a:lumMod val="90000"/>
                    <a:lumOff val="10000"/>
                  </a:srgbClr>
                </a:solidFill>
                <a:cs typeface="Arial" pitchFamily="34" charset="0"/>
              </a:rPr>
              <a:t>Property Law</a:t>
            </a:r>
          </a:p>
          <a:p>
            <a:pPr marL="342900" indent="-342900">
              <a:spcBef>
                <a:spcPts val="0"/>
              </a:spcBef>
              <a:spcAft>
                <a:spcPts val="600"/>
              </a:spcAft>
              <a:buFont typeface="Arial" panose="020B0604020202020204" pitchFamily="34" charset="0"/>
              <a:buChar char="•"/>
            </a:pPr>
            <a:r>
              <a:rPr sz="1800" b="1" dirty="0">
                <a:solidFill>
                  <a:srgbClr val="021F43">
                    <a:lumMod val="90000"/>
                    <a:lumOff val="10000"/>
                  </a:srgbClr>
                </a:solidFill>
                <a:cs typeface="Arial" pitchFamily="34" charset="0"/>
              </a:rPr>
              <a:t>Criminal Law</a:t>
            </a:r>
          </a:p>
          <a:p>
            <a:pPr marL="342900" indent="-342900">
              <a:spcBef>
                <a:spcPts val="0"/>
              </a:spcBef>
              <a:spcAft>
                <a:spcPts val="600"/>
              </a:spcAft>
              <a:buFont typeface="Arial" panose="020B0604020202020204" pitchFamily="34" charset="0"/>
              <a:buChar char="•"/>
            </a:pPr>
            <a:endParaRPr sz="1800" b="1" dirty="0">
              <a:solidFill>
                <a:srgbClr val="021F43">
                  <a:lumMod val="90000"/>
                  <a:lumOff val="10000"/>
                </a:srgbClr>
              </a:solidFill>
              <a:cs typeface="Arial" pitchFamily="34" charset="0"/>
            </a:endParaRPr>
          </a:p>
        </p:txBody>
      </p:sp>
      <p:sp>
        <p:nvSpPr>
          <p:cNvPr id="9" name="Rectangle 8"/>
          <p:cNvSpPr/>
          <p:nvPr/>
        </p:nvSpPr>
        <p:spPr>
          <a:xfrm>
            <a:off x="2967503" y="4127540"/>
            <a:ext cx="3251704" cy="1785104"/>
          </a:xfrm>
          <a:prstGeom prst="rect">
            <a:avLst/>
          </a:prstGeom>
        </p:spPr>
        <p:txBody>
          <a:bodyPr wrap="square">
            <a:spAutoFit/>
          </a:bodyPr>
          <a:lstStyle/>
          <a:p>
            <a:pPr marL="342900" indent="-342900" fontAlgn="base">
              <a:spcAft>
                <a:spcPts val="600"/>
              </a:spcAft>
              <a:buFont typeface="Arial" panose="020B0604020202020204" pitchFamily="34" charset="0"/>
              <a:buChar char="•"/>
            </a:pPr>
            <a:r>
              <a:rPr lang="en-US" b="1" dirty="0">
                <a:solidFill>
                  <a:srgbClr val="021F43">
                    <a:lumMod val="90000"/>
                    <a:lumOff val="10000"/>
                  </a:srgbClr>
                </a:solidFill>
                <a:latin typeface="Arial Bold"/>
                <a:ea typeface="MS PGothic" pitchFamily="34" charset="-128"/>
                <a:cs typeface="Arial" pitchFamily="34" charset="0"/>
              </a:rPr>
              <a:t>Domestic Violence Law</a:t>
            </a:r>
          </a:p>
          <a:p>
            <a:pPr marL="342900" indent="-342900" fontAlgn="base">
              <a:spcAft>
                <a:spcPts val="600"/>
              </a:spcAft>
              <a:buFont typeface="Arial" panose="020B0604020202020204" pitchFamily="34" charset="0"/>
              <a:buChar char="•"/>
            </a:pPr>
            <a:r>
              <a:rPr lang="en-US" b="1" dirty="0">
                <a:solidFill>
                  <a:srgbClr val="021F43">
                    <a:lumMod val="90000"/>
                    <a:lumOff val="10000"/>
                  </a:srgbClr>
                </a:solidFill>
                <a:latin typeface="Arial Bold"/>
                <a:ea typeface="MS PGothic" pitchFamily="34" charset="-128"/>
                <a:cs typeface="Arial" pitchFamily="34" charset="0"/>
              </a:rPr>
              <a:t>Tax Law</a:t>
            </a:r>
          </a:p>
          <a:p>
            <a:pPr marL="342900" indent="-342900" fontAlgn="base">
              <a:spcAft>
                <a:spcPts val="600"/>
              </a:spcAft>
              <a:buFont typeface="Arial" panose="020B0604020202020204" pitchFamily="34" charset="0"/>
              <a:buChar char="•"/>
            </a:pPr>
            <a:r>
              <a:rPr lang="en-US" b="1" dirty="0">
                <a:solidFill>
                  <a:srgbClr val="021F43">
                    <a:lumMod val="90000"/>
                    <a:lumOff val="10000"/>
                  </a:srgbClr>
                </a:solidFill>
                <a:latin typeface="Arial Bold"/>
                <a:ea typeface="MS PGothic" pitchFamily="34" charset="-128"/>
                <a:cs typeface="Arial" pitchFamily="34" charset="0"/>
              </a:rPr>
              <a:t>Social Security Law</a:t>
            </a:r>
          </a:p>
          <a:p>
            <a:pPr marL="342900" indent="-342900" fontAlgn="base">
              <a:spcAft>
                <a:spcPts val="600"/>
              </a:spcAft>
              <a:buFont typeface="Arial" panose="020B0604020202020204" pitchFamily="34" charset="0"/>
              <a:buChar char="•"/>
            </a:pPr>
            <a:r>
              <a:rPr lang="en-US" b="1" dirty="0">
                <a:solidFill>
                  <a:srgbClr val="021F43">
                    <a:lumMod val="90000"/>
                    <a:lumOff val="10000"/>
                  </a:srgbClr>
                </a:solidFill>
                <a:latin typeface="Arial Bold"/>
                <a:ea typeface="MS PGothic" pitchFamily="34" charset="-128"/>
                <a:cs typeface="Arial" pitchFamily="34" charset="0"/>
              </a:rPr>
              <a:t>Land Law</a:t>
            </a:r>
          </a:p>
          <a:p>
            <a:pPr marL="342900" indent="-342900" fontAlgn="base">
              <a:spcAft>
                <a:spcPts val="600"/>
              </a:spcAft>
              <a:buFont typeface="Arial" panose="020B0604020202020204" pitchFamily="34" charset="0"/>
              <a:buChar char="•"/>
            </a:pPr>
            <a:r>
              <a:rPr lang="en-US" b="1" dirty="0">
                <a:solidFill>
                  <a:srgbClr val="021F43">
                    <a:lumMod val="90000"/>
                    <a:lumOff val="10000"/>
                  </a:srgbClr>
                </a:solidFill>
                <a:latin typeface="Arial Bold"/>
                <a:ea typeface="MS PGothic" pitchFamily="34" charset="-128"/>
                <a:cs typeface="Arial" pitchFamily="34" charset="0"/>
              </a:rPr>
              <a:t>Education Law</a:t>
            </a:r>
          </a:p>
        </p:txBody>
      </p:sp>
      <p:sp>
        <p:nvSpPr>
          <p:cNvPr id="43" name="Rectangle 42"/>
          <p:cNvSpPr/>
          <p:nvPr/>
        </p:nvSpPr>
        <p:spPr>
          <a:xfrm>
            <a:off x="6061769" y="4127540"/>
            <a:ext cx="2852523" cy="1708160"/>
          </a:xfrm>
          <a:prstGeom prst="rect">
            <a:avLst/>
          </a:prstGeom>
        </p:spPr>
        <p:txBody>
          <a:bodyPr wrap="square">
            <a:spAutoFit/>
          </a:bodyPr>
          <a:lstStyle/>
          <a:p>
            <a:pPr marL="342900" indent="-342900" fontAlgn="base">
              <a:spcAft>
                <a:spcPts val="600"/>
              </a:spcAft>
              <a:buFont typeface="Arial" panose="020B0604020202020204" pitchFamily="34" charset="0"/>
              <a:buChar char="•"/>
            </a:pPr>
            <a:r>
              <a:rPr lang="en-US" b="1" dirty="0">
                <a:solidFill>
                  <a:srgbClr val="021F43">
                    <a:lumMod val="90000"/>
                    <a:lumOff val="10000"/>
                  </a:srgbClr>
                </a:solidFill>
                <a:latin typeface="Arial Bold"/>
                <a:ea typeface="MS PGothic" pitchFamily="34" charset="-128"/>
                <a:cs typeface="Arial" pitchFamily="34" charset="0"/>
              </a:rPr>
              <a:t>Personal Status Law</a:t>
            </a:r>
          </a:p>
          <a:p>
            <a:pPr marL="342900" indent="-342900" fontAlgn="base">
              <a:spcAft>
                <a:spcPts val="600"/>
              </a:spcAft>
              <a:buFont typeface="Arial" panose="020B0604020202020204" pitchFamily="34" charset="0"/>
              <a:buChar char="•"/>
            </a:pPr>
            <a:r>
              <a:rPr lang="en-US" b="1" dirty="0">
                <a:solidFill>
                  <a:srgbClr val="021F43">
                    <a:lumMod val="90000"/>
                    <a:lumOff val="10000"/>
                  </a:srgbClr>
                </a:solidFill>
                <a:latin typeface="Arial Bold"/>
                <a:ea typeface="MS PGothic" pitchFamily="34" charset="-128"/>
                <a:cs typeface="Arial" pitchFamily="34" charset="0"/>
              </a:rPr>
              <a:t>Violence Against Women Legislation</a:t>
            </a:r>
          </a:p>
          <a:p>
            <a:pPr marL="342900" indent="-342900" fontAlgn="base">
              <a:spcAft>
                <a:spcPts val="600"/>
              </a:spcAft>
              <a:buFont typeface="Arial" panose="020B0604020202020204" pitchFamily="34" charset="0"/>
              <a:buChar char="•"/>
            </a:pPr>
            <a:r>
              <a:rPr lang="en-US" b="1" dirty="0">
                <a:solidFill>
                  <a:srgbClr val="021F43">
                    <a:lumMod val="90000"/>
                    <a:lumOff val="10000"/>
                  </a:srgbClr>
                </a:solidFill>
                <a:latin typeface="Arial Bold"/>
                <a:ea typeface="MS PGothic" pitchFamily="34" charset="-128"/>
                <a:cs typeface="Arial" pitchFamily="34" charset="0"/>
              </a:rPr>
              <a:t>Quotas</a:t>
            </a:r>
          </a:p>
          <a:p>
            <a:pPr marL="342900" indent="-342900" fontAlgn="base">
              <a:spcAft>
                <a:spcPts val="600"/>
              </a:spcAft>
              <a:buFont typeface="Arial" panose="020B0604020202020204" pitchFamily="34" charset="0"/>
              <a:buChar char="•"/>
            </a:pPr>
            <a:r>
              <a:rPr lang="en-US" b="1" dirty="0">
                <a:solidFill>
                  <a:srgbClr val="021F43">
                    <a:lumMod val="90000"/>
                    <a:lumOff val="10000"/>
                  </a:srgbClr>
                </a:solidFill>
                <a:latin typeface="Arial Bold"/>
                <a:ea typeface="MS PGothic" pitchFamily="34" charset="-128"/>
                <a:cs typeface="Arial" pitchFamily="34" charset="0"/>
              </a:rPr>
              <a:t>…and more</a:t>
            </a:r>
          </a:p>
        </p:txBody>
      </p:sp>
      <p:sp>
        <p:nvSpPr>
          <p:cNvPr id="10" name="TextBox 9"/>
          <p:cNvSpPr txBox="1"/>
          <p:nvPr/>
        </p:nvSpPr>
        <p:spPr>
          <a:xfrm>
            <a:off x="0" y="3455638"/>
            <a:ext cx="9144000" cy="461665"/>
          </a:xfrm>
          <a:prstGeom prst="rect">
            <a:avLst/>
          </a:prstGeom>
          <a:noFill/>
        </p:spPr>
        <p:txBody>
          <a:bodyPr wrap="square" rtlCol="0">
            <a:spAutoFit/>
          </a:bodyPr>
          <a:lstStyle/>
          <a:p>
            <a:pPr algn="ctr" fontAlgn="base">
              <a:spcBef>
                <a:spcPct val="0"/>
              </a:spcBef>
              <a:spcAft>
                <a:spcPct val="0"/>
              </a:spcAft>
            </a:pPr>
            <a:r>
              <a:rPr lang="en-US" sz="2400" b="1" dirty="0">
                <a:solidFill>
                  <a:srgbClr val="FF9900"/>
                </a:solidFill>
                <a:latin typeface="Arial Black" panose="020B0A04020102020204" pitchFamily="34" charset="0"/>
                <a:ea typeface="MS PGothic" pitchFamily="34" charset="-128"/>
              </a:rPr>
              <a:t>173 economies across 7 indicators, examining: </a:t>
            </a:r>
          </a:p>
        </p:txBody>
      </p:sp>
      <p:pic>
        <p:nvPicPr>
          <p:cNvPr id="4" name="Picture 3"/>
          <p:cNvPicPr>
            <a:picLocks noChangeAspect="1"/>
          </p:cNvPicPr>
          <p:nvPr/>
        </p:nvPicPr>
        <p:blipFill>
          <a:blip r:embed="rId10"/>
          <a:stretch>
            <a:fillRect/>
          </a:stretch>
        </p:blipFill>
        <p:spPr>
          <a:xfrm>
            <a:off x="1761639" y="2350497"/>
            <a:ext cx="572730" cy="572730"/>
          </a:xfrm>
          <a:prstGeom prst="rect">
            <a:avLst/>
          </a:prstGeom>
        </p:spPr>
      </p:pic>
      <p:sp>
        <p:nvSpPr>
          <p:cNvPr id="5" name="Rectangle 4"/>
          <p:cNvSpPr/>
          <p:nvPr/>
        </p:nvSpPr>
        <p:spPr>
          <a:xfrm>
            <a:off x="106196" y="568586"/>
            <a:ext cx="8759031" cy="461665"/>
          </a:xfrm>
          <a:prstGeom prst="rect">
            <a:avLst/>
          </a:prstGeom>
        </p:spPr>
        <p:txBody>
          <a:bodyPr wrap="square">
            <a:spAutoFit/>
          </a:bodyPr>
          <a:lstStyle/>
          <a:p>
            <a:r>
              <a:rPr lang="en-US" sz="2400" b="1" dirty="0" smtClean="0"/>
              <a:t>WHAT </a:t>
            </a:r>
            <a:r>
              <a:rPr lang="en-US" sz="2400" b="1" dirty="0"/>
              <a:t>DOES</a:t>
            </a:r>
            <a:r>
              <a:rPr lang="en-US" sz="2400" b="1" i="1" dirty="0"/>
              <a:t> WOMEN, BUSINESS AND THE LAW </a:t>
            </a:r>
            <a:r>
              <a:rPr lang="en-US" sz="2400" b="1" dirty="0" smtClean="0"/>
              <a:t>COVER</a:t>
            </a:r>
            <a:r>
              <a:rPr lang="en-US" sz="2400" b="1" i="1" dirty="0" smtClean="0"/>
              <a:t>?</a:t>
            </a:r>
            <a:endParaRPr lang="en-US" sz="2400" dirty="0"/>
          </a:p>
        </p:txBody>
      </p:sp>
      <p:sp>
        <p:nvSpPr>
          <p:cNvPr id="32" name="Slide Number Placeholder 8"/>
          <p:cNvSpPr>
            <a:spLocks noGrp="1"/>
          </p:cNvSpPr>
          <p:nvPr>
            <p:ph type="sldNum" sz="quarter" idx="14"/>
          </p:nvPr>
        </p:nvSpPr>
        <p:spPr>
          <a:xfrm>
            <a:off x="8858845" y="6499225"/>
            <a:ext cx="552450" cy="3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800" b="0" dirty="0">
                <a:solidFill>
                  <a:srgbClr val="7F7F7F"/>
                </a:solidFill>
                <a:latin typeface="Arial" pitchFamily="34" charset="0"/>
              </a:rPr>
              <a:t>2</a:t>
            </a:r>
          </a:p>
        </p:txBody>
      </p:sp>
    </p:spTree>
    <p:extLst>
      <p:ext uri="{BB962C8B-B14F-4D97-AF65-F5344CB8AC3E}">
        <p14:creationId xmlns:p14="http://schemas.microsoft.com/office/powerpoint/2010/main" val="3436636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47800"/>
            <a:ext cx="6339142" cy="4038600"/>
          </a:xfrm>
          <a:prstGeom prst="rect">
            <a:avLst/>
          </a:prstGeom>
        </p:spPr>
      </p:pic>
      <p:sp>
        <p:nvSpPr>
          <p:cNvPr id="2" name="Rectangle 1"/>
          <p:cNvSpPr/>
          <p:nvPr/>
        </p:nvSpPr>
        <p:spPr>
          <a:xfrm>
            <a:off x="342900" y="5791200"/>
            <a:ext cx="8458200" cy="707886"/>
          </a:xfrm>
          <a:prstGeom prst="rect">
            <a:avLst/>
          </a:prstGeom>
        </p:spPr>
        <p:txBody>
          <a:bodyPr wrap="square">
            <a:spAutoFit/>
          </a:bodyPr>
          <a:lstStyle/>
          <a:p>
            <a:r>
              <a:rPr lang="en-US" sz="2000" b="1" dirty="0"/>
              <a:t>Globally, women’s employment to population ratio is under 50% compared to over 70% for men </a:t>
            </a:r>
          </a:p>
        </p:txBody>
      </p:sp>
      <p:sp>
        <p:nvSpPr>
          <p:cNvPr id="4" name="Rectangle 3"/>
          <p:cNvSpPr/>
          <p:nvPr/>
        </p:nvSpPr>
        <p:spPr>
          <a:xfrm>
            <a:off x="338418" y="303945"/>
            <a:ext cx="9112624" cy="1107996"/>
          </a:xfrm>
          <a:prstGeom prst="rect">
            <a:avLst/>
          </a:prstGeom>
        </p:spPr>
        <p:txBody>
          <a:bodyPr wrap="square">
            <a:spAutoFit/>
          </a:bodyPr>
          <a:lstStyle/>
          <a:p>
            <a:r>
              <a:rPr lang="en-US" sz="2400" b="1" dirty="0"/>
              <a:t>GENDER GAPS EXIST </a:t>
            </a:r>
            <a:r>
              <a:rPr lang="en-US" sz="2400" b="1" dirty="0" smtClean="0"/>
              <a:t>SEVERAL AREAS, </a:t>
            </a:r>
          </a:p>
          <a:p>
            <a:r>
              <a:rPr lang="en-US" sz="2400" b="1" dirty="0" smtClean="0"/>
              <a:t>SUCH AS EMPLOYMENT</a:t>
            </a:r>
            <a:r>
              <a:rPr lang="en-US" sz="3200" b="1" dirty="0"/>
              <a:t/>
            </a:r>
            <a:br>
              <a:rPr lang="en-US" sz="3200" b="1" dirty="0"/>
            </a:br>
            <a:endParaRPr lang="en-US" dirty="0"/>
          </a:p>
        </p:txBody>
      </p:sp>
      <p:sp>
        <p:nvSpPr>
          <p:cNvPr id="7" name="Slide Number Placeholder 8"/>
          <p:cNvSpPr>
            <a:spLocks noGrp="1"/>
          </p:cNvSpPr>
          <p:nvPr>
            <p:ph type="sldNum" sz="quarter" idx="14"/>
          </p:nvPr>
        </p:nvSpPr>
        <p:spPr>
          <a:xfrm flipH="1">
            <a:off x="8858250" y="6467710"/>
            <a:ext cx="285750" cy="4792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800" b="0" dirty="0">
                <a:solidFill>
                  <a:srgbClr val="7F7F7F"/>
                </a:solidFill>
                <a:latin typeface="Arial" pitchFamily="34" charset="0"/>
              </a:rPr>
              <a:t>3</a:t>
            </a:r>
          </a:p>
        </p:txBody>
      </p:sp>
    </p:spTree>
    <p:extLst>
      <p:ext uri="{BB962C8B-B14F-4D97-AF65-F5344CB8AC3E}">
        <p14:creationId xmlns:p14="http://schemas.microsoft.com/office/powerpoint/2010/main" val="4096020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624" y="1184299"/>
            <a:ext cx="8470751" cy="553998"/>
          </a:xfrm>
          <a:prstGeom prst="rect">
            <a:avLst/>
          </a:prstGeom>
          <a:solidFill>
            <a:srgbClr val="F4ECDC"/>
          </a:solidFill>
        </p:spPr>
        <p:txBody>
          <a:bodyPr wrap="square" rtlCol="0">
            <a:spAutoFit/>
          </a:body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9040474"/>
              </p:ext>
            </p:extLst>
          </p:nvPr>
        </p:nvGraphicFramePr>
        <p:xfrm>
          <a:off x="336624" y="1677594"/>
          <a:ext cx="8624967" cy="51088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06236" y="1123596"/>
            <a:ext cx="7091493" cy="492443"/>
          </a:xfrm>
          <a:prstGeom prst="rect">
            <a:avLst/>
          </a:prstGeom>
          <a:noFill/>
        </p:spPr>
        <p:txBody>
          <a:bodyPr wrap="none" rtlCol="0">
            <a:spAutoFit/>
          </a:bodyPr>
          <a:lstStyle/>
          <a:p>
            <a:r>
              <a:rPr lang="en-US" sz="1600" b="1" dirty="0" smtClean="0"/>
              <a:t>ACCOUNT OWNERSHIP IS INCREASING, BUT GENDER GAPS REMAIN</a:t>
            </a:r>
            <a:endParaRPr lang="en-US" sz="1600" b="1" dirty="0"/>
          </a:p>
          <a:p>
            <a:r>
              <a:rPr lang="en-US" sz="1000" b="1" dirty="0" smtClean="0"/>
              <a:t>Adults with an account (%), 2014</a:t>
            </a:r>
            <a:endParaRPr lang="en-US" sz="1000" b="1" dirty="0"/>
          </a:p>
        </p:txBody>
      </p:sp>
      <p:sp>
        <p:nvSpPr>
          <p:cNvPr id="9" name="Down Arrow 8"/>
          <p:cNvSpPr/>
          <p:nvPr/>
        </p:nvSpPr>
        <p:spPr>
          <a:xfrm>
            <a:off x="4409816" y="1616039"/>
            <a:ext cx="1047300" cy="666335"/>
          </a:xfrm>
          <a:prstGeom prst="downArrow">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smtClean="0">
                <a:solidFill>
                  <a:schemeClr val="bg1"/>
                </a:solidFill>
                <a:latin typeface="Arial Narrow" panose="020B0606020202030204" pitchFamily="34" charset="0"/>
              </a:rPr>
              <a:t>2011</a:t>
            </a:r>
            <a:endParaRPr lang="en-US" sz="1400" b="1" dirty="0">
              <a:solidFill>
                <a:schemeClr val="bg1"/>
              </a:solidFill>
              <a:latin typeface="Arial Narrow" panose="020B0606020202030204" pitchFamily="34" charset="0"/>
            </a:endParaRPr>
          </a:p>
        </p:txBody>
      </p:sp>
      <p:sp>
        <p:nvSpPr>
          <p:cNvPr id="11" name="Down Arrow 10"/>
          <p:cNvSpPr/>
          <p:nvPr/>
        </p:nvSpPr>
        <p:spPr>
          <a:xfrm>
            <a:off x="5512259" y="1597032"/>
            <a:ext cx="1096771" cy="992260"/>
          </a:xfrm>
          <a:prstGeom prst="downArrow">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smtClean="0">
                <a:latin typeface="Arial Narrow" panose="020B0606020202030204" pitchFamily="34" charset="0"/>
              </a:rPr>
              <a:t>2014</a:t>
            </a:r>
            <a:endParaRPr lang="en-US" sz="1400" b="1" dirty="0">
              <a:latin typeface="Arial Narrow" panose="020B0606020202030204" pitchFamily="34" charset="0"/>
            </a:endParaRPr>
          </a:p>
        </p:txBody>
      </p:sp>
      <p:sp>
        <p:nvSpPr>
          <p:cNvPr id="12" name="TextBox 11"/>
          <p:cNvSpPr txBox="1"/>
          <p:nvPr/>
        </p:nvSpPr>
        <p:spPr>
          <a:xfrm>
            <a:off x="410158" y="6570997"/>
            <a:ext cx="1834156" cy="276999"/>
          </a:xfrm>
          <a:prstGeom prst="rect">
            <a:avLst/>
          </a:prstGeom>
          <a:noFill/>
        </p:spPr>
        <p:txBody>
          <a:bodyPr wrap="none" rtlCol="0">
            <a:spAutoFit/>
          </a:bodyPr>
          <a:lstStyle/>
          <a:p>
            <a:r>
              <a:rPr lang="en-US" sz="1200" dirty="0" smtClean="0">
                <a:solidFill>
                  <a:srgbClr val="423200"/>
                </a:solidFill>
                <a:latin typeface="Arial Narrow" panose="020B0606020202030204" pitchFamily="34" charset="0"/>
              </a:rPr>
              <a:t>Source: Global </a:t>
            </a:r>
            <a:r>
              <a:rPr lang="en-US" sz="1200" dirty="0" err="1" smtClean="0">
                <a:solidFill>
                  <a:srgbClr val="423200"/>
                </a:solidFill>
                <a:latin typeface="Arial Narrow" panose="020B0606020202030204" pitchFamily="34" charset="0"/>
              </a:rPr>
              <a:t>Findex</a:t>
            </a:r>
            <a:r>
              <a:rPr lang="en-US" sz="1200" dirty="0" smtClean="0">
                <a:solidFill>
                  <a:srgbClr val="423200"/>
                </a:solidFill>
                <a:latin typeface="Arial Narrow" panose="020B0606020202030204" pitchFamily="34" charset="0"/>
              </a:rPr>
              <a:t> (2014)</a:t>
            </a:r>
          </a:p>
        </p:txBody>
      </p:sp>
      <p:sp>
        <p:nvSpPr>
          <p:cNvPr id="13" name="Left Arrow Callout 12"/>
          <p:cNvSpPr/>
          <p:nvPr/>
        </p:nvSpPr>
        <p:spPr>
          <a:xfrm>
            <a:off x="6768698" y="3384614"/>
            <a:ext cx="1928390" cy="992260"/>
          </a:xfrm>
          <a:prstGeom prst="leftArrowCallout">
            <a:avLst>
              <a:gd name="adj1" fmla="val 19525"/>
              <a:gd name="adj2" fmla="val 20438"/>
              <a:gd name="adj3" fmla="val 34124"/>
              <a:gd name="adj4" fmla="val 7628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286392" y="3410996"/>
            <a:ext cx="1520983" cy="1046440"/>
          </a:xfrm>
          <a:prstGeom prst="rect">
            <a:avLst/>
          </a:prstGeom>
          <a:noFill/>
        </p:spPr>
        <p:txBody>
          <a:bodyPr wrap="square" rtlCol="0">
            <a:spAutoFit/>
          </a:bodyPr>
          <a:lstStyle/>
          <a:p>
            <a:r>
              <a:rPr lang="en-US" sz="1300" b="1" dirty="0">
                <a:solidFill>
                  <a:srgbClr val="002060"/>
                </a:solidFill>
                <a:latin typeface="Arial Narrow" panose="020B0606020202030204" pitchFamily="34" charset="0"/>
              </a:rPr>
              <a:t>The gender </a:t>
            </a:r>
            <a:r>
              <a:rPr lang="en-US" sz="1300" b="1" dirty="0" smtClean="0">
                <a:solidFill>
                  <a:srgbClr val="002060"/>
                </a:solidFill>
                <a:latin typeface="Arial Narrow" panose="020B0606020202030204" pitchFamily="34" charset="0"/>
              </a:rPr>
              <a:t>gap</a:t>
            </a:r>
            <a:r>
              <a:rPr lang="en-US" sz="1300" b="1" dirty="0">
                <a:solidFill>
                  <a:srgbClr val="002060"/>
                </a:solidFill>
                <a:latin typeface="Arial Narrow" panose="020B0606020202030204" pitchFamily="34" charset="0"/>
              </a:rPr>
              <a:t> </a:t>
            </a:r>
            <a:r>
              <a:rPr lang="en-US" sz="1300" b="1" dirty="0" smtClean="0">
                <a:solidFill>
                  <a:srgbClr val="002060"/>
                </a:solidFill>
                <a:latin typeface="Arial Narrow" panose="020B0606020202030204" pitchFamily="34" charset="0"/>
              </a:rPr>
              <a:t>(in black) persists </a:t>
            </a:r>
            <a:r>
              <a:rPr lang="en-US" sz="1300" b="1" dirty="0">
                <a:solidFill>
                  <a:srgbClr val="002060"/>
                </a:solidFill>
                <a:latin typeface="Arial Narrow" panose="020B0606020202030204" pitchFamily="34" charset="0"/>
              </a:rPr>
              <a:t>at 9 percentage points on average</a:t>
            </a:r>
          </a:p>
          <a:p>
            <a:endParaRPr lang="en-US" sz="1000" dirty="0">
              <a:latin typeface="Arial Narrow" panose="020B0606020202030204" pitchFamily="34" charset="0"/>
            </a:endParaRPr>
          </a:p>
        </p:txBody>
      </p:sp>
      <p:sp>
        <p:nvSpPr>
          <p:cNvPr id="3" name="Rectangle 2"/>
          <p:cNvSpPr/>
          <p:nvPr/>
        </p:nvSpPr>
        <p:spPr>
          <a:xfrm>
            <a:off x="173052" y="519387"/>
            <a:ext cx="5869663" cy="830997"/>
          </a:xfrm>
          <a:prstGeom prst="rect">
            <a:avLst/>
          </a:prstGeom>
        </p:spPr>
        <p:txBody>
          <a:bodyPr wrap="square">
            <a:spAutoFit/>
          </a:bodyPr>
          <a:lstStyle/>
          <a:p>
            <a:r>
              <a:rPr lang="en-US" sz="2400" b="1" dirty="0"/>
              <a:t>AND IN FINANCIAL INCLUSION</a:t>
            </a:r>
            <a:br>
              <a:rPr lang="en-US" sz="2400" b="1" dirty="0"/>
            </a:br>
            <a:endParaRPr lang="en-US" sz="2400" dirty="0"/>
          </a:p>
        </p:txBody>
      </p:sp>
      <p:sp>
        <p:nvSpPr>
          <p:cNvPr id="15" name="Slide Number Placeholder 8"/>
          <p:cNvSpPr>
            <a:spLocks noGrp="1"/>
          </p:cNvSpPr>
          <p:nvPr>
            <p:ph type="sldNum" sz="quarter" idx="14"/>
          </p:nvPr>
        </p:nvSpPr>
        <p:spPr>
          <a:xfrm>
            <a:off x="9035125" y="6499225"/>
            <a:ext cx="552450" cy="3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800" b="0" dirty="0">
                <a:solidFill>
                  <a:srgbClr val="7F7F7F"/>
                </a:solidFill>
                <a:latin typeface="Arial" pitchFamily="34" charset="0"/>
              </a:rPr>
              <a:t>4</a:t>
            </a:r>
          </a:p>
        </p:txBody>
      </p:sp>
    </p:spTree>
    <p:extLst>
      <p:ext uri="{BB962C8B-B14F-4D97-AF65-F5344CB8AC3E}">
        <p14:creationId xmlns:p14="http://schemas.microsoft.com/office/powerpoint/2010/main" val="1564467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450" y="2010065"/>
            <a:ext cx="8801100" cy="3781136"/>
          </a:xfrm>
        </p:spPr>
        <p:txBody>
          <a:bodyPr>
            <a:normAutofit/>
          </a:bodyPr>
          <a:lstStyle/>
          <a:p>
            <a:pPr marL="285750" indent="-285750" algn="just">
              <a:spcBef>
                <a:spcPts val="1200"/>
              </a:spcBef>
              <a:buClr>
                <a:schemeClr val="accent3"/>
              </a:buClr>
              <a:buFont typeface="Wingdings" panose="05000000000000000000" pitchFamily="2" charset="2"/>
              <a:buChar char="q"/>
            </a:pPr>
            <a:r>
              <a:rPr lang="en-US" sz="1800" dirty="0">
                <a:solidFill>
                  <a:schemeClr val="tx1"/>
                </a:solidFill>
              </a:rPr>
              <a:t>Research by the World Bank, the IMF and others has shown that </a:t>
            </a:r>
            <a:r>
              <a:rPr lang="en-US" sz="1800" b="1" dirty="0">
                <a:solidFill>
                  <a:schemeClr val="tx1"/>
                </a:solidFill>
              </a:rPr>
              <a:t>legal gender differences significantly decrease female labor force participation and undermine GDP growth</a:t>
            </a:r>
          </a:p>
          <a:p>
            <a:pPr marL="285750" indent="-285750" algn="just">
              <a:spcBef>
                <a:spcPts val="1200"/>
              </a:spcBef>
              <a:buClr>
                <a:schemeClr val="accent3"/>
              </a:buClr>
              <a:buFont typeface="Wingdings" panose="05000000000000000000" pitchFamily="2" charset="2"/>
              <a:buChar char="q"/>
            </a:pPr>
            <a:r>
              <a:rPr lang="en-US" sz="1800" dirty="0">
                <a:solidFill>
                  <a:schemeClr val="tx1"/>
                </a:solidFill>
              </a:rPr>
              <a:t>Legal gender equality is associated with </a:t>
            </a:r>
            <a:r>
              <a:rPr lang="en-US" sz="1800" b="1" dirty="0">
                <a:solidFill>
                  <a:schemeClr val="tx1"/>
                </a:solidFill>
              </a:rPr>
              <a:t>lower gender gaps in labor force participation without any significant effect on male participation rates</a:t>
            </a:r>
          </a:p>
          <a:p>
            <a:pPr marL="285750" indent="-285750" algn="just">
              <a:spcBef>
                <a:spcPts val="1200"/>
              </a:spcBef>
              <a:buClr>
                <a:schemeClr val="accent3"/>
              </a:buClr>
              <a:buFont typeface="Wingdings" panose="05000000000000000000" pitchFamily="2" charset="2"/>
              <a:buChar char="q"/>
            </a:pPr>
            <a:r>
              <a:rPr lang="en-US" sz="1800" dirty="0" smtClean="0">
                <a:solidFill>
                  <a:schemeClr val="tx1"/>
                </a:solidFill>
              </a:rPr>
              <a:t>Research </a:t>
            </a:r>
            <a:r>
              <a:rPr lang="en-US" sz="1800" dirty="0">
                <a:solidFill>
                  <a:schemeClr val="tx1"/>
                </a:solidFill>
              </a:rPr>
              <a:t>estimates that </a:t>
            </a:r>
            <a:r>
              <a:rPr lang="en-US" sz="1800" b="1" dirty="0">
                <a:solidFill>
                  <a:schemeClr val="tx1"/>
                </a:solidFill>
              </a:rPr>
              <a:t>eliminating barriers</a:t>
            </a:r>
            <a:r>
              <a:rPr lang="en-US" sz="1800" dirty="0">
                <a:solidFill>
                  <a:schemeClr val="tx1"/>
                </a:solidFill>
              </a:rPr>
              <a:t> discriminating against women working in certain sectors or occupations could </a:t>
            </a:r>
            <a:r>
              <a:rPr lang="en-US" sz="1800" b="1" dirty="0">
                <a:solidFill>
                  <a:schemeClr val="tx1"/>
                </a:solidFill>
              </a:rPr>
              <a:t>increase labor productivity by as much as 25% </a:t>
            </a:r>
            <a:r>
              <a:rPr lang="en-US" sz="1800" dirty="0">
                <a:solidFill>
                  <a:schemeClr val="tx1"/>
                </a:solidFill>
              </a:rPr>
              <a:t>in some economies, simply by increasing women’s labor force participation</a:t>
            </a:r>
          </a:p>
          <a:p>
            <a:pPr marL="285750" indent="-285750">
              <a:buClr>
                <a:schemeClr val="accent3"/>
              </a:buClr>
              <a:buFont typeface="Wingdings" panose="05000000000000000000" pitchFamily="2" charset="2"/>
              <a:buChar char="q"/>
            </a:pPr>
            <a:endParaRPr lang="en-US" sz="1800" dirty="0"/>
          </a:p>
        </p:txBody>
      </p:sp>
      <p:sp>
        <p:nvSpPr>
          <p:cNvPr id="4" name="TextBox 3"/>
          <p:cNvSpPr txBox="1"/>
          <p:nvPr/>
        </p:nvSpPr>
        <p:spPr>
          <a:xfrm>
            <a:off x="-304800" y="6304002"/>
            <a:ext cx="7162800" cy="553998"/>
          </a:xfrm>
          <a:prstGeom prst="rect">
            <a:avLst/>
          </a:prstGeom>
          <a:noFill/>
        </p:spPr>
        <p:txBody>
          <a:bodyPr wrap="square" rtlCol="0">
            <a:spAutoFit/>
          </a:bodyPr>
          <a:lstStyle/>
          <a:p>
            <a:pPr marL="285750" lvl="1" eaLnBrk="0" fontAlgn="base" hangingPunct="0">
              <a:spcBef>
                <a:spcPct val="0"/>
              </a:spcBef>
              <a:spcAft>
                <a:spcPct val="0"/>
              </a:spcAft>
              <a:buClr>
                <a:srgbClr val="E79B08"/>
              </a:buClr>
            </a:pPr>
            <a:r>
              <a:rPr lang="en-US" sz="1000" i="1" kern="0" dirty="0" smtClean="0">
                <a:ea typeface="MS PGothic" pitchFamily="34" charset="-128"/>
                <a:cs typeface="Arial"/>
              </a:rPr>
              <a:t>Sources: </a:t>
            </a:r>
            <a:r>
              <a:rPr lang="en-US" sz="1000" i="1" kern="0" dirty="0">
                <a:ea typeface="MS PGothic" pitchFamily="34" charset="-128"/>
                <a:cs typeface="Arial"/>
              </a:rPr>
              <a:t>Gonzales, </a:t>
            </a:r>
            <a:r>
              <a:rPr lang="en-US" sz="1000" i="1" kern="0" dirty="0" smtClean="0">
                <a:ea typeface="MS PGothic" pitchFamily="34" charset="-128"/>
                <a:cs typeface="Arial"/>
              </a:rPr>
              <a:t>Jain-Chandra</a:t>
            </a:r>
            <a:r>
              <a:rPr lang="en-US" sz="1000" i="1" kern="0" dirty="0">
                <a:ea typeface="MS PGothic" pitchFamily="34" charset="-128"/>
                <a:cs typeface="Arial"/>
              </a:rPr>
              <a:t>, </a:t>
            </a:r>
            <a:r>
              <a:rPr lang="en-US" sz="1000" i="1" kern="0" dirty="0" err="1" smtClean="0">
                <a:ea typeface="MS PGothic" pitchFamily="34" charset="-128"/>
                <a:cs typeface="Arial"/>
              </a:rPr>
              <a:t>Kochhar</a:t>
            </a:r>
            <a:r>
              <a:rPr lang="en-US" sz="1000" i="1" kern="0" dirty="0" smtClean="0">
                <a:ea typeface="MS PGothic" pitchFamily="34" charset="-128"/>
                <a:cs typeface="Arial"/>
              </a:rPr>
              <a:t> </a:t>
            </a:r>
            <a:r>
              <a:rPr lang="en-US" sz="1000" i="1" kern="0" dirty="0">
                <a:ea typeface="MS PGothic" pitchFamily="34" charset="-128"/>
                <a:cs typeface="Arial"/>
              </a:rPr>
              <a:t>and </a:t>
            </a:r>
            <a:r>
              <a:rPr lang="en-US" sz="1000" i="1" kern="0" dirty="0" err="1" smtClean="0">
                <a:ea typeface="MS PGothic" pitchFamily="34" charset="-128"/>
                <a:cs typeface="Arial"/>
              </a:rPr>
              <a:t>Newiak</a:t>
            </a:r>
            <a:r>
              <a:rPr lang="en-US" sz="1000" i="1" kern="0" dirty="0">
                <a:ea typeface="MS PGothic" pitchFamily="34" charset="-128"/>
                <a:cs typeface="Arial"/>
              </a:rPr>
              <a:t>. 2015. “Fair Play: More Equal Laws Boost Female Labor Force Participation.” IMF Staff Discussion Note SDN/15/02, International Monetary Fund, Washington, </a:t>
            </a:r>
            <a:r>
              <a:rPr lang="en-US" sz="1000" i="1" kern="0" dirty="0" smtClean="0">
                <a:ea typeface="MS PGothic" pitchFamily="34" charset="-128"/>
                <a:cs typeface="Arial"/>
              </a:rPr>
              <a:t>DC; </a:t>
            </a:r>
            <a:r>
              <a:rPr lang="en-US" sz="1000" i="1" kern="0" dirty="0">
                <a:ea typeface="MS PGothic" pitchFamily="34" charset="-128"/>
                <a:cs typeface="Arial"/>
              </a:rPr>
              <a:t>World Bank. 2011. World Development Report 2012: Gender Equality and Development. New York: Oxford University Press.</a:t>
            </a:r>
          </a:p>
        </p:txBody>
      </p:sp>
      <p:sp>
        <p:nvSpPr>
          <p:cNvPr id="6" name="Rectangle 5"/>
          <p:cNvSpPr/>
          <p:nvPr/>
        </p:nvSpPr>
        <p:spPr>
          <a:xfrm>
            <a:off x="171450" y="533400"/>
            <a:ext cx="7981950" cy="461665"/>
          </a:xfrm>
          <a:prstGeom prst="rect">
            <a:avLst/>
          </a:prstGeom>
        </p:spPr>
        <p:txBody>
          <a:bodyPr wrap="square">
            <a:spAutoFit/>
          </a:bodyPr>
          <a:lstStyle/>
          <a:p>
            <a:r>
              <a:rPr lang="en-US" sz="2400" b="1" dirty="0"/>
              <a:t>SO WHY DOES GENDER EQUALITY MATTER?</a:t>
            </a:r>
            <a:endParaRPr lang="en-US" sz="2400" dirty="0"/>
          </a:p>
        </p:txBody>
      </p:sp>
      <p:sp>
        <p:nvSpPr>
          <p:cNvPr id="7" name="Slide Number Placeholder 8"/>
          <p:cNvSpPr>
            <a:spLocks noGrp="1"/>
          </p:cNvSpPr>
          <p:nvPr>
            <p:ph type="sldNum" sz="quarter" idx="14"/>
          </p:nvPr>
        </p:nvSpPr>
        <p:spPr>
          <a:xfrm>
            <a:off x="8867775" y="6375720"/>
            <a:ext cx="55245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800" b="0" dirty="0">
                <a:solidFill>
                  <a:srgbClr val="7F7F7F"/>
                </a:solidFill>
                <a:latin typeface="Arial" pitchFamily="34" charset="0"/>
              </a:rPr>
              <a:t>5</a:t>
            </a:r>
          </a:p>
        </p:txBody>
      </p:sp>
    </p:spTree>
    <p:extLst>
      <p:ext uri="{BB962C8B-B14F-4D97-AF65-F5344CB8AC3E}">
        <p14:creationId xmlns:p14="http://schemas.microsoft.com/office/powerpoint/2010/main" val="3826031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5"/>
          </p:nvPr>
        </p:nvSpPr>
        <p:spPr>
          <a:xfrm>
            <a:off x="0" y="6503521"/>
            <a:ext cx="6629400" cy="222250"/>
          </a:xfrm>
        </p:spPr>
        <p:txBody>
          <a:bodyPr/>
          <a:lstStyle/>
          <a:p>
            <a:r>
              <a:rPr lang="en-US" sz="1050" dirty="0" smtClean="0">
                <a:solidFill>
                  <a:schemeClr val="tx1"/>
                </a:solidFill>
                <a:ea typeface="MS PGothic" pitchFamily="34" charset="-128"/>
              </a:rPr>
              <a:t>Source: Cuberes and </a:t>
            </a:r>
            <a:r>
              <a:rPr lang="en-US" sz="1050" dirty="0" err="1" smtClean="0">
                <a:solidFill>
                  <a:schemeClr val="tx1"/>
                </a:solidFill>
                <a:ea typeface="MS PGothic" pitchFamily="34" charset="-128"/>
              </a:rPr>
              <a:t>Teignier</a:t>
            </a:r>
            <a:r>
              <a:rPr lang="en-US" sz="1050" dirty="0" smtClean="0">
                <a:solidFill>
                  <a:schemeClr val="tx1"/>
                </a:solidFill>
                <a:ea typeface="MS PGothic" pitchFamily="34" charset="-128"/>
              </a:rPr>
              <a:t> , </a:t>
            </a:r>
            <a:r>
              <a:rPr lang="en-US" sz="1050" dirty="0">
                <a:solidFill>
                  <a:schemeClr val="tx1"/>
                </a:solidFill>
                <a:ea typeface="MS PGothic" pitchFamily="34" charset="-128"/>
              </a:rPr>
              <a:t>Aggregate Costs of Gender Gaps in the Labor Market: A Quantitative Estimate </a:t>
            </a:r>
            <a:r>
              <a:rPr lang="en-US" sz="1050" dirty="0" err="1">
                <a:solidFill>
                  <a:schemeClr val="tx1"/>
                </a:solidFill>
                <a:ea typeface="MS PGothic" pitchFamily="34" charset="-128"/>
              </a:rPr>
              <a:t>Teignier</a:t>
            </a:r>
            <a:r>
              <a:rPr lang="en-US" sz="1050" dirty="0">
                <a:solidFill>
                  <a:schemeClr val="tx1"/>
                </a:solidFill>
                <a:ea typeface="MS PGothic" pitchFamily="34" charset="-128"/>
              </a:rPr>
              <a:t> </a:t>
            </a:r>
            <a:r>
              <a:rPr lang="en-US" sz="1050" dirty="0" smtClean="0">
                <a:solidFill>
                  <a:schemeClr val="tx1"/>
                </a:solidFill>
                <a:ea typeface="MS PGothic" pitchFamily="34" charset="-128"/>
              </a:rPr>
              <a:t>(</a:t>
            </a:r>
            <a:r>
              <a:rPr lang="en-US" sz="1050" dirty="0">
                <a:solidFill>
                  <a:schemeClr val="tx1"/>
                </a:solidFill>
                <a:ea typeface="MS PGothic" pitchFamily="34" charset="-128"/>
              </a:rPr>
              <a:t>February 10, 2014). UB Economics Working Papers E14/308.</a:t>
            </a:r>
          </a:p>
        </p:txBody>
      </p:sp>
      <p:sp>
        <p:nvSpPr>
          <p:cNvPr id="25604" name="Slide Number Placeholder 8"/>
          <p:cNvSpPr>
            <a:spLocks noGrp="1"/>
          </p:cNvSpPr>
          <p:nvPr>
            <p:ph type="sldNum" sz="quarter" idx="14"/>
          </p:nvPr>
        </p:nvSpPr>
        <p:spPr>
          <a:xfrm>
            <a:off x="8818563" y="6499225"/>
            <a:ext cx="552450" cy="3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800" b="0" dirty="0">
                <a:solidFill>
                  <a:srgbClr val="7F7F7F"/>
                </a:solidFill>
                <a:latin typeface="Arial" pitchFamily="34" charset="0"/>
              </a:rPr>
              <a:t>6</a:t>
            </a:r>
          </a:p>
        </p:txBody>
      </p:sp>
      <p:graphicFrame>
        <p:nvGraphicFramePr>
          <p:cNvPr id="7" name="Chart 6"/>
          <p:cNvGraphicFramePr>
            <a:graphicFrameLocks/>
          </p:cNvGraphicFramePr>
          <p:nvPr>
            <p:extLst>
              <p:ext uri="{D42A27DB-BD31-4B8C-83A1-F6EECF244321}">
                <p14:modId xmlns:p14="http://schemas.microsoft.com/office/powerpoint/2010/main" val="3904002949"/>
              </p:ext>
            </p:extLst>
          </p:nvPr>
        </p:nvGraphicFramePr>
        <p:xfrm>
          <a:off x="2322544" y="183054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80184"/>
            <a:ext cx="9217088" cy="1015663"/>
          </a:xfrm>
          <a:prstGeom prst="rect">
            <a:avLst/>
          </a:prstGeom>
          <a:noFill/>
        </p:spPr>
        <p:txBody>
          <a:bodyPr wrap="square" rtlCol="0">
            <a:spAutoFit/>
          </a:bodyPr>
          <a:lstStyle/>
          <a:p>
            <a:r>
              <a:rPr lang="en-US" sz="2000" b="1" dirty="0" smtClean="0">
                <a:latin typeface="+mn-lt"/>
              </a:rPr>
              <a:t>ESTIMATED INCOME LOSS DUE TO PARTICIPATION GAPS IN FEMALE ENTREPRENEURSHIP AND LABOR FORCE PARTICIPATION RATES RELATIVE TO MEN </a:t>
            </a:r>
            <a:endParaRPr lang="en-US" sz="2000" b="1" dirty="0">
              <a:latin typeface="+mn-lt"/>
            </a:endParaRPr>
          </a:p>
        </p:txBody>
      </p:sp>
      <p:sp>
        <p:nvSpPr>
          <p:cNvPr id="3" name="TextBox 2"/>
          <p:cNvSpPr txBox="1"/>
          <p:nvPr/>
        </p:nvSpPr>
        <p:spPr>
          <a:xfrm rot="16200000">
            <a:off x="1266498" y="3032869"/>
            <a:ext cx="1755609" cy="338554"/>
          </a:xfrm>
          <a:prstGeom prst="rect">
            <a:avLst/>
          </a:prstGeom>
          <a:noFill/>
        </p:spPr>
        <p:txBody>
          <a:bodyPr wrap="none" rtlCol="0">
            <a:spAutoFit/>
          </a:bodyPr>
          <a:lstStyle/>
          <a:p>
            <a:r>
              <a:rPr lang="en-US" b="0" dirty="0"/>
              <a:t>t</a:t>
            </a:r>
            <a:r>
              <a:rPr lang="en-US" b="0" dirty="0" smtClean="0"/>
              <a:t>otal income loss</a:t>
            </a:r>
            <a:endParaRPr lang="en-US" b="0" dirty="0"/>
          </a:p>
        </p:txBody>
      </p:sp>
      <p:sp>
        <p:nvSpPr>
          <p:cNvPr id="4" name="Rectangle 3"/>
          <p:cNvSpPr/>
          <p:nvPr/>
        </p:nvSpPr>
        <p:spPr>
          <a:xfrm>
            <a:off x="197255" y="4677643"/>
            <a:ext cx="8822579" cy="1200329"/>
          </a:xfrm>
          <a:prstGeom prst="rect">
            <a:avLst/>
          </a:prstGeom>
        </p:spPr>
        <p:txBody>
          <a:bodyPr wrap="square">
            <a:spAutoFit/>
          </a:bodyPr>
          <a:lstStyle/>
          <a:p>
            <a:pPr marL="285750" indent="-285750">
              <a:buFont typeface="Arial" panose="020B0604020202020204" pitchFamily="34" charset="0"/>
              <a:buChar char="•"/>
            </a:pPr>
            <a:r>
              <a:rPr lang="en-US" dirty="0">
                <a:latin typeface="Arial" pitchFamily="34" charset="0"/>
              </a:rPr>
              <a:t>Globally, if all women were excluded from entrepreneurship, average output per worker would fall by almost 12%.</a:t>
            </a:r>
          </a:p>
          <a:p>
            <a:pPr marL="285750" indent="-285750">
              <a:buFont typeface="Arial" panose="020B0604020202020204" pitchFamily="34" charset="0"/>
              <a:buChar char="•"/>
            </a:pPr>
            <a:r>
              <a:rPr lang="en-US" dirty="0">
                <a:latin typeface="Arial" pitchFamily="34" charset="0"/>
              </a:rPr>
              <a:t>Globally, if all women were excluded from the labor force income per capita would be reduced by almost 40%.</a:t>
            </a:r>
          </a:p>
        </p:txBody>
      </p:sp>
    </p:spTree>
    <p:extLst>
      <p:ext uri="{BB962C8B-B14F-4D97-AF65-F5344CB8AC3E}">
        <p14:creationId xmlns:p14="http://schemas.microsoft.com/office/powerpoint/2010/main" val="3636262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8867775" y="6499225"/>
            <a:ext cx="552450" cy="358775"/>
          </a:xfrm>
        </p:spPr>
        <p:txBody>
          <a:bodyPr/>
          <a:lstStyle/>
          <a:p>
            <a:r>
              <a:rPr lang="en-US" dirty="0"/>
              <a:t>7</a:t>
            </a:r>
          </a:p>
        </p:txBody>
      </p:sp>
      <p:pic>
        <p:nvPicPr>
          <p:cNvPr id="5" name="Picture 4"/>
          <p:cNvPicPr>
            <a:picLocks noChangeAspect="1"/>
          </p:cNvPicPr>
          <p:nvPr/>
        </p:nvPicPr>
        <p:blipFill>
          <a:blip r:embed="rId3"/>
          <a:stretch>
            <a:fillRect/>
          </a:stretch>
        </p:blipFill>
        <p:spPr>
          <a:xfrm>
            <a:off x="301295" y="1590205"/>
            <a:ext cx="4021917" cy="2311176"/>
          </a:xfrm>
          <a:prstGeom prst="rect">
            <a:avLst/>
          </a:prstGeom>
        </p:spPr>
      </p:pic>
      <p:pic>
        <p:nvPicPr>
          <p:cNvPr id="6" name="Picture 5"/>
          <p:cNvPicPr>
            <a:picLocks noChangeAspect="1"/>
          </p:cNvPicPr>
          <p:nvPr/>
        </p:nvPicPr>
        <p:blipFill>
          <a:blip r:embed="rId4"/>
          <a:stretch>
            <a:fillRect/>
          </a:stretch>
        </p:blipFill>
        <p:spPr>
          <a:xfrm>
            <a:off x="4494725" y="1577250"/>
            <a:ext cx="4290045" cy="2337086"/>
          </a:xfrm>
          <a:prstGeom prst="rect">
            <a:avLst/>
          </a:prstGeom>
        </p:spPr>
      </p:pic>
      <p:pic>
        <p:nvPicPr>
          <p:cNvPr id="7" name="Picture 6"/>
          <p:cNvPicPr>
            <a:picLocks noChangeAspect="1"/>
          </p:cNvPicPr>
          <p:nvPr/>
        </p:nvPicPr>
        <p:blipFill>
          <a:blip r:embed="rId5"/>
          <a:stretch>
            <a:fillRect/>
          </a:stretch>
        </p:blipFill>
        <p:spPr>
          <a:xfrm>
            <a:off x="245690" y="3970361"/>
            <a:ext cx="4077522" cy="2142429"/>
          </a:xfrm>
          <a:prstGeom prst="rect">
            <a:avLst/>
          </a:prstGeom>
        </p:spPr>
      </p:pic>
      <p:pic>
        <p:nvPicPr>
          <p:cNvPr id="8" name="Picture 7"/>
          <p:cNvPicPr>
            <a:picLocks noChangeAspect="1"/>
          </p:cNvPicPr>
          <p:nvPr/>
        </p:nvPicPr>
        <p:blipFill>
          <a:blip r:embed="rId6"/>
          <a:stretch>
            <a:fillRect/>
          </a:stretch>
        </p:blipFill>
        <p:spPr>
          <a:xfrm>
            <a:off x="4407640" y="3706724"/>
            <a:ext cx="4649274" cy="2421227"/>
          </a:xfrm>
          <a:prstGeom prst="rect">
            <a:avLst/>
          </a:prstGeom>
        </p:spPr>
      </p:pic>
      <p:sp>
        <p:nvSpPr>
          <p:cNvPr id="10" name="Title 9"/>
          <p:cNvSpPr>
            <a:spLocks noGrp="1"/>
          </p:cNvSpPr>
          <p:nvPr>
            <p:ph type="title"/>
          </p:nvPr>
        </p:nvSpPr>
        <p:spPr>
          <a:xfrm>
            <a:off x="80964" y="301626"/>
            <a:ext cx="8738000" cy="756707"/>
          </a:xfrm>
        </p:spPr>
        <p:txBody>
          <a:bodyPr>
            <a:normAutofit fontScale="90000"/>
          </a:bodyPr>
          <a:lstStyle/>
          <a:p>
            <a:r>
              <a:rPr lang="en-US" b="1" dirty="0" smtClean="0"/>
              <a:t>Lower Legal gender equality is associated with fewer girls attending secondary school, fewer women working or running businesses, and a wider gender wage gap</a:t>
            </a:r>
            <a:endParaRPr lang="en-US" b="1" dirty="0"/>
          </a:p>
        </p:txBody>
      </p:sp>
      <p:sp>
        <p:nvSpPr>
          <p:cNvPr id="11" name="TextBox 10"/>
          <p:cNvSpPr txBox="1"/>
          <p:nvPr/>
        </p:nvSpPr>
        <p:spPr>
          <a:xfrm>
            <a:off x="1575664" y="1736198"/>
            <a:ext cx="2620023" cy="430887"/>
          </a:xfrm>
          <a:prstGeom prst="rect">
            <a:avLst/>
          </a:prstGeom>
          <a:noFill/>
        </p:spPr>
        <p:txBody>
          <a:bodyPr vert="horz" wrap="square" rtlCol="0">
            <a:spAutoFit/>
          </a:bodyPr>
          <a:lstStyle/>
          <a:p>
            <a:pPr algn="ctr" fontAlgn="base">
              <a:spcBef>
                <a:spcPct val="0"/>
              </a:spcBef>
              <a:spcAft>
                <a:spcPct val="0"/>
              </a:spcAft>
            </a:pPr>
            <a:r>
              <a:rPr lang="en-US" sz="1100" b="1" dirty="0">
                <a:solidFill>
                  <a:srgbClr val="021F43">
                    <a:lumMod val="90000"/>
                    <a:lumOff val="10000"/>
                  </a:srgbClr>
                </a:solidFill>
                <a:ea typeface="MS PGothic" pitchFamily="34" charset="-128"/>
              </a:rPr>
              <a:t>Ratio of female to male enrollment in secondary education</a:t>
            </a:r>
          </a:p>
        </p:txBody>
      </p:sp>
      <p:sp>
        <p:nvSpPr>
          <p:cNvPr id="12" name="TextBox 11"/>
          <p:cNvSpPr txBox="1"/>
          <p:nvPr/>
        </p:nvSpPr>
        <p:spPr>
          <a:xfrm>
            <a:off x="6414370" y="1740142"/>
            <a:ext cx="2404594" cy="430887"/>
          </a:xfrm>
          <a:prstGeom prst="rect">
            <a:avLst/>
          </a:prstGeom>
          <a:noFill/>
        </p:spPr>
        <p:txBody>
          <a:bodyPr vert="horz" wrap="square" rtlCol="0">
            <a:spAutoFit/>
          </a:bodyPr>
          <a:lstStyle/>
          <a:p>
            <a:pPr algn="ctr" fontAlgn="base">
              <a:spcBef>
                <a:spcPct val="0"/>
              </a:spcBef>
              <a:spcAft>
                <a:spcPct val="0"/>
              </a:spcAft>
            </a:pPr>
            <a:r>
              <a:rPr lang="en-US" sz="1100" b="1" dirty="0">
                <a:solidFill>
                  <a:srgbClr val="021F43">
                    <a:lumMod val="90000"/>
                    <a:lumOff val="10000"/>
                  </a:srgbClr>
                </a:solidFill>
                <a:ea typeface="MS PGothic" pitchFamily="34" charset="-128"/>
              </a:rPr>
              <a:t>Female employment to population ratio</a:t>
            </a:r>
          </a:p>
        </p:txBody>
      </p:sp>
      <p:sp>
        <p:nvSpPr>
          <p:cNvPr id="13" name="TextBox 12"/>
          <p:cNvSpPr txBox="1"/>
          <p:nvPr/>
        </p:nvSpPr>
        <p:spPr>
          <a:xfrm>
            <a:off x="1873837" y="4337641"/>
            <a:ext cx="2023676" cy="430887"/>
          </a:xfrm>
          <a:prstGeom prst="rect">
            <a:avLst/>
          </a:prstGeom>
          <a:noFill/>
        </p:spPr>
        <p:txBody>
          <a:bodyPr vert="horz" wrap="square" rtlCol="0">
            <a:spAutoFit/>
          </a:bodyPr>
          <a:lstStyle/>
          <a:p>
            <a:pPr algn="ctr" fontAlgn="base">
              <a:spcBef>
                <a:spcPct val="0"/>
              </a:spcBef>
              <a:spcAft>
                <a:spcPct val="0"/>
              </a:spcAft>
            </a:pPr>
            <a:r>
              <a:rPr lang="en-US" sz="1100" b="1" dirty="0">
                <a:solidFill>
                  <a:srgbClr val="021F43">
                    <a:lumMod val="90000"/>
                    <a:lumOff val="10000"/>
                  </a:srgbClr>
                </a:solidFill>
                <a:ea typeface="MS PGothic" pitchFamily="34" charset="-128"/>
              </a:rPr>
              <a:t>Percent of firms with a female top manager</a:t>
            </a:r>
          </a:p>
        </p:txBody>
      </p:sp>
      <p:sp>
        <p:nvSpPr>
          <p:cNvPr id="14" name="TextBox 13"/>
          <p:cNvSpPr txBox="1"/>
          <p:nvPr/>
        </p:nvSpPr>
        <p:spPr>
          <a:xfrm>
            <a:off x="6636241" y="4281297"/>
            <a:ext cx="1960852" cy="430887"/>
          </a:xfrm>
          <a:prstGeom prst="rect">
            <a:avLst/>
          </a:prstGeom>
          <a:noFill/>
        </p:spPr>
        <p:txBody>
          <a:bodyPr vert="horz" wrap="square" rtlCol="0">
            <a:spAutoFit/>
          </a:bodyPr>
          <a:lstStyle/>
          <a:p>
            <a:pPr algn="ctr" fontAlgn="base">
              <a:spcBef>
                <a:spcPct val="0"/>
              </a:spcBef>
              <a:spcAft>
                <a:spcPct val="0"/>
              </a:spcAft>
            </a:pPr>
            <a:r>
              <a:rPr lang="en-US" sz="1100" b="1" dirty="0">
                <a:solidFill>
                  <a:srgbClr val="021F43">
                    <a:lumMod val="90000"/>
                    <a:lumOff val="10000"/>
                  </a:srgbClr>
                </a:solidFill>
                <a:ea typeface="MS PGothic" pitchFamily="34" charset="-128"/>
              </a:rPr>
              <a:t>Estimated earned income, female to male ratio</a:t>
            </a:r>
          </a:p>
        </p:txBody>
      </p:sp>
      <p:sp>
        <p:nvSpPr>
          <p:cNvPr id="15" name="TextBox 14"/>
          <p:cNvSpPr txBox="1"/>
          <p:nvPr/>
        </p:nvSpPr>
        <p:spPr>
          <a:xfrm>
            <a:off x="76482" y="6642538"/>
            <a:ext cx="5738812" cy="338554"/>
          </a:xfrm>
          <a:prstGeom prst="rect">
            <a:avLst/>
          </a:prstGeom>
          <a:noFill/>
        </p:spPr>
        <p:txBody>
          <a:bodyPr wrap="square" rtlCol="0">
            <a:spAutoFit/>
          </a:bodyPr>
          <a:lstStyle/>
          <a:p>
            <a:pPr fontAlgn="base">
              <a:spcBef>
                <a:spcPct val="0"/>
              </a:spcBef>
              <a:spcAft>
                <a:spcPct val="0"/>
              </a:spcAft>
            </a:pPr>
            <a:r>
              <a:rPr lang="en-US" sz="800" i="1" dirty="0" smtClean="0">
                <a:solidFill>
                  <a:srgbClr val="021F43"/>
                </a:solidFill>
                <a:ea typeface="MS PGothic" pitchFamily="34" charset="-128"/>
              </a:rPr>
              <a:t>Source</a:t>
            </a:r>
            <a:r>
              <a:rPr lang="en-US" sz="800" i="1" dirty="0">
                <a:solidFill>
                  <a:srgbClr val="021F43"/>
                </a:solidFill>
                <a:ea typeface="MS PGothic" pitchFamily="34" charset="-128"/>
              </a:rPr>
              <a:t>: Women, Business and the </a:t>
            </a:r>
            <a:r>
              <a:rPr lang="en-US" sz="800" i="1" dirty="0" smtClean="0">
                <a:solidFill>
                  <a:srgbClr val="021F43"/>
                </a:solidFill>
                <a:ea typeface="MS PGothic" pitchFamily="34" charset="-128"/>
              </a:rPr>
              <a:t>Law, Enterprise Surveys </a:t>
            </a:r>
            <a:r>
              <a:rPr lang="en-US" sz="800" i="1" dirty="0">
                <a:solidFill>
                  <a:srgbClr val="021F43"/>
                </a:solidFill>
                <a:ea typeface="MS PGothic" pitchFamily="34" charset="-128"/>
              </a:rPr>
              <a:t>and World Bank World Development Indicators </a:t>
            </a:r>
            <a:r>
              <a:rPr lang="en-US" sz="800" i="1" dirty="0" smtClean="0">
                <a:solidFill>
                  <a:srgbClr val="021F43"/>
                </a:solidFill>
                <a:ea typeface="MS PGothic" pitchFamily="34" charset="-128"/>
              </a:rPr>
              <a:t>databases.</a:t>
            </a:r>
            <a:endParaRPr lang="en-US" sz="800" i="1" dirty="0">
              <a:solidFill>
                <a:srgbClr val="021F43"/>
              </a:solidFill>
              <a:ea typeface="MS PGothic" pitchFamily="34" charset="-128"/>
            </a:endParaRPr>
          </a:p>
          <a:p>
            <a:pPr fontAlgn="base">
              <a:spcBef>
                <a:spcPct val="0"/>
              </a:spcBef>
              <a:spcAft>
                <a:spcPct val="0"/>
              </a:spcAft>
            </a:pPr>
            <a:r>
              <a:rPr lang="en-US" sz="800" i="1" dirty="0">
                <a:solidFill>
                  <a:srgbClr val="021F43"/>
                </a:solidFill>
                <a:ea typeface="MS PGothic" pitchFamily="34" charset="-128"/>
              </a:rPr>
              <a:t> </a:t>
            </a:r>
          </a:p>
        </p:txBody>
      </p:sp>
    </p:spTree>
    <p:extLst>
      <p:ext uri="{BB962C8B-B14F-4D97-AF65-F5344CB8AC3E}">
        <p14:creationId xmlns:p14="http://schemas.microsoft.com/office/powerpoint/2010/main" val="417468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8981" y="1677110"/>
            <a:ext cx="8444129" cy="4222065"/>
          </a:xfrm>
          <a:prstGeom prst="rect">
            <a:avLst/>
          </a:prstGeom>
          <a:ln>
            <a:solidFill>
              <a:srgbClr val="139AF0"/>
            </a:solidFill>
          </a:ln>
        </p:spPr>
      </p:pic>
      <p:sp>
        <p:nvSpPr>
          <p:cNvPr id="3" name="Rectangle 2"/>
          <p:cNvSpPr/>
          <p:nvPr/>
        </p:nvSpPr>
        <p:spPr>
          <a:xfrm>
            <a:off x="0" y="304800"/>
            <a:ext cx="8803030" cy="830997"/>
          </a:xfrm>
          <a:prstGeom prst="rect">
            <a:avLst/>
          </a:prstGeom>
        </p:spPr>
        <p:txBody>
          <a:bodyPr wrap="square">
            <a:spAutoFit/>
          </a:bodyPr>
          <a:lstStyle/>
          <a:p>
            <a:r>
              <a:rPr lang="en-US" sz="2400" b="1" dirty="0" smtClean="0"/>
              <a:t>JOB RESTRICTIONS </a:t>
            </a:r>
            <a:r>
              <a:rPr lang="en-US" sz="2400" b="1" dirty="0"/>
              <a:t>ON WOMEN’S EMPLOYMENT </a:t>
            </a:r>
            <a:endParaRPr lang="en-US" sz="2400" b="1" dirty="0" smtClean="0"/>
          </a:p>
          <a:p>
            <a:r>
              <a:rPr lang="en-US" sz="2400" b="1" dirty="0" smtClean="0"/>
              <a:t>ARE </a:t>
            </a:r>
            <a:r>
              <a:rPr lang="en-US" sz="2400" b="1" dirty="0"/>
              <a:t>WIDESPREAD</a:t>
            </a:r>
          </a:p>
        </p:txBody>
      </p:sp>
      <p:sp>
        <p:nvSpPr>
          <p:cNvPr id="5" name="TextBox 4"/>
          <p:cNvSpPr txBox="1"/>
          <p:nvPr/>
        </p:nvSpPr>
        <p:spPr>
          <a:xfrm>
            <a:off x="76482" y="6642538"/>
            <a:ext cx="5738812" cy="215444"/>
          </a:xfrm>
          <a:prstGeom prst="rect">
            <a:avLst/>
          </a:prstGeom>
          <a:noFill/>
        </p:spPr>
        <p:txBody>
          <a:bodyPr wrap="square" rtlCol="0">
            <a:spAutoFit/>
          </a:bodyPr>
          <a:lstStyle/>
          <a:p>
            <a:pPr fontAlgn="base">
              <a:spcBef>
                <a:spcPct val="0"/>
              </a:spcBef>
              <a:spcAft>
                <a:spcPct val="0"/>
              </a:spcAft>
            </a:pPr>
            <a:r>
              <a:rPr lang="en-US" sz="800" i="1" dirty="0" smtClean="0">
                <a:solidFill>
                  <a:srgbClr val="021F43"/>
                </a:solidFill>
                <a:ea typeface="MS PGothic" pitchFamily="34" charset="-128"/>
              </a:rPr>
              <a:t>Source</a:t>
            </a:r>
            <a:r>
              <a:rPr lang="en-US" sz="800" i="1" dirty="0">
                <a:solidFill>
                  <a:srgbClr val="021F43"/>
                </a:solidFill>
                <a:ea typeface="MS PGothic" pitchFamily="34" charset="-128"/>
              </a:rPr>
              <a:t>: Women, Business and the </a:t>
            </a:r>
            <a:r>
              <a:rPr lang="en-US" sz="800" i="1" dirty="0" smtClean="0">
                <a:solidFill>
                  <a:srgbClr val="021F43"/>
                </a:solidFill>
                <a:ea typeface="MS PGothic" pitchFamily="34" charset="-128"/>
              </a:rPr>
              <a:t>Law</a:t>
            </a:r>
            <a:endParaRPr lang="en-US" sz="800" i="1" dirty="0">
              <a:solidFill>
                <a:srgbClr val="021F43"/>
              </a:solidFill>
              <a:ea typeface="MS PGothic" pitchFamily="34" charset="-128"/>
            </a:endParaRPr>
          </a:p>
        </p:txBody>
      </p:sp>
      <p:sp>
        <p:nvSpPr>
          <p:cNvPr id="7" name="Slide Number Placeholder 8"/>
          <p:cNvSpPr>
            <a:spLocks noGrp="1"/>
          </p:cNvSpPr>
          <p:nvPr>
            <p:ph type="sldNum" sz="quarter" idx="14"/>
          </p:nvPr>
        </p:nvSpPr>
        <p:spPr>
          <a:xfrm>
            <a:off x="8867775" y="6535066"/>
            <a:ext cx="552450" cy="3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r>
              <a:rPr lang="en-US" sz="1000" b="0" dirty="0">
                <a:solidFill>
                  <a:srgbClr val="7F7F7F"/>
                </a:solidFill>
                <a:latin typeface="Arial" pitchFamily="34" charset="0"/>
              </a:rPr>
              <a:t>8</a:t>
            </a:r>
          </a:p>
        </p:txBody>
      </p:sp>
    </p:spTree>
    <p:extLst>
      <p:ext uri="{BB962C8B-B14F-4D97-AF65-F5344CB8AC3E}">
        <p14:creationId xmlns:p14="http://schemas.microsoft.com/office/powerpoint/2010/main" val="1619679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GC Default">
      <a:dk1>
        <a:srgbClr val="1E3250"/>
      </a:dk1>
      <a:lt1>
        <a:sysClr val="window" lastClr="FFFFFF"/>
      </a:lt1>
      <a:dk2>
        <a:srgbClr val="1E3250"/>
      </a:dk2>
      <a:lt2>
        <a:srgbClr val="AECFE6"/>
      </a:lt2>
      <a:accent1>
        <a:srgbClr val="4C6B8B"/>
      </a:accent1>
      <a:accent2>
        <a:srgbClr val="699CC6"/>
      </a:accent2>
      <a:accent3>
        <a:srgbClr val="AECFE6"/>
      </a:accent3>
      <a:accent4>
        <a:srgbClr val="FFDD35"/>
      </a:accent4>
      <a:accent5>
        <a:srgbClr val="B4AEA7"/>
      </a:accent5>
      <a:accent6>
        <a:srgbClr val="009E77"/>
      </a:accent6>
      <a:hlink>
        <a:srgbClr val="4C6B8B"/>
      </a:hlink>
      <a:folHlink>
        <a:srgbClr val="699CC6"/>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genda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ntact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vide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3552</TotalTime>
  <Words>2409</Words>
  <Application>Microsoft Office PowerPoint</Application>
  <PresentationFormat>On-screen Show (4:3)</PresentationFormat>
  <Paragraphs>283</Paragraphs>
  <Slides>21</Slides>
  <Notes>21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21</vt:i4>
      </vt:variant>
    </vt:vector>
  </HeadingPairs>
  <TitlesOfParts>
    <vt:vector size="40" baseType="lpstr">
      <vt:lpstr>ＭＳ Ｐゴシック</vt:lpstr>
      <vt:lpstr>ＭＳ Ｐゴシック</vt:lpstr>
      <vt:lpstr>Andes</vt:lpstr>
      <vt:lpstr>Andes ExtraLight</vt:lpstr>
      <vt:lpstr>Arial</vt:lpstr>
      <vt:lpstr>Arial Black</vt:lpstr>
      <vt:lpstr>Arial Bold</vt:lpstr>
      <vt:lpstr>Arial Narrow</vt:lpstr>
      <vt:lpstr>Calibri</vt:lpstr>
      <vt:lpstr>Flama Extrabold</vt:lpstr>
      <vt:lpstr>Flama-Book</vt:lpstr>
      <vt:lpstr>Times New Roman</vt:lpstr>
      <vt:lpstr>Trebuchet MS</vt:lpstr>
      <vt:lpstr>Wingdings</vt:lpstr>
      <vt:lpstr>Custom Design</vt:lpstr>
      <vt:lpstr>Agenda Slide</vt:lpstr>
      <vt:lpstr>1_Agenda Slide</vt:lpstr>
      <vt:lpstr>2_Contact Slide</vt:lpstr>
      <vt:lpstr>Divider Options</vt:lpstr>
      <vt:lpstr>                                    Women, Business and the Law: The Economic Costs of Gender Inequality    </vt:lpstr>
      <vt:lpstr>PowerPoint Presentation</vt:lpstr>
      <vt:lpstr>PowerPoint Presentation</vt:lpstr>
      <vt:lpstr>PowerPoint Presentation</vt:lpstr>
      <vt:lpstr>PowerPoint Presentation</vt:lpstr>
      <vt:lpstr>PowerPoint Presentation</vt:lpstr>
      <vt:lpstr>PowerPoint Presentation</vt:lpstr>
      <vt:lpstr>Lower Legal gender equality is associated with fewer girls attending secondary school, fewer women working or running businesses, and a wider gender wage gap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 LEGISLATORS RAISE THE PROBABILITY OF REFORM</vt:lpstr>
      <vt:lpstr>PowerPoint Presentation</vt:lpstr>
      <vt:lpstr>INCORPORATING GENDER LEGAL DIFFERENCES IN  DOING BUSINESS INDICATORS</vt:lpstr>
      <vt:lpstr>Doing Business recorded 60 gender disparities in 38 economies</vt:lpstr>
      <vt:lpstr>WHAT’S NEXT FOR  WOMEN, BUSINESS AND THE LAW?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Wilson</dc:creator>
  <cp:lastModifiedBy>Audra Dargytė Burokienė</cp:lastModifiedBy>
  <cp:revision>240</cp:revision>
  <cp:lastPrinted>2016-11-16T22:54:42Z</cp:lastPrinted>
  <dcterms:created xsi:type="dcterms:W3CDTF">2016-04-26T20:33:25Z</dcterms:created>
  <dcterms:modified xsi:type="dcterms:W3CDTF">2017-05-25T05:24:42Z</dcterms:modified>
</cp:coreProperties>
</file>