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5"/>
  </p:notesMasterIdLst>
  <p:sldIdLst>
    <p:sldId id="256" r:id="rId5"/>
    <p:sldId id="257" r:id="rId6"/>
    <p:sldId id="261" r:id="rId7"/>
    <p:sldId id="263" r:id="rId8"/>
    <p:sldId id="275" r:id="rId9"/>
    <p:sldId id="264" r:id="rId10"/>
    <p:sldId id="276" r:id="rId11"/>
    <p:sldId id="277" r:id="rId12"/>
    <p:sldId id="271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89BE-44F5-47AA-9075-58630BE91D70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38B88-ADDF-4CF8-96B6-C6E73B43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B88-ADDF-4CF8-96B6-C6E73B43C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B88-ADDF-4CF8-96B6-C6E73B43C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8B88-ADDF-4CF8-96B6-C6E73B43C4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6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8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7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6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66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3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94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6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2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4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2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7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65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83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64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8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79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8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90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74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79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42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28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8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43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84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8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1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78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13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49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63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9528-8650-496D-8E69-E1507EBF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2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2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787" y="4568935"/>
            <a:ext cx="9059779" cy="664925"/>
          </a:xfrm>
        </p:spPr>
        <p:txBody>
          <a:bodyPr>
            <a:normAutofit fontScale="90000"/>
          </a:bodyPr>
          <a:lstStyle/>
          <a:p>
            <a:r>
              <a:rPr lang="en-US" sz="3600" cap="all" dirty="0">
                <a:solidFill>
                  <a:srgbClr val="549E39"/>
                </a:solidFill>
                <a:latin typeface="Century Schoolbook" panose="02040604050505020304"/>
              </a:rPr>
              <a:t>STRATEGIES FOR SOLVING GENDER EQUALITY PROBLEM IN RESEARCH: WOMEN IN 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762" y="5233861"/>
            <a:ext cx="9144000" cy="647176"/>
          </a:xfrm>
        </p:spPr>
        <p:txBody>
          <a:bodyPr>
            <a:noAutofit/>
          </a:bodyPr>
          <a:lstStyle/>
          <a:p>
            <a:pPr lvl="0" algn="r"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lt-LT" sz="2800" cap="all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Dalia Šatkovskienė</a:t>
            </a:r>
            <a:endParaRPr lang="en-US" sz="2800" cap="all" dirty="0">
              <a:solidFill>
                <a:srgbClr val="002060"/>
              </a:solidFill>
              <a:latin typeface="Century Schoolbook" panose="0204060405050502030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87" y="161135"/>
            <a:ext cx="8604384" cy="328531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7" y="4976162"/>
            <a:ext cx="12477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520" y="500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THANK YOU FOR ATTENTION!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62843"/>
            <a:ext cx="7315200" cy="48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/>
            </a:r>
            <a:b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</a:b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The Strategic Point for WOMEN</a:t>
            </a:r>
            <a:b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</a:b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Empowerment: </a:t>
            </a:r>
            <a:b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</a:b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Gender Equality in Science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4705"/>
            <a:ext cx="10515600" cy="307762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buClr>
                <a:srgbClr val="549E39"/>
              </a:buClr>
              <a:buSzPct val="160000"/>
            </a:pPr>
            <a:endParaRPr lang="en-US" sz="2000" cap="all" dirty="0" smtClean="0">
              <a:solidFill>
                <a:prstClr val="black"/>
              </a:solidFill>
              <a:latin typeface="Century Schoolbook" panose="02040604050505020304"/>
            </a:endParaRP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ENLARGEMENT OF THE TALENT POOL IN SCIENCS IS FURTHERING RESEARCH AND DEVELOPMENT</a:t>
            </a: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GENDER DIVERSITY IN SCIENCE IS SEEN AS THE MAIN RECOURSE OF INNOVATION</a:t>
            </a: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 BALANCED EDUCATION IN STEM LEADS TO WOMEN EMPOWERMENT.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517" y="224627"/>
            <a:ext cx="3941365" cy="16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all" dirty="0" smtClean="0">
                <a:solidFill>
                  <a:srgbClr val="002060"/>
                </a:solidFill>
                <a:latin typeface="Century Schoolbook" panose="02040604050505020304"/>
              </a:rPr>
              <a:t>The gender equality problem In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79" y="200501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endParaRPr lang="en-US" sz="2000" cap="all" dirty="0" smtClean="0">
              <a:solidFill>
                <a:prstClr val="black"/>
              </a:solidFill>
              <a:latin typeface="Century Schoolbook" panose="02040604050505020304"/>
            </a:endParaRP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endParaRPr lang="en-US" sz="2000" cap="all" dirty="0">
              <a:solidFill>
                <a:prstClr val="black"/>
              </a:solidFill>
              <a:latin typeface="Century Schoolbook" panose="02040604050505020304"/>
            </a:endParaRPr>
          </a:p>
          <a:p>
            <a:pPr marL="0" indent="0">
              <a:buNone/>
            </a:pPr>
            <a:r>
              <a:rPr lang="en-GB" sz="2400" dirty="0" smtClean="0"/>
              <a:t>THE GENDER EQUALITY PROBLEM IN RESEARCH HAS TWO MAIN ASPECTS</a:t>
            </a:r>
            <a:r>
              <a:rPr lang="en-GB" sz="2400" b="1" dirty="0" smtClean="0"/>
              <a:t> </a:t>
            </a:r>
            <a:r>
              <a:rPr lang="en-GB" sz="2400" dirty="0" smtClean="0"/>
              <a:t>OF DISCRIMINATION: A </a:t>
            </a:r>
            <a:r>
              <a:rPr lang="en-GB" sz="2400" b="1" dirty="0" smtClean="0"/>
              <a:t>VERTICAL </a:t>
            </a:r>
            <a:r>
              <a:rPr lang="en-GB" sz="2400" dirty="0" smtClean="0"/>
              <a:t>AND </a:t>
            </a:r>
            <a:r>
              <a:rPr lang="en-GB" sz="2400" b="1" dirty="0" smtClean="0"/>
              <a:t>A HORIZONTAL </a:t>
            </a:r>
            <a:r>
              <a:rPr lang="en-GB" sz="2400" dirty="0" smtClean="0"/>
              <a:t>ONE</a:t>
            </a:r>
            <a:r>
              <a:rPr lang="en-GB" sz="2400" b="1" dirty="0" smtClean="0"/>
              <a:t>.</a:t>
            </a:r>
          </a:p>
          <a:p>
            <a:pPr marL="0" indent="0">
              <a:buNone/>
            </a:pPr>
            <a:r>
              <a:rPr lang="en-GB" sz="2400" b="1" dirty="0" smtClean="0"/>
              <a:t>The vertical </a:t>
            </a:r>
            <a:r>
              <a:rPr lang="en-GB" sz="2400" dirty="0"/>
              <a:t>discrimination</a:t>
            </a:r>
            <a:r>
              <a:rPr lang="en-GB" sz="2400" b="1" dirty="0"/>
              <a:t> </a:t>
            </a:r>
            <a:r>
              <a:rPr lang="en-GB" sz="2400" dirty="0"/>
              <a:t>reveals itself </a:t>
            </a:r>
            <a:r>
              <a:rPr lang="en-GB" sz="2400" dirty="0" smtClean="0"/>
              <a:t>in:</a:t>
            </a:r>
          </a:p>
          <a:p>
            <a:r>
              <a:rPr lang="en-GB" sz="2400" dirty="0"/>
              <a:t>gender imbalanced research governing structures (male researchers in all scientific fields usually occupy the highest academic positions)</a:t>
            </a:r>
          </a:p>
          <a:p>
            <a:r>
              <a:rPr lang="en-GB" sz="2400" dirty="0"/>
              <a:t>control of human and financial resources</a:t>
            </a:r>
          </a:p>
          <a:p>
            <a:r>
              <a:rPr lang="en-GB" sz="2400" dirty="0"/>
              <a:t>determination of the science development directions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b="1" dirty="0"/>
              <a:t>horizontal</a:t>
            </a:r>
            <a:r>
              <a:rPr lang="en-GB" sz="2400" dirty="0"/>
              <a:t> </a:t>
            </a:r>
            <a:r>
              <a:rPr lang="en-GB" sz="2400" dirty="0" smtClean="0"/>
              <a:t>manifests itself one  </a:t>
            </a:r>
            <a:r>
              <a:rPr lang="en-GB" sz="2400" dirty="0"/>
              <a:t>large gender disproportion in different scientific fields (male counterparts are prevailing in hard and technological sciences when female ones in social and humanitarian sciences). </a:t>
            </a:r>
            <a:r>
              <a:rPr lang="en-GB" sz="24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88" y="98612"/>
            <a:ext cx="8590709" cy="67504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EQUALITY POLICY IN SCIENE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Commission  started dealing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in science”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in 1990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data collection (She Figures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Helsinki Group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Science: a policy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forum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policy information on “women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among Members States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Commission has encouraged Member States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women's career prospects in research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Framework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 funding.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of gender equality implementation was developed on the basis of  results obtained by projects funded by mentioned above Framework  Programmes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EU POLICY Initiatives provided for ENSURING gender equality implementation in Science (I)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67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endParaRPr lang="en-US" sz="1800" b="1" u="sng" cap="all" dirty="0" smtClean="0"/>
          </a:p>
          <a:p>
            <a:pPr mar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1800" b="1" u="sng" cap="all" dirty="0" smtClean="0"/>
              <a:t>EU Policy level </a:t>
            </a:r>
            <a:r>
              <a:rPr lang="lt-LT" sz="1800" cap="all" dirty="0" smtClean="0"/>
              <a:t>:</a:t>
            </a:r>
            <a:endParaRPr lang="en-US" sz="1800" cap="all" dirty="0" smtClean="0"/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lt-LT" sz="1800" cap="all" dirty="0" smtClean="0"/>
              <a:t> </a:t>
            </a:r>
            <a:r>
              <a:rPr lang="en-US" sz="1800" cap="all" dirty="0" smtClean="0"/>
              <a:t>Gender Equality was  assigned as one of priorities of EU </a:t>
            </a:r>
            <a:r>
              <a:rPr lang="lt-LT" sz="1800" cap="all" dirty="0" smtClean="0"/>
              <a:t>RR&amp;I </a:t>
            </a:r>
            <a:r>
              <a:rPr lang="en-US" sz="1800" cap="all" dirty="0" smtClean="0"/>
              <a:t>, ERA Development and Horizon </a:t>
            </a:r>
            <a:r>
              <a:rPr lang="en-US" sz="1800" cap="all" dirty="0"/>
              <a:t>2020 Programme </a:t>
            </a:r>
            <a:r>
              <a:rPr lang="en-US" sz="1800" cap="all" dirty="0" smtClean="0"/>
              <a:t>Policies;</a:t>
            </a:r>
            <a:endParaRPr lang="lt-LT" sz="1800" cap="all" dirty="0"/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1800" cap="all" dirty="0">
                <a:solidFill>
                  <a:prstClr val="black"/>
                </a:solidFill>
              </a:rPr>
              <a:t>The </a:t>
            </a:r>
            <a:r>
              <a:rPr lang="en-US" sz="1800" cap="all" dirty="0" smtClean="0">
                <a:solidFill>
                  <a:prstClr val="black"/>
                </a:solidFill>
              </a:rPr>
              <a:t>Strategy of </a:t>
            </a:r>
            <a:r>
              <a:rPr lang="en-US" sz="1800" cap="all" dirty="0">
                <a:solidFill>
                  <a:prstClr val="black"/>
                </a:solidFill>
              </a:rPr>
              <a:t>Gender equality </a:t>
            </a:r>
            <a:r>
              <a:rPr lang="en-US" sz="1800" cap="all" dirty="0" smtClean="0">
                <a:solidFill>
                  <a:prstClr val="black"/>
                </a:solidFill>
              </a:rPr>
              <a:t>Implementation was  targeted to Research organizations (institualization of the problem)  </a:t>
            </a: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1800" cap="all" dirty="0" smtClean="0">
                <a:solidFill>
                  <a:prstClr val="black"/>
                </a:solidFill>
              </a:rPr>
              <a:t>The </a:t>
            </a:r>
            <a:r>
              <a:rPr lang="en-US" sz="1800" cap="all" dirty="0">
                <a:solidFill>
                  <a:prstClr val="black"/>
                </a:solidFill>
              </a:rPr>
              <a:t>Close Collaboration among all </a:t>
            </a:r>
            <a:r>
              <a:rPr lang="en-US" sz="1800" cap="all" dirty="0" smtClean="0">
                <a:solidFill>
                  <a:prstClr val="black"/>
                </a:solidFill>
              </a:rPr>
              <a:t>Stakeholders is Stressed In the strategy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MONITORING AND EVALUATING POLICY AT EUROPEAN AND NATIONAL  LEVELS ARE </a:t>
            </a:r>
            <a:r>
              <a:rPr lang="en-US" sz="1800" dirty="0" smtClean="0"/>
              <a:t>DEVELOPED</a:t>
            </a:r>
            <a:endParaRPr lang="en-US" sz="10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94" y="207963"/>
            <a:ext cx="10515600" cy="1325563"/>
          </a:xfrm>
        </p:spPr>
        <p:txBody>
          <a:bodyPr/>
          <a:lstStyle/>
          <a:p>
            <a:r>
              <a:rPr lang="en-US" sz="2800" cap="all" dirty="0">
                <a:solidFill>
                  <a:srgbClr val="002060"/>
                </a:solidFill>
                <a:latin typeface="Century Schoolbook" panose="02040604050505020304"/>
              </a:rPr>
              <a:t>EU </a:t>
            </a: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POLICY Initiatives provided </a:t>
            </a:r>
            <a:r>
              <a:rPr lang="en-US" sz="2800" cap="all" dirty="0">
                <a:solidFill>
                  <a:srgbClr val="002060"/>
                </a:solidFill>
                <a:latin typeface="Century Schoolbook" panose="02040604050505020304"/>
              </a:rPr>
              <a:t>for ENSURING gender equality implementation in Science </a:t>
            </a: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(II</a:t>
            </a:r>
            <a:r>
              <a:rPr lang="en-US" sz="2800" cap="all" dirty="0">
                <a:solidFill>
                  <a:srgbClr val="002060"/>
                </a:solidFill>
                <a:latin typeface="Century Schoolbook" panose="0204060405050502030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t-LT" b="1" u="sng" cap="all" dirty="0">
                <a:solidFill>
                  <a:prstClr val="black"/>
                </a:solidFill>
              </a:rPr>
              <a:t>Na</a:t>
            </a:r>
            <a:r>
              <a:rPr lang="en-US" b="1" u="sng" cap="all" dirty="0">
                <a:solidFill>
                  <a:prstClr val="black"/>
                </a:solidFill>
              </a:rPr>
              <a:t>TIONAL Level </a:t>
            </a:r>
            <a:r>
              <a:rPr lang="lt-LT" cap="all" dirty="0">
                <a:solidFill>
                  <a:prstClr val="black"/>
                </a:solidFill>
              </a:rPr>
              <a:t>(ERA Communication 2012)</a:t>
            </a:r>
            <a:endParaRPr lang="en-US" cap="all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cap="all" dirty="0">
                <a:solidFill>
                  <a:prstClr val="black"/>
                </a:solidFill>
              </a:rPr>
              <a:t>Member States </a:t>
            </a:r>
            <a:r>
              <a:rPr lang="en-US" cap="all" dirty="0" smtClean="0">
                <a:solidFill>
                  <a:prstClr val="black"/>
                </a:solidFill>
              </a:rPr>
              <a:t>WAS </a:t>
            </a:r>
            <a:r>
              <a:rPr lang="en-US" cap="all" dirty="0">
                <a:solidFill>
                  <a:prstClr val="black"/>
                </a:solidFill>
              </a:rPr>
              <a:t>invited to: </a:t>
            </a:r>
            <a:endParaRPr lang="en-US" cap="all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cap="all" dirty="0" smtClean="0">
                <a:solidFill>
                  <a:prstClr val="black"/>
                </a:solidFill>
              </a:rPr>
              <a:t>Create </a:t>
            </a:r>
            <a:r>
              <a:rPr lang="en-US" cap="all" dirty="0">
                <a:solidFill>
                  <a:prstClr val="black"/>
                </a:solidFill>
              </a:rPr>
              <a:t>a legal and policy environment and provide incentives to</a:t>
            </a:r>
            <a:r>
              <a:rPr lang="en-US" cap="all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cap="all" dirty="0" smtClean="0">
                <a:solidFill>
                  <a:prstClr val="black"/>
                </a:solidFill>
              </a:rPr>
              <a:t> </a:t>
            </a:r>
            <a:r>
              <a:rPr lang="en-US" cap="all" dirty="0">
                <a:solidFill>
                  <a:prstClr val="black"/>
                </a:solidFill>
              </a:rPr>
              <a:t>remove  legal  and  other  barriers  to  the  recruitment,  retention  and  career  progression  of  female  researchers  while  fully  complying  with  EU  law  on gender equality; </a:t>
            </a:r>
          </a:p>
          <a:p>
            <a:pPr>
              <a:lnSpc>
                <a:spcPct val="120000"/>
              </a:lnSpc>
            </a:pPr>
            <a:r>
              <a:rPr lang="en-US" cap="all" dirty="0" smtClean="0">
                <a:solidFill>
                  <a:prstClr val="black"/>
                </a:solidFill>
              </a:rPr>
              <a:t>address </a:t>
            </a:r>
            <a:r>
              <a:rPr lang="en-US" cap="all" dirty="0">
                <a:solidFill>
                  <a:prstClr val="black"/>
                </a:solidFill>
              </a:rPr>
              <a:t>gender imbalances in decision making processes;</a:t>
            </a:r>
          </a:p>
          <a:p>
            <a:pPr>
              <a:lnSpc>
                <a:spcPct val="120000"/>
              </a:lnSpc>
            </a:pPr>
            <a:r>
              <a:rPr lang="en-US" cap="all" dirty="0">
                <a:solidFill>
                  <a:prstClr val="black"/>
                </a:solidFill>
              </a:rPr>
              <a:t> strengthen the gender dimension in research programmes;</a:t>
            </a:r>
          </a:p>
          <a:p>
            <a:pPr>
              <a:lnSpc>
                <a:spcPct val="120000"/>
              </a:lnSpc>
            </a:pPr>
            <a:r>
              <a:rPr lang="en-US" cap="all" dirty="0">
                <a:solidFill>
                  <a:prstClr val="black"/>
                </a:solidFill>
              </a:rPr>
              <a:t> Engage in partnerships with funding agencies, research organizations and universities to   foster   </a:t>
            </a:r>
            <a:r>
              <a:rPr lang="en-US" sz="2900" cap="all" dirty="0">
                <a:solidFill>
                  <a:prstClr val="black"/>
                </a:solidFill>
              </a:rPr>
              <a:t>cultural   and   institutional   change   on   </a:t>
            </a:r>
            <a:r>
              <a:rPr lang="en-US" sz="2900" cap="all" dirty="0" smtClean="0">
                <a:solidFill>
                  <a:prstClr val="black"/>
                </a:solidFill>
              </a:rPr>
              <a:t>gender</a:t>
            </a:r>
            <a:endParaRPr lang="lt-LT" sz="2900" cap="all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25-26 of May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Women’s Economic Empowerment: Creating Equal Opportunities in the World of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9528-8650-496D-8E69-E1507EBF4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>
                <a:solidFill>
                  <a:srgbClr val="002060"/>
                </a:solidFill>
                <a:latin typeface="Century Schoolbook" panose="02040604050505020304"/>
              </a:rPr>
              <a:t>EU </a:t>
            </a: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POLICY Initiatives </a:t>
            </a:r>
            <a:r>
              <a:rPr lang="en-US" sz="2800" cap="all" dirty="0">
                <a:solidFill>
                  <a:srgbClr val="002060"/>
                </a:solidFill>
                <a:latin typeface="Century Schoolbook" panose="02040604050505020304"/>
              </a:rPr>
              <a:t>provided for ENSURING gender equality implementation in Science </a:t>
            </a:r>
            <a:r>
              <a:rPr lang="en-US" sz="2800" cap="all" dirty="0" smtClean="0">
                <a:solidFill>
                  <a:srgbClr val="002060"/>
                </a:solidFill>
                <a:latin typeface="Century Schoolbook" panose="02040604050505020304"/>
              </a:rPr>
              <a:t>(II</a:t>
            </a:r>
            <a:r>
              <a:rPr lang="en-US" sz="2800" cap="all" dirty="0">
                <a:solidFill>
                  <a:srgbClr val="002060"/>
                </a:solidFill>
                <a:latin typeface="Century Schoolbook" panose="02040604050505020304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2200" b="1" cap="all" dirty="0" smtClean="0">
                <a:solidFill>
                  <a:prstClr val="black"/>
                </a:solidFill>
              </a:rPr>
              <a:t>Research </a:t>
            </a:r>
            <a:r>
              <a:rPr lang="en-US" sz="2200" b="1" cap="all" dirty="0">
                <a:solidFill>
                  <a:prstClr val="black"/>
                </a:solidFill>
              </a:rPr>
              <a:t>Organizations </a:t>
            </a:r>
            <a:r>
              <a:rPr lang="en-US" sz="2200" b="1" cap="all" dirty="0" smtClean="0">
                <a:solidFill>
                  <a:prstClr val="black"/>
                </a:solidFill>
              </a:rPr>
              <a:t>Policy Level </a:t>
            </a:r>
          </a:p>
          <a:p>
            <a:pPr mar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2200" cap="all" dirty="0" smtClean="0">
                <a:solidFill>
                  <a:prstClr val="black"/>
                </a:solidFill>
              </a:rPr>
              <a:t>Research </a:t>
            </a:r>
            <a:r>
              <a:rPr lang="en-US" sz="2200" cap="all" dirty="0">
                <a:solidFill>
                  <a:prstClr val="black"/>
                </a:solidFill>
              </a:rPr>
              <a:t>organizations are  </a:t>
            </a:r>
            <a:r>
              <a:rPr lang="en-US" sz="2200" cap="all" dirty="0" smtClean="0">
                <a:solidFill>
                  <a:prstClr val="black"/>
                </a:solidFill>
              </a:rPr>
              <a:t>invited </a:t>
            </a:r>
            <a:r>
              <a:rPr lang="en-US" sz="2200" cap="all" dirty="0">
                <a:solidFill>
                  <a:prstClr val="black"/>
                </a:solidFill>
              </a:rPr>
              <a:t>to </a:t>
            </a:r>
            <a:r>
              <a:rPr lang="en-US" sz="2200" cap="all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2200" cap="all" dirty="0" smtClean="0">
                <a:solidFill>
                  <a:prstClr val="black"/>
                </a:solidFill>
              </a:rPr>
              <a:t>Update  </a:t>
            </a:r>
            <a:r>
              <a:rPr lang="en-US" sz="2200" cap="all" dirty="0">
                <a:solidFill>
                  <a:prstClr val="black"/>
                </a:solidFill>
              </a:rPr>
              <a:t>the Science  Management </a:t>
            </a:r>
            <a:r>
              <a:rPr lang="en-US" sz="2200" cap="all" dirty="0" smtClean="0">
                <a:solidFill>
                  <a:prstClr val="black"/>
                </a:solidFill>
              </a:rPr>
              <a:t>systems, making The procedures used More Transferable and Unbiased;</a:t>
            </a:r>
            <a:endParaRPr lang="en-US" sz="2200" cap="all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2200" cap="all" dirty="0">
                <a:solidFill>
                  <a:prstClr val="black"/>
                </a:solidFill>
              </a:rPr>
              <a:t>improve work and life conditions for </a:t>
            </a:r>
            <a:r>
              <a:rPr lang="en-US" sz="2200" cap="all" dirty="0" smtClean="0">
                <a:solidFill>
                  <a:prstClr val="black"/>
                </a:solidFill>
              </a:rPr>
              <a:t>researchers MAKING them More friendly for Both genders</a:t>
            </a:r>
            <a:endParaRPr lang="en-US" sz="2200" cap="all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2200" cap="all" dirty="0">
                <a:solidFill>
                  <a:prstClr val="black"/>
                </a:solidFill>
              </a:rPr>
              <a:t> Promote Women Leadership </a:t>
            </a:r>
          </a:p>
          <a:p>
            <a:pPr>
              <a:lnSpc>
                <a:spcPct val="120000"/>
              </a:lnSpc>
              <a:buClr>
                <a:srgbClr val="549E39"/>
              </a:buClr>
              <a:buSzPct val="160000"/>
            </a:pPr>
            <a:r>
              <a:rPr lang="en-US" sz="2200" cap="all" dirty="0">
                <a:solidFill>
                  <a:prstClr val="black"/>
                </a:solidFill>
              </a:rPr>
              <a:t> include gender dimension in Curricula and Research programmes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3" y="365125"/>
            <a:ext cx="11238297" cy="1460499"/>
          </a:xfrm>
        </p:spPr>
        <p:txBody>
          <a:bodyPr>
            <a:noAutofit/>
          </a:bodyPr>
          <a:lstStyle/>
          <a:p>
            <a:r>
              <a:rPr lang="lt-LT" sz="2800" b="1" dirty="0" smtClean="0"/>
              <a:t/>
            </a:r>
            <a:br>
              <a:rPr lang="lt-LT" sz="2800" b="1" dirty="0" smtClean="0"/>
            </a:br>
            <a:r>
              <a:rPr lang="en-US" sz="2800" b="1" dirty="0" smtClean="0"/>
              <a:t>STEPS TOWARDS GENDER </a:t>
            </a:r>
            <a:br>
              <a:rPr lang="en-US" sz="2800" b="1" dirty="0" smtClean="0"/>
            </a:br>
            <a:r>
              <a:rPr lang="en-US" sz="2800" b="1" dirty="0" smtClean="0"/>
              <a:t>EQUALITY IMPLEMENTATION IN STEM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endParaRPr lang="lt-LT" sz="1400" b="1" cap="all" dirty="0" smtClean="0">
              <a:solidFill>
                <a:prstClr val="black"/>
              </a:solidFill>
              <a:latin typeface="Century Schoolbook" panose="02040604050505020304"/>
            </a:endParaRP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endParaRPr lang="lt-LT" sz="1400" b="1" cap="all" dirty="0">
              <a:solidFill>
                <a:prstClr val="black"/>
              </a:solidFill>
              <a:latin typeface="Century Schoolbook" panose="02040604050505020304"/>
            </a:endParaRP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endParaRPr lang="en-US" sz="1400" b="1" cap="all" dirty="0" smtClean="0">
              <a:solidFill>
                <a:prstClr val="black"/>
              </a:solidFill>
              <a:latin typeface="Century Schoolbook" panose="02040604050505020304"/>
            </a:endParaRP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1400" cap="all" dirty="0" smtClean="0">
                <a:solidFill>
                  <a:prstClr val="black"/>
                </a:solidFill>
                <a:latin typeface="Century Schoolbook" panose="02040604050505020304"/>
              </a:rPr>
              <a:t>1.Provide GENDER Studies In STEM Fields for Clearing specifics of Working culture</a:t>
            </a: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1400" cap="all" dirty="0" smtClean="0">
                <a:solidFill>
                  <a:prstClr val="black"/>
                </a:solidFill>
                <a:latin typeface="Century Schoolbook" panose="02040604050505020304"/>
              </a:rPr>
              <a:t>2. Make The GENDER problem –AS  The IMPORTANT problem For  ALL Scientific community  NOT   only For women (MOTIVATION of </a:t>
            </a:r>
            <a:r>
              <a:rPr lang="en-US" sz="1400" cap="all" dirty="0">
                <a:solidFill>
                  <a:prstClr val="black"/>
                </a:solidFill>
                <a:latin typeface="Century Schoolbook" panose="02040604050505020304"/>
              </a:rPr>
              <a:t>Male </a:t>
            </a:r>
            <a:r>
              <a:rPr lang="en-US" sz="1400" cap="all" dirty="0" smtClean="0">
                <a:solidFill>
                  <a:prstClr val="black"/>
                </a:solidFill>
                <a:latin typeface="Century Schoolbook" panose="02040604050505020304"/>
              </a:rPr>
              <a:t>counterparts participate  in  GENDER equality implementation  process)</a:t>
            </a: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1400" cap="all" dirty="0" smtClean="0">
                <a:solidFill>
                  <a:prstClr val="black"/>
                </a:solidFill>
                <a:latin typeface="Century Schoolbook" panose="02040604050505020304"/>
              </a:rPr>
              <a:t>3. Improve STEM EDUCATION (Making attention to the gender SPECIFICS)</a:t>
            </a:r>
          </a:p>
          <a:p>
            <a:pPr marL="0" lvl="0" indent="0">
              <a:lnSpc>
                <a:spcPct val="120000"/>
              </a:lnSpc>
              <a:buClr>
                <a:srgbClr val="549E39"/>
              </a:buClr>
              <a:buSzPct val="160000"/>
              <a:buNone/>
            </a:pPr>
            <a:r>
              <a:rPr lang="en-US" sz="1400" cap="all" dirty="0" smtClean="0">
                <a:solidFill>
                  <a:prstClr val="black"/>
                </a:solidFill>
                <a:latin typeface="Century Schoolbook" panose="02040604050505020304"/>
              </a:rPr>
              <a:t>4. </a:t>
            </a:r>
            <a:r>
              <a:rPr lang="en-US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COMBAT STEREOTYPES FOR MALE DOMINATED STEM </a:t>
            </a:r>
            <a:r>
              <a:rPr lang="en-US" sz="14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 </a:t>
            </a:r>
            <a:r>
              <a:rPr lang="en-US" sz="1400" cap="all" dirty="0" smtClean="0">
                <a:solidFill>
                  <a:prstClr val="black"/>
                </a:solidFill>
                <a:latin typeface="Century Schoolbook" panose="02040604050505020304"/>
              </a:rPr>
              <a:t>( RISING AWARENES on gender issues concerned with profession and USING Measures and NEW technologies to make them more Friendly for women)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609"/>
            <a:ext cx="5270032" cy="276256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25-26 of May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Women’s Economic Empowerment: Creating Equal Opportunities in the World of Work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DB89-8F79-48E5-9749-94912E0EE0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658</TotalTime>
  <Words>757</Words>
  <Application>Microsoft Office PowerPoint</Application>
  <PresentationFormat>Widescreen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Century Schoolbook</vt:lpstr>
      <vt:lpstr>Times New Roman</vt:lpstr>
      <vt:lpstr>Office Theme</vt:lpstr>
      <vt:lpstr>1_Office Theme</vt:lpstr>
      <vt:lpstr>2_Office Theme</vt:lpstr>
      <vt:lpstr>4_Office Theme</vt:lpstr>
      <vt:lpstr>STRATEGIES FOR SOLVING GENDER EQUALITY PROBLEM IN RESEARCH: WOMEN IN STEM</vt:lpstr>
      <vt:lpstr> The Strategic Point for WOMEN Empowerment:  Gender Equality in Science</vt:lpstr>
      <vt:lpstr>The gender equality problem In Science</vt:lpstr>
      <vt:lpstr>PowerPoint Presentation</vt:lpstr>
      <vt:lpstr>EU GENDER EQUALITY POLICY IN SCIENE</vt:lpstr>
      <vt:lpstr>EU POLICY Initiatives provided for ENSURING gender equality implementation in Science (I)</vt:lpstr>
      <vt:lpstr>EU POLICY Initiatives provided for ENSURING gender equality implementation in Science (II)</vt:lpstr>
      <vt:lpstr>EU POLICY Initiatives provided for ENSURING gender equality implementation in Science (II)</vt:lpstr>
      <vt:lpstr> STEPS TOWARDS GENDER  EQUALITY IMPLEMENTATION IN STEM</vt:lpstr>
      <vt:lpstr>THANK YOU FOR ATTENTION!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lyčių lygybės problema moksle ir Jos Įgyvendinimo StrategijA</dc:title>
  <dc:creator>MCS</dc:creator>
  <cp:lastModifiedBy>MCS</cp:lastModifiedBy>
  <cp:revision>58</cp:revision>
  <dcterms:created xsi:type="dcterms:W3CDTF">2017-03-05T18:16:47Z</dcterms:created>
  <dcterms:modified xsi:type="dcterms:W3CDTF">2017-05-26T05:09:52Z</dcterms:modified>
</cp:coreProperties>
</file>